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461" r:id="rId1"/>
  </p:sldMasterIdLst>
  <p:sldIdLst>
    <p:sldId id="256" r:id="rId2"/>
    <p:sldId id="258" r:id="rId3"/>
    <p:sldId id="378" r:id="rId4"/>
    <p:sldId id="259" r:id="rId5"/>
    <p:sldId id="278" r:id="rId6"/>
    <p:sldId id="261" r:id="rId7"/>
    <p:sldId id="314" r:id="rId8"/>
    <p:sldId id="262" r:id="rId9"/>
    <p:sldId id="313" r:id="rId10"/>
    <p:sldId id="264" r:id="rId11"/>
    <p:sldId id="265" r:id="rId12"/>
    <p:sldId id="267" r:id="rId13"/>
    <p:sldId id="268" r:id="rId14"/>
    <p:sldId id="324" r:id="rId15"/>
    <p:sldId id="271" r:id="rId16"/>
    <p:sldId id="272" r:id="rId17"/>
    <p:sldId id="323" r:id="rId18"/>
    <p:sldId id="273" r:id="rId19"/>
    <p:sldId id="269" r:id="rId20"/>
    <p:sldId id="270" r:id="rId21"/>
    <p:sldId id="317" r:id="rId22"/>
    <p:sldId id="318" r:id="rId23"/>
    <p:sldId id="279" r:id="rId24"/>
    <p:sldId id="398" r:id="rId25"/>
    <p:sldId id="319" r:id="rId26"/>
    <p:sldId id="280" r:id="rId27"/>
    <p:sldId id="281" r:id="rId28"/>
    <p:sldId id="282" r:id="rId29"/>
    <p:sldId id="320" r:id="rId30"/>
    <p:sldId id="285" r:id="rId31"/>
    <p:sldId id="286" r:id="rId32"/>
    <p:sldId id="287" r:id="rId33"/>
    <p:sldId id="322" r:id="rId34"/>
    <p:sldId id="288" r:id="rId35"/>
    <p:sldId id="335" r:id="rId36"/>
    <p:sldId id="290" r:id="rId37"/>
    <p:sldId id="329" r:id="rId38"/>
    <p:sldId id="336" r:id="rId39"/>
    <p:sldId id="330" r:id="rId40"/>
    <p:sldId id="331" r:id="rId41"/>
    <p:sldId id="293" r:id="rId42"/>
    <p:sldId id="332" r:id="rId43"/>
    <p:sldId id="294" r:id="rId44"/>
    <p:sldId id="333" r:id="rId45"/>
    <p:sldId id="334" r:id="rId46"/>
    <p:sldId id="337" r:id="rId47"/>
    <p:sldId id="346" r:id="rId48"/>
    <p:sldId id="372" r:id="rId49"/>
    <p:sldId id="347" r:id="rId50"/>
    <p:sldId id="348" r:id="rId51"/>
    <p:sldId id="349" r:id="rId52"/>
    <p:sldId id="350" r:id="rId53"/>
    <p:sldId id="351" r:id="rId54"/>
    <p:sldId id="397" r:id="rId55"/>
    <p:sldId id="352" r:id="rId56"/>
    <p:sldId id="353" r:id="rId57"/>
    <p:sldId id="354" r:id="rId58"/>
    <p:sldId id="375" r:id="rId59"/>
    <p:sldId id="374" r:id="rId60"/>
    <p:sldId id="373" r:id="rId61"/>
    <p:sldId id="355" r:id="rId62"/>
    <p:sldId id="376" r:id="rId63"/>
    <p:sldId id="357" r:id="rId64"/>
    <p:sldId id="358" r:id="rId65"/>
    <p:sldId id="359" r:id="rId66"/>
    <p:sldId id="360" r:id="rId67"/>
    <p:sldId id="362" r:id="rId68"/>
    <p:sldId id="361" r:id="rId69"/>
    <p:sldId id="379" r:id="rId70"/>
    <p:sldId id="363" r:id="rId71"/>
    <p:sldId id="364" r:id="rId72"/>
    <p:sldId id="365" r:id="rId73"/>
    <p:sldId id="366" r:id="rId74"/>
    <p:sldId id="367" r:id="rId75"/>
    <p:sldId id="368" r:id="rId76"/>
    <p:sldId id="369" r:id="rId77"/>
    <p:sldId id="370" r:id="rId78"/>
    <p:sldId id="371" r:id="rId79"/>
    <p:sldId id="377" r:id="rId80"/>
    <p:sldId id="338" r:id="rId81"/>
    <p:sldId id="301" r:id="rId82"/>
    <p:sldId id="302" r:id="rId83"/>
    <p:sldId id="303" r:id="rId84"/>
    <p:sldId id="339" r:id="rId85"/>
    <p:sldId id="341" r:id="rId86"/>
    <p:sldId id="342" r:id="rId87"/>
    <p:sldId id="380" r:id="rId88"/>
    <p:sldId id="381" r:id="rId89"/>
    <p:sldId id="257" r:id="rId90"/>
    <p:sldId id="382" r:id="rId91"/>
    <p:sldId id="260" r:id="rId92"/>
    <p:sldId id="383" r:id="rId93"/>
    <p:sldId id="384" r:id="rId94"/>
    <p:sldId id="385" r:id="rId95"/>
    <p:sldId id="386" r:id="rId96"/>
    <p:sldId id="387" r:id="rId97"/>
    <p:sldId id="388" r:id="rId98"/>
    <p:sldId id="389" r:id="rId99"/>
    <p:sldId id="390" r:id="rId100"/>
    <p:sldId id="391" r:id="rId101"/>
    <p:sldId id="392" r:id="rId102"/>
    <p:sldId id="393" r:id="rId103"/>
    <p:sldId id="343" r:id="rId104"/>
    <p:sldId id="344" r:id="rId105"/>
    <p:sldId id="395" r:id="rId106"/>
    <p:sldId id="311" r:id="rId107"/>
    <p:sldId id="312" r:id="rId108"/>
    <p:sldId id="396"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15"/>
    <p:restoredTop sz="94364" autoAdjust="0"/>
  </p:normalViewPr>
  <p:slideViewPr>
    <p:cSldViewPr snapToGrid="0" snapToObjects="1">
      <p:cViewPr varScale="1">
        <p:scale>
          <a:sx n="73" d="100"/>
          <a:sy n="73"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8A87A34-81AB-432B-8DAE-1953F412C126}" type="datetimeFigureOut">
              <a:rPr lang="en-US" smtClean="0"/>
              <a:t>11/19/2021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6357266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219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50567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751317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27467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15985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799880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06079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1511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6705622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re et sous-titr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7" name="Texte du titre"/>
          <p:cNvSpPr txBox="1">
            <a:spLocks noGrp="1"/>
          </p:cNvSpPr>
          <p:nvPr>
            <p:ph type="title"/>
          </p:nvPr>
        </p:nvSpPr>
        <p:spPr>
          <a:xfrm>
            <a:off x="1190625" y="1839515"/>
            <a:ext cx="9810750" cy="1785938"/>
          </a:xfrm>
          <a:prstGeom prst="rect">
            <a:avLst/>
          </a:prstGeom>
        </p:spPr>
        <p:txBody>
          <a:bodyPr anchor="b"/>
          <a:lstStyle/>
          <a:p>
            <a:r>
              <a:t>Texte du titre</a:t>
            </a:r>
          </a:p>
        </p:txBody>
      </p:sp>
      <p:sp>
        <p:nvSpPr>
          <p:cNvPr id="118" name="Texte niveau 1…"/>
          <p:cNvSpPr txBox="1">
            <a:spLocks noGrp="1"/>
          </p:cNvSpPr>
          <p:nvPr>
            <p:ph type="body" sz="quarter" idx="1"/>
          </p:nvPr>
        </p:nvSpPr>
        <p:spPr>
          <a:xfrm>
            <a:off x="1190625" y="3661172"/>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Texte niveau 1</a:t>
            </a:r>
          </a:p>
          <a:p>
            <a:pPr lvl="1"/>
            <a:r>
              <a:t>Texte niveau 2</a:t>
            </a:r>
          </a:p>
          <a:p>
            <a:pPr lvl="2"/>
            <a:r>
              <a:t>Texte niveau 3</a:t>
            </a:r>
          </a:p>
          <a:p>
            <a:pPr lvl="3"/>
            <a:r>
              <a:t>Texte niveau 4</a:t>
            </a:r>
          </a:p>
          <a:p>
            <a:pPr lvl="4"/>
            <a:r>
              <a:t>Texte niveau 5</a:t>
            </a:r>
          </a:p>
        </p:txBody>
      </p:sp>
      <p:sp>
        <p:nvSpPr>
          <p:cNvPr id="119" name="Numéro de diapositive"/>
          <p:cNvSpPr txBox="1">
            <a:spLocks noGrp="1"/>
          </p:cNvSpPr>
          <p:nvPr>
            <p:ph type="sldNum" sz="quarter" idx="2"/>
          </p:nvPr>
        </p:nvSpPr>
        <p:spPr>
          <a:xfrm>
            <a:off x="5903448" y="6467226"/>
            <a:ext cx="384224" cy="319338"/>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145733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2584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205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2205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96612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7926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7342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4778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pPr/>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455791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11/19/2021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67327925"/>
      </p:ext>
    </p:extLst>
  </p:cSld>
  <p:clrMap bg1="dk1" tx1="lt1" bg2="dk2" tx2="lt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 id="2147484478" r:id="rId17"/>
    <p:sldLayoutId id="2147484479" r:id="rId18"/>
    <p:sldLayoutId id="2147484480"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86.xml"/><Relationship Id="rId4" Type="http://schemas.openxmlformats.org/officeDocument/2006/relationships/image" Target="../media/image59.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slide" Target="slide106.xml"/></Relationships>
</file>

<file path=ppt/slides/_rels/slide108.xml.rels><?xml version="1.0" encoding="UTF-8" standalone="yes"?>
<Relationships xmlns="http://schemas.openxmlformats.org/package/2006/relationships"><Relationship Id="rId3" Type="http://schemas.openxmlformats.org/officeDocument/2006/relationships/hyperlink" Target="http://www.publicdomainpictures.net/view-image.php?image=19826&amp;jazyk=FR"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 Target="slide5.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www.publicdomainpictures.net/view-image.php?image=19826&amp;jazyk=FR" TargetMode="External"/><Relationship Id="rId11" Type="http://schemas.openxmlformats.org/officeDocument/2006/relationships/image" Target="../media/image8.png"/><Relationship Id="rId5" Type="http://schemas.openxmlformats.org/officeDocument/2006/relationships/image" Target="../media/image5.jpeg"/><Relationship Id="rId10" Type="http://schemas.openxmlformats.org/officeDocument/2006/relationships/image" Target="../media/image9.svg"/><Relationship Id="rId4" Type="http://schemas.openxmlformats.org/officeDocument/2006/relationships/slide" Target="slide6.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wiki.cheatengine.org/index.php?title=File:Construction.png" TargetMode="External"/><Relationship Id="rId5" Type="http://schemas.openxmlformats.org/officeDocument/2006/relationships/image" Target="../media/image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slide" Target="slide36.xml"/></Relationships>
</file>

<file path=ppt/slides/_rels/slide34.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2.xml"/><Relationship Id="rId4" Type="http://schemas.openxmlformats.org/officeDocument/2006/relationships/slide" Target="slide10.xml"/></Relationships>
</file>

<file path=ppt/slides/_rels/slide4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publicdomainpictures.net/view-image.php?image=19826&amp;jazyk=FR"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50.xml"/><Relationship Id="rId7" Type="http://schemas.openxmlformats.org/officeDocument/2006/relationships/slide" Target="slide78.xml"/><Relationship Id="rId2"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61.xml"/><Relationship Id="rId4" Type="http://schemas.openxmlformats.org/officeDocument/2006/relationships/slide" Target="slide55.xml"/></Relationships>
</file>

<file path=ppt/slides/_rels/slide49.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5.xml"/><Relationship Id="rId7" Type="http://schemas.openxmlformats.org/officeDocument/2006/relationships/slide" Target="slide46.xml"/><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32.xml"/><Relationship Id="rId4" Type="http://schemas.openxmlformats.org/officeDocument/2006/relationships/slide" Target="slide29.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8.xml"/><Relationship Id="rId1" Type="http://schemas.openxmlformats.org/officeDocument/2006/relationships/slideLayout" Target="../slideLayouts/slideLayout2.xml"/><Relationship Id="rId5" Type="http://schemas.openxmlformats.org/officeDocument/2006/relationships/slide" Target="slide53.xml"/><Relationship Id="rId4" Type="http://schemas.openxmlformats.org/officeDocument/2006/relationships/slide" Target="slide52.xml"/></Relationships>
</file>

<file path=ppt/slides/_rels/slide51.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48.xml"/><Relationship Id="rId1" Type="http://schemas.openxmlformats.org/officeDocument/2006/relationships/slideLayout" Target="../slideLayouts/slideLayout2.xml"/><Relationship Id="rId5" Type="http://schemas.openxmlformats.org/officeDocument/2006/relationships/slide" Target="slide62.xml"/><Relationship Id="rId4" Type="http://schemas.openxmlformats.org/officeDocument/2006/relationships/slide" Target="slide57.xml"/></Relationships>
</file>

<file path=ppt/slides/_rels/slide56.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55.xml"/><Relationship Id="rId1" Type="http://schemas.openxmlformats.org/officeDocument/2006/relationships/slideLayout" Target="../slideLayouts/slideLayout2.xml"/><Relationship Id="rId5" Type="http://schemas.openxmlformats.org/officeDocument/2006/relationships/slide" Target="slide60.xml"/><Relationship Id="rId4" Type="http://schemas.openxmlformats.org/officeDocument/2006/relationships/slide" Target="slide5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slide" Target="slide8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slide" Target="slide86.xml"/></Relationships>
</file>

<file path=ppt/slides/_rels/slide6.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80.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106.xml"/><Relationship Id="rId4" Type="http://schemas.openxmlformats.org/officeDocument/2006/relationships/slide" Target="slide10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slide" Target="slide86.xml"/></Relationships>
</file>

<file path=ppt/slides/_rels/slide6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 Target="slide4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slide" Target="slide55.xml"/><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slide" Target="slide48.xml"/><Relationship Id="rId1" Type="http://schemas.openxmlformats.org/officeDocument/2006/relationships/slideLayout" Target="../slideLayouts/slideLayout2.xml"/><Relationship Id="rId5" Type="http://schemas.openxmlformats.org/officeDocument/2006/relationships/slide" Target="slide74.xml"/><Relationship Id="rId4" Type="http://schemas.openxmlformats.org/officeDocument/2006/relationships/slide" Target="slide69.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6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6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6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7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7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7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7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6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7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7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7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2.png"/><Relationship Id="rId4" Type="http://schemas.openxmlformats.org/officeDocument/2006/relationships/slide" Target="slide86.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slide" Target="slide6.xml"/><Relationship Id="rId1" Type="http://schemas.openxmlformats.org/officeDocument/2006/relationships/slideLayout" Target="../slideLayouts/slideLayout2.xml"/><Relationship Id="rId5" Type="http://schemas.openxmlformats.org/officeDocument/2006/relationships/slide" Target="slide83.xml"/><Relationship Id="rId4" Type="http://schemas.openxmlformats.org/officeDocument/2006/relationships/slide" Target="slide8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85.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93.xml"/><Relationship Id="rId7" Type="http://schemas.openxmlformats.org/officeDocument/2006/relationships/slide" Target="slide79.xml"/><Relationship Id="rId2" Type="http://schemas.openxmlformats.org/officeDocument/2006/relationships/slide" Target="slide88.xml"/><Relationship Id="rId1" Type="http://schemas.openxmlformats.org/officeDocument/2006/relationships/slideLayout" Target="../slideLayouts/slideLayout7.xml"/><Relationship Id="rId6" Type="http://schemas.openxmlformats.org/officeDocument/2006/relationships/slide" Target="slide59.xml"/><Relationship Id="rId5" Type="http://schemas.openxmlformats.org/officeDocument/2006/relationships/slide" Target="slide58.xml"/><Relationship Id="rId4" Type="http://schemas.openxmlformats.org/officeDocument/2006/relationships/slide" Target="slide60.xml"/></Relationships>
</file>

<file path=ppt/slides/_rels/slide87.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slide" Target="slide88.xml"/><Relationship Id="rId1" Type="http://schemas.openxmlformats.org/officeDocument/2006/relationships/slideLayout" Target="../slideLayouts/slideLayout1.xml"/><Relationship Id="rId5" Type="http://schemas.openxmlformats.org/officeDocument/2006/relationships/slide" Target="slide86.xml"/><Relationship Id="rId4" Type="http://schemas.openxmlformats.org/officeDocument/2006/relationships/image" Target="../media/image45.png"/></Relationships>
</file>

<file path=ppt/slides/_rels/slide8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slide" Target="slide86.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94.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5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3B9B5-3282-7A4A-ABE2-DBE1E1BD2A96}"/>
              </a:ext>
            </a:extLst>
          </p:cNvPr>
          <p:cNvSpPr>
            <a:spLocks noGrp="1"/>
          </p:cNvSpPr>
          <p:nvPr>
            <p:ph type="ctrTitle"/>
          </p:nvPr>
        </p:nvSpPr>
        <p:spPr/>
        <p:txBody>
          <a:bodyPr/>
          <a:lstStyle/>
          <a:p>
            <a:r>
              <a:rPr lang="fr-FR" dirty="0"/>
              <a:t>« Agir, s’exprimer, comprendre à travers les activités physiques » </a:t>
            </a:r>
          </a:p>
        </p:txBody>
      </p:sp>
      <p:sp>
        <p:nvSpPr>
          <p:cNvPr id="3" name="Sous-titre 2">
            <a:extLst>
              <a:ext uri="{FF2B5EF4-FFF2-40B4-BE49-F238E27FC236}">
                <a16:creationId xmlns:a16="http://schemas.microsoft.com/office/drawing/2014/main" id="{FB6AEBEF-36CA-0848-B8FF-B39FA5ED79D1}"/>
              </a:ext>
            </a:extLst>
          </p:cNvPr>
          <p:cNvSpPr>
            <a:spLocks noGrp="1"/>
          </p:cNvSpPr>
          <p:nvPr>
            <p:ph type="subTitle" idx="1"/>
          </p:nvPr>
        </p:nvSpPr>
        <p:spPr/>
        <p:txBody>
          <a:bodyPr>
            <a:normAutofit/>
          </a:bodyPr>
          <a:lstStyle/>
          <a:p>
            <a:r>
              <a:rPr lang="fr-FR" sz="3200" dirty="0">
                <a:solidFill>
                  <a:srgbClr val="FF0000"/>
                </a:solidFill>
              </a:rPr>
              <a:t>A l’école maternelle.</a:t>
            </a:r>
          </a:p>
          <a:p>
            <a:r>
              <a:rPr lang="fr-FR" sz="3200" dirty="0">
                <a:solidFill>
                  <a:srgbClr val="FF0000"/>
                </a:solidFill>
              </a:rPr>
              <a:t>Juin 2021.</a:t>
            </a:r>
          </a:p>
        </p:txBody>
      </p:sp>
    </p:spTree>
    <p:extLst>
      <p:ext uri="{BB962C8B-B14F-4D97-AF65-F5344CB8AC3E}">
        <p14:creationId xmlns:p14="http://schemas.microsoft.com/office/powerpoint/2010/main" val="1466377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2699C-562C-D041-84D9-F4F3324D4F06}"/>
              </a:ext>
            </a:extLst>
          </p:cNvPr>
          <p:cNvSpPr>
            <a:spLocks noGrp="1"/>
          </p:cNvSpPr>
          <p:nvPr>
            <p:ph type="title"/>
          </p:nvPr>
        </p:nvSpPr>
        <p:spPr/>
        <p:txBody>
          <a:bodyPr>
            <a:normAutofit/>
          </a:bodyPr>
          <a:lstStyle/>
          <a:p>
            <a:r>
              <a:rPr lang="fr-FR" sz="3200" dirty="0"/>
              <a:t>2-Une interaction entre  « agir, s’exprimer et comprendre »</a:t>
            </a:r>
            <a:r>
              <a:rPr lang="fr-FR" sz="3200" dirty="0">
                <a:hlinkClick r:id="rId2" action="ppaction://hlinksldjump"/>
              </a:rPr>
              <a:t>&lt;</a:t>
            </a:r>
            <a:endParaRPr lang="fr-FR" sz="3200" dirty="0"/>
          </a:p>
        </p:txBody>
      </p:sp>
      <p:sp>
        <p:nvSpPr>
          <p:cNvPr id="3" name="Espace réservé du contenu 2">
            <a:extLst>
              <a:ext uri="{FF2B5EF4-FFF2-40B4-BE49-F238E27FC236}">
                <a16:creationId xmlns:a16="http://schemas.microsoft.com/office/drawing/2014/main" id="{9507E44C-114A-004D-966C-33638E887CC3}"/>
              </a:ext>
            </a:extLst>
          </p:cNvPr>
          <p:cNvSpPr>
            <a:spLocks noGrp="1"/>
          </p:cNvSpPr>
          <p:nvPr>
            <p:ph idx="1"/>
          </p:nvPr>
        </p:nvSpPr>
        <p:spPr>
          <a:xfrm>
            <a:off x="685801" y="2065867"/>
            <a:ext cx="10131425" cy="4182533"/>
          </a:xfrm>
        </p:spPr>
        <p:txBody>
          <a:bodyPr>
            <a:normAutofit fontScale="92500" lnSpcReduction="10000"/>
          </a:bodyPr>
          <a:lstStyle/>
          <a:p>
            <a:pPr marL="0" indent="0">
              <a:buNone/>
            </a:pPr>
            <a:endParaRPr lang="fr-FR" dirty="0"/>
          </a:p>
          <a:p>
            <a:pPr marL="0" indent="0">
              <a:buNone/>
            </a:pPr>
            <a:r>
              <a:rPr lang="fr-FR" dirty="0"/>
              <a:t> </a:t>
            </a:r>
            <a:r>
              <a:rPr lang="fr-FR" sz="1700" dirty="0"/>
              <a:t>A la naissance l’enfant n’a pas la notion de son corps, il est morcelé en différentes parties qui ne sont pas reliées entre-elles.</a:t>
            </a:r>
          </a:p>
          <a:p>
            <a:pPr marL="0" indent="0">
              <a:buNone/>
            </a:pPr>
            <a:r>
              <a:rPr lang="fr-FR" sz="1700" dirty="0"/>
              <a:t>L’acquisition de la motricité consiste à apprendre à utiliser son corps afin de se l’approprier pour n’en faire qu’un. Cette motricité sera travaillée à travers des situations ludiques et apportant du plaisir aux élèves.</a:t>
            </a:r>
          </a:p>
          <a:p>
            <a:pPr marL="0" indent="0">
              <a:buNone/>
            </a:pPr>
            <a:r>
              <a:rPr lang="fr-FR" sz="1700" dirty="0">
                <a:solidFill>
                  <a:schemeClr val="accent1"/>
                </a:solidFill>
              </a:rPr>
              <a:t>       « Un enfant qui joue, qui bouge, qui parle, pense, imagine, crée et communique »</a:t>
            </a:r>
          </a:p>
          <a:p>
            <a:pPr marL="0" indent="0">
              <a:buNone/>
            </a:pPr>
            <a:r>
              <a:rPr lang="fr-FR" sz="1700" b="1" dirty="0">
                <a:solidFill>
                  <a:schemeClr val="accent1"/>
                </a:solidFill>
              </a:rPr>
              <a:t>                                              A.S </a:t>
            </a:r>
            <a:r>
              <a:rPr lang="fr-FR" sz="1700" b="1" dirty="0" err="1">
                <a:solidFill>
                  <a:schemeClr val="accent1"/>
                </a:solidFill>
              </a:rPr>
              <a:t>Kellam</a:t>
            </a:r>
            <a:r>
              <a:rPr lang="fr-FR" sz="1700" b="1" dirty="0">
                <a:solidFill>
                  <a:schemeClr val="accent1"/>
                </a:solidFill>
              </a:rPr>
              <a:t>. Psychomotricienne.</a:t>
            </a:r>
            <a:endParaRPr lang="fr-FR" sz="1700" dirty="0">
              <a:solidFill>
                <a:schemeClr val="accent1"/>
              </a:solidFill>
            </a:endParaRPr>
          </a:p>
          <a:p>
            <a:pPr marL="0" indent="0">
              <a:buNone/>
            </a:pPr>
            <a:r>
              <a:rPr lang="fr-FR" sz="1700" b="1" dirty="0"/>
              <a:t> </a:t>
            </a:r>
            <a:endParaRPr lang="fr-FR" sz="1700" dirty="0"/>
          </a:p>
          <a:p>
            <a:pPr marL="0" indent="0">
              <a:buNone/>
            </a:pPr>
            <a:r>
              <a:rPr lang="fr-FR" sz="1700" dirty="0"/>
              <a:t> C’est l’action qui aide l’intelligence à se construire…</a:t>
            </a:r>
          </a:p>
          <a:p>
            <a:pPr marL="0" indent="0">
              <a:buNone/>
            </a:pPr>
            <a:r>
              <a:rPr lang="fr-FR" sz="1700" dirty="0">
                <a:solidFill>
                  <a:schemeClr val="accent1"/>
                </a:solidFill>
              </a:rPr>
              <a:t>                    « Le dialogue tonique précède le dialogue verbal. »    </a:t>
            </a:r>
          </a:p>
          <a:p>
            <a:pPr marL="0" indent="0">
              <a:buNone/>
            </a:pPr>
            <a:r>
              <a:rPr lang="fr-FR" sz="1700" dirty="0">
                <a:solidFill>
                  <a:schemeClr val="accent1"/>
                </a:solidFill>
              </a:rPr>
              <a:t>                                                            </a:t>
            </a:r>
            <a:r>
              <a:rPr lang="fr-FR" sz="1700" b="1" dirty="0">
                <a:solidFill>
                  <a:schemeClr val="accent1"/>
                </a:solidFill>
              </a:rPr>
              <a:t>Henri Wallon</a:t>
            </a:r>
            <a:endParaRPr lang="fr-FR" sz="1700" dirty="0">
              <a:solidFill>
                <a:schemeClr val="accent1"/>
              </a:solidFill>
            </a:endParaRPr>
          </a:p>
          <a:p>
            <a:r>
              <a:rPr lang="fr-FR" dirty="0">
                <a:hlinkClick r:id="rId3" action="ppaction://hlinksldjump"/>
              </a:rPr>
              <a:t>suite</a:t>
            </a:r>
            <a:endParaRPr lang="fr-FR" dirty="0"/>
          </a:p>
          <a:p>
            <a:endParaRPr lang="fr-FR" dirty="0"/>
          </a:p>
        </p:txBody>
      </p:sp>
    </p:spTree>
    <p:extLst>
      <p:ext uri="{BB962C8B-B14F-4D97-AF65-F5344CB8AC3E}">
        <p14:creationId xmlns:p14="http://schemas.microsoft.com/office/powerpoint/2010/main" val="39621735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U.A Mots sur le jeu de la tortue" descr="U.A Mots sur le jeu de la tortue">
            <a:hlinkClick r:id="" action="ppaction://media"/>
            <a:extLst>
              <a:ext uri="{FF2B5EF4-FFF2-40B4-BE49-F238E27FC236}">
                <a16:creationId xmlns:a16="http://schemas.microsoft.com/office/drawing/2014/main" id="{BB225814-7306-0A41-9F4F-69BD2678C2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0"/>
            <a:ext cx="12185650" cy="6858000"/>
          </a:xfrm>
          <a:prstGeom prst="rect">
            <a:avLst/>
          </a:prstGeom>
        </p:spPr>
      </p:pic>
      <p:sp>
        <p:nvSpPr>
          <p:cNvPr id="3" name="ZoneTexte 2"/>
          <p:cNvSpPr txBox="1"/>
          <p:nvPr/>
        </p:nvSpPr>
        <p:spPr>
          <a:xfrm>
            <a:off x="10740787" y="5487242"/>
            <a:ext cx="859809" cy="369332"/>
          </a:xfrm>
          <a:prstGeom prst="rect">
            <a:avLst/>
          </a:prstGeom>
          <a:noFill/>
        </p:spPr>
        <p:txBody>
          <a:bodyPr wrap="square" rtlCol="0">
            <a:spAutoFit/>
          </a:bodyPr>
          <a:lstStyle/>
          <a:p>
            <a:r>
              <a:rPr lang="fr-FR" dirty="0">
                <a:hlinkClick r:id="rId5" action="ppaction://hlinksldjump"/>
              </a:rPr>
              <a:t>Retour</a:t>
            </a:r>
            <a:endParaRPr lang="fr-FR" dirty="0"/>
          </a:p>
        </p:txBody>
      </p:sp>
    </p:spTree>
    <p:extLst>
      <p:ext uri="{BB962C8B-B14F-4D97-AF65-F5344CB8AC3E}">
        <p14:creationId xmlns:p14="http://schemas.microsoft.com/office/powerpoint/2010/main" val="29382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A mots déménageurs 1" descr="UA mots déménageurs 1">
            <a:hlinkClick r:id="" action="ppaction://media"/>
            <a:extLst>
              <a:ext uri="{FF2B5EF4-FFF2-40B4-BE49-F238E27FC236}">
                <a16:creationId xmlns:a16="http://schemas.microsoft.com/office/drawing/2014/main" id="{21E2CC94-AF89-7E4A-B3D0-7C23C5EBAE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5"/>
            <a:ext cx="12192000" cy="6858000"/>
          </a:xfrm>
          <a:prstGeom prst="rect">
            <a:avLst/>
          </a:prstGeom>
        </p:spPr>
      </p:pic>
    </p:spTree>
    <p:extLst>
      <p:ext uri="{BB962C8B-B14F-4D97-AF65-F5344CB8AC3E}">
        <p14:creationId xmlns:p14="http://schemas.microsoft.com/office/powerpoint/2010/main" val="131453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848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Verbalisation des règles d'efficacité dans le corps de la séance 1" descr="Verbalisation des règles d'efficacité dans le corps de la séance 1">
            <a:hlinkClick r:id="" action="ppaction://media"/>
            <a:extLst>
              <a:ext uri="{FF2B5EF4-FFF2-40B4-BE49-F238E27FC236}">
                <a16:creationId xmlns:a16="http://schemas.microsoft.com/office/drawing/2014/main" id="{D55CEC33-B674-DD40-BCDA-85C669D60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5"/>
            <a:ext cx="12192000" cy="6858000"/>
          </a:xfrm>
          <a:prstGeom prst="rect">
            <a:avLst/>
          </a:prstGeom>
        </p:spPr>
      </p:pic>
    </p:spTree>
    <p:extLst>
      <p:ext uri="{BB962C8B-B14F-4D97-AF65-F5344CB8AC3E}">
        <p14:creationId xmlns:p14="http://schemas.microsoft.com/office/powerpoint/2010/main" val="8269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FCB1B4-8F62-764C-857B-34EC8A414666}"/>
              </a:ext>
            </a:extLst>
          </p:cNvPr>
          <p:cNvSpPr>
            <a:spLocks noGrp="1"/>
          </p:cNvSpPr>
          <p:nvPr>
            <p:ph type="title"/>
          </p:nvPr>
        </p:nvSpPr>
        <p:spPr>
          <a:xfrm>
            <a:off x="789496" y="609600"/>
            <a:ext cx="10131425" cy="1456267"/>
          </a:xfrm>
        </p:spPr>
        <p:txBody>
          <a:bodyPr>
            <a:normAutofit/>
          </a:bodyPr>
          <a:lstStyle/>
          <a:p>
            <a:r>
              <a:rPr lang="fr-FR" sz="2400" dirty="0"/>
              <a:t>         </a:t>
            </a:r>
            <a:r>
              <a:rPr lang="fr-FR" sz="2800" dirty="0"/>
              <a:t>3-Illustration sur </a:t>
            </a:r>
            <a:r>
              <a:rPr lang="fr-FR" sz="2800" dirty="0" err="1"/>
              <a:t>eduscol</a:t>
            </a:r>
            <a:r>
              <a:rPr lang="fr-FR" sz="2800" dirty="0" err="1">
                <a:hlinkClick r:id="rId2" action="ppaction://hlinksldjump"/>
              </a:rPr>
              <a:t>Retour</a:t>
            </a:r>
            <a:endParaRPr lang="fr-FR" sz="2400" dirty="0"/>
          </a:p>
        </p:txBody>
      </p:sp>
      <p:sp>
        <p:nvSpPr>
          <p:cNvPr id="3" name="Espace réservé du contenu 2">
            <a:extLst>
              <a:ext uri="{FF2B5EF4-FFF2-40B4-BE49-F238E27FC236}">
                <a16:creationId xmlns:a16="http://schemas.microsoft.com/office/drawing/2014/main" id="{268A3628-F525-2041-985E-1737A25643D2}"/>
              </a:ext>
            </a:extLst>
          </p:cNvPr>
          <p:cNvSpPr>
            <a:spLocks noGrp="1"/>
          </p:cNvSpPr>
          <p:nvPr>
            <p:ph idx="1"/>
          </p:nvPr>
        </p:nvSpPr>
        <p:spPr>
          <a:xfrm>
            <a:off x="1101396" y="2065867"/>
            <a:ext cx="10131425" cy="3649133"/>
          </a:xfrm>
        </p:spPr>
        <p:txBody>
          <a:bodyPr>
            <a:normAutofit/>
          </a:bodyPr>
          <a:lstStyle/>
          <a:p>
            <a:r>
              <a:rPr lang="fr-FR" sz="2000" dirty="0"/>
              <a:t>La séance:</a:t>
            </a:r>
          </a:p>
          <a:p>
            <a:pPr marL="0" indent="0">
              <a:buNone/>
            </a:pPr>
            <a:r>
              <a:rPr lang="fr-FR" sz="2000" dirty="0"/>
              <a:t> </a:t>
            </a:r>
            <a:r>
              <a:rPr lang="fr-FR" sz="1600" dirty="0"/>
              <a:t>La fiche de présentation précise les objectifs d’apprentissage visés, les critères de réussite, les liens à établir avec les autres domaines d’enseignement, les modalités d’évaluation envisagées et l’organisation générale.</a:t>
            </a:r>
          </a:p>
          <a:p>
            <a:pPr marL="0" indent="0">
              <a:buNone/>
            </a:pPr>
            <a:r>
              <a:rPr lang="fr-FR" sz="1600" dirty="0"/>
              <a:t>Les supports utilisés dans les séances proposées et/ou des indications pour leur fabrication sont regroupés</a:t>
            </a:r>
          </a:p>
          <a:p>
            <a:r>
              <a:rPr lang="fr-FR" sz="2000" dirty="0"/>
              <a:t>La séquence: </a:t>
            </a:r>
          </a:p>
          <a:p>
            <a:pPr marL="0" indent="0">
              <a:buNone/>
            </a:pPr>
            <a:r>
              <a:rPr lang="fr-FR" sz="1600" dirty="0"/>
              <a:t>Chaque fiche correspond à une étape de la séquence d’enseignement ; on y trouve les indications relatives au travail à conduire à ce moment-là avec les élèves.</a:t>
            </a:r>
          </a:p>
          <a:p>
            <a:pPr marL="0" indent="0">
              <a:buNone/>
            </a:pPr>
            <a:r>
              <a:rPr lang="fr-FR" sz="1600" dirty="0"/>
              <a:t>Une séquence d’enseignement comporte plusieurs séances et se déroule sur plusieurs semaines.</a:t>
            </a:r>
          </a:p>
          <a:p>
            <a:endParaRPr lang="fr-FR" sz="2000" dirty="0"/>
          </a:p>
        </p:txBody>
      </p:sp>
    </p:spTree>
    <p:extLst>
      <p:ext uri="{BB962C8B-B14F-4D97-AF65-F5344CB8AC3E}">
        <p14:creationId xmlns:p14="http://schemas.microsoft.com/office/powerpoint/2010/main" val="2326926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6974D-C38A-7A41-BC33-52699D6ADCEF}"/>
              </a:ext>
            </a:extLst>
          </p:cNvPr>
          <p:cNvSpPr>
            <a:spLocks noGrp="1"/>
          </p:cNvSpPr>
          <p:nvPr>
            <p:ph type="title"/>
          </p:nvPr>
        </p:nvSpPr>
        <p:spPr/>
        <p:txBody>
          <a:bodyPr>
            <a:normAutofit/>
          </a:bodyPr>
          <a:lstStyle/>
          <a:p>
            <a:r>
              <a:rPr lang="fr-FR" sz="2800" dirty="0"/>
              <a:t>4-Extrait des programmes (2020)</a:t>
            </a:r>
            <a:r>
              <a:rPr lang="fr-FR" sz="2800" dirty="0">
                <a:hlinkClick r:id="rId2" action="ppaction://hlinksldjump"/>
              </a:rPr>
              <a:t>&lt;</a:t>
            </a:r>
            <a:endParaRPr lang="fr-FR" sz="2800" dirty="0"/>
          </a:p>
        </p:txBody>
      </p:sp>
      <p:sp>
        <p:nvSpPr>
          <p:cNvPr id="3" name="Espace réservé du contenu 2">
            <a:extLst>
              <a:ext uri="{FF2B5EF4-FFF2-40B4-BE49-F238E27FC236}">
                <a16:creationId xmlns:a16="http://schemas.microsoft.com/office/drawing/2014/main" id="{3739245B-3B9C-F343-885A-D554A5189809}"/>
              </a:ext>
            </a:extLst>
          </p:cNvPr>
          <p:cNvSpPr>
            <a:spLocks noGrp="1"/>
          </p:cNvSpPr>
          <p:nvPr>
            <p:ph idx="1"/>
          </p:nvPr>
        </p:nvSpPr>
        <p:spPr>
          <a:xfrm>
            <a:off x="808349" y="1866506"/>
            <a:ext cx="10131425" cy="3949831"/>
          </a:xfrm>
        </p:spPr>
        <p:txBody>
          <a:bodyPr>
            <a:normAutofit fontScale="62500" lnSpcReduction="20000"/>
          </a:bodyPr>
          <a:lstStyle/>
          <a:p>
            <a:r>
              <a:rPr lang="fr-FR" sz="2300" u="sng" dirty="0"/>
              <a:t>Mobiliser le langage dans toutes ses dimensions.</a:t>
            </a:r>
          </a:p>
          <a:p>
            <a:pPr marL="0" indent="0">
              <a:lnSpc>
                <a:spcPct val="120000"/>
              </a:lnSpc>
              <a:buNone/>
            </a:pPr>
            <a:r>
              <a:rPr lang="fr-FR" dirty="0"/>
              <a:t> </a:t>
            </a:r>
            <a:r>
              <a:rPr lang="fr-FR" sz="1900" dirty="0"/>
              <a:t>« Le mot langage désigne un ensemble d’activités mises en œuvre par un individu lorsqu’il parle, écoute, réfléchit, essaie de comprendre et, progressivement, lit et écrit. L’école maternelle permet à tous les enfants de mettre en œuvre ces activités en mobilisant simultanément les deux composantes du langage : le langage oral et le langage écrit. »</a:t>
            </a:r>
          </a:p>
          <a:p>
            <a:pPr marL="0" indent="0">
              <a:buNone/>
            </a:pPr>
            <a:endParaRPr lang="fr-FR" sz="2300" u="sng" dirty="0"/>
          </a:p>
          <a:p>
            <a:r>
              <a:rPr lang="fr-FR" sz="2300" u="sng" dirty="0"/>
              <a:t>« Agir, s’exprimer, comprendre à partir des activités physiques »</a:t>
            </a:r>
          </a:p>
          <a:p>
            <a:pPr marL="0" indent="0">
              <a:lnSpc>
                <a:spcPct val="120000"/>
              </a:lnSpc>
              <a:buNone/>
            </a:pPr>
            <a:r>
              <a:rPr lang="fr-FR" dirty="0"/>
              <a:t>«</a:t>
            </a:r>
            <a:r>
              <a:rPr lang="fr-FR" sz="1900" dirty="0"/>
              <a:t> La pratique d’activités physiques et artistiques contribue au développement moteur, sensoriel, affectif, intellectuel et relationnel des enfants. Ces activités mobilisent, stimulent, enrichissent l’imaginaire et sont l’occasion d’éprouver des émotions, des sensations nouvelles. Elles permettent aux enfants d’explorer leurs possibilités physiques, d’élargir et d’affiner leurs habiletés motrices, de maîtriser de nouveaux équilibres. Elles les aident à construire leur latéralité, l’image orientée de leur propre corps et à mieux se situer dans l’espace et dans le temps.</a:t>
            </a:r>
          </a:p>
          <a:p>
            <a:pPr marL="0" indent="0">
              <a:lnSpc>
                <a:spcPct val="120000"/>
              </a:lnSpc>
              <a:buNone/>
            </a:pPr>
            <a:r>
              <a:rPr lang="fr-FR" sz="1900" dirty="0"/>
              <a:t>Ces expériences corporelles visent également à développer la coopération, et à établir des rapports constructifs à l’autre, dans le respect des différences, et à contribuer ainsi à la socialisation.</a:t>
            </a:r>
          </a:p>
          <a:p>
            <a:pPr marL="0" indent="0">
              <a:lnSpc>
                <a:spcPct val="120000"/>
              </a:lnSpc>
              <a:buNone/>
            </a:pPr>
            <a:r>
              <a:rPr lang="fr-FR" sz="1900" dirty="0"/>
              <a:t>La participation de tous les enfants à l’ensemble des activités physiques proposées, l’organisation et les démarches mises en œuvre cherchent à lutter contre les stéréotypes et contribuent à la construction de l’égalité entre les filles et les garçons. Les activités physiques participent d’une éducation à la santé en conduisant tous les enfants, quelles que soient leurs performances, à éprouver le plaisir du mouvement et de l’effort, à mieux connaître leur corps pour le respecter. »</a:t>
            </a:r>
          </a:p>
          <a:p>
            <a:endParaRPr lang="fr-FR" dirty="0"/>
          </a:p>
        </p:txBody>
      </p:sp>
    </p:spTree>
    <p:extLst>
      <p:ext uri="{BB962C8B-B14F-4D97-AF65-F5344CB8AC3E}">
        <p14:creationId xmlns:p14="http://schemas.microsoft.com/office/powerpoint/2010/main" val="14768579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C07B13-2253-464C-970E-529B3E75C9F7}"/>
              </a:ext>
            </a:extLst>
          </p:cNvPr>
          <p:cNvSpPr>
            <a:spLocks noGrp="1"/>
          </p:cNvSpPr>
          <p:nvPr>
            <p:ph type="title"/>
          </p:nvPr>
        </p:nvSpPr>
        <p:spPr/>
        <p:txBody>
          <a:bodyPr/>
          <a:lstStyle/>
          <a:p>
            <a:r>
              <a:rPr lang="fr-FR" sz="2800" dirty="0"/>
              <a:t>5- mémorisation, apprentissage et activité physique</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C9BCC0DE-F0F3-864A-B5FD-5ED941C04F94}"/>
              </a:ext>
            </a:extLst>
          </p:cNvPr>
          <p:cNvSpPr>
            <a:spLocks noGrp="1"/>
          </p:cNvSpPr>
          <p:nvPr>
            <p:ph idx="1"/>
          </p:nvPr>
        </p:nvSpPr>
        <p:spPr/>
        <p:txBody>
          <a:bodyPr/>
          <a:lstStyle/>
          <a:p>
            <a:pPr marL="0" indent="0">
              <a:buNone/>
            </a:pPr>
            <a:r>
              <a:rPr lang="fr-FR" sz="2000" dirty="0"/>
              <a:t>5-1La mémorisation est le résultat d’un processus biochimique dans lequel les neurones jouent un rôle essentiel. Lorsqu’une information arrive à un neurone, des protéines sont produites et permettent de créer un réseau spécifique (plasticité synaptique). Le chemin est créé.</a:t>
            </a:r>
          </a:p>
          <a:p>
            <a:pPr marL="0" indent="0">
              <a:buNone/>
            </a:pPr>
            <a:r>
              <a:rPr lang="fr-FR" sz="2000" dirty="0"/>
              <a:t>Pour qu’il y ait apprentissage et mémorisation il faut que le chemin soit réactivé, renforcé ou complété par d’autres stimuli, qui peuvent être auditif, visuel, olfactif.</a:t>
            </a:r>
          </a:p>
          <a:p>
            <a:pPr marL="0" indent="0">
              <a:buNone/>
            </a:pPr>
            <a:r>
              <a:rPr lang="fr-FR" sz="2000" dirty="0"/>
              <a:t>Les neurosciences nous ont appris que le sensori-moteur serait le lien entre tous ces stimuli et activerait, renforcerait l’hippocampe qui est le siège de la mémoire. </a:t>
            </a:r>
          </a:p>
          <a:p>
            <a:pPr marL="0" indent="0">
              <a:buNone/>
            </a:pPr>
            <a:r>
              <a:rPr lang="fr-FR" sz="2000" dirty="0"/>
              <a:t>L’activité physique (sensori-moteur) accélèrerait et faciliterait donc l’apprentissage. </a:t>
            </a:r>
            <a:r>
              <a:rPr lang="fr-FR" sz="2000" dirty="0">
                <a:hlinkClick r:id="rId3" action="ppaction://hlinksldjump"/>
              </a:rPr>
              <a:t>suite</a:t>
            </a:r>
            <a:endParaRPr lang="fr-FR" sz="2000" dirty="0"/>
          </a:p>
          <a:p>
            <a:endParaRPr lang="fr-FR" dirty="0"/>
          </a:p>
        </p:txBody>
      </p:sp>
    </p:spTree>
    <p:extLst>
      <p:ext uri="{BB962C8B-B14F-4D97-AF65-F5344CB8AC3E}">
        <p14:creationId xmlns:p14="http://schemas.microsoft.com/office/powerpoint/2010/main" val="2700227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BCC0DE-F0F3-864A-B5FD-5ED941C04F94}"/>
              </a:ext>
            </a:extLst>
          </p:cNvPr>
          <p:cNvSpPr>
            <a:spLocks noGrp="1"/>
          </p:cNvSpPr>
          <p:nvPr>
            <p:ph idx="1"/>
          </p:nvPr>
        </p:nvSpPr>
        <p:spPr>
          <a:xfrm>
            <a:off x="844062" y="401190"/>
            <a:ext cx="10131425" cy="5153449"/>
          </a:xfrm>
        </p:spPr>
        <p:txBody>
          <a:bodyPr>
            <a:normAutofit lnSpcReduction="10000"/>
          </a:bodyPr>
          <a:lstStyle/>
          <a:p>
            <a:pPr marL="0" indent="0">
              <a:buNone/>
            </a:pPr>
            <a:r>
              <a:rPr lang="fr-FR" sz="2400" dirty="0"/>
              <a:t>L’activité physique favorise la production de cellules sanguines et l’irrigation du système nerveux.</a:t>
            </a:r>
          </a:p>
          <a:p>
            <a:pPr marL="0" indent="0">
              <a:buNone/>
            </a:pPr>
            <a:r>
              <a:rPr lang="fr-FR" sz="2400" dirty="0"/>
              <a:t>Elle stimule également la neurogènese (création de nouveaux neurones ) notamment au niveau de l’hippocampe qui est le siège de la mémoire, des fonctions cognitives et de l’apprentissage.</a:t>
            </a:r>
          </a:p>
          <a:p>
            <a:pPr marL="0" indent="0">
              <a:buNone/>
            </a:pPr>
            <a:r>
              <a:rPr lang="fr-FR" sz="2400" dirty="0"/>
              <a:t>Cette neurogènese  est très présente  de 0 à 5 ans  mais reste active tout au long de la vie.</a:t>
            </a:r>
          </a:p>
          <a:p>
            <a:pPr marL="0" indent="0" algn="r">
              <a:buNone/>
            </a:pPr>
            <a:r>
              <a:rPr lang="fr-FR" sz="2400" dirty="0"/>
              <a:t>On parle de « plasticité cérébrale » pour décrire cette capacité du cerveau à remodeler ses connexions en fonction de l’environnement et des expériences vécues par l’individu.    </a:t>
            </a:r>
          </a:p>
          <a:p>
            <a:pPr marL="0" indent="0" algn="r">
              <a:buNone/>
            </a:pPr>
            <a:endParaRPr lang="fr-FR" sz="2400" dirty="0">
              <a:hlinkClick r:id="rId2" action="ppaction://hlinksldjump"/>
            </a:endParaRPr>
          </a:p>
          <a:p>
            <a:pPr marL="0" indent="0" algn="r">
              <a:buNone/>
            </a:pPr>
            <a:r>
              <a:rPr lang="fr-FR" sz="2400" dirty="0">
                <a:hlinkClick r:id="rId2" action="ppaction://hlinksldjump"/>
              </a:rPr>
              <a:t>suite</a:t>
            </a:r>
            <a:endParaRPr lang="fr-FR" sz="2400" dirty="0"/>
          </a:p>
          <a:p>
            <a:endParaRPr lang="fr-FR" dirty="0"/>
          </a:p>
        </p:txBody>
      </p:sp>
    </p:spTree>
    <p:extLst>
      <p:ext uri="{BB962C8B-B14F-4D97-AF65-F5344CB8AC3E}">
        <p14:creationId xmlns:p14="http://schemas.microsoft.com/office/powerpoint/2010/main" val="37929635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cxnSp>
        <p:nvCxnSpPr>
          <p:cNvPr id="3" name="Connecteur droit avec flèche 2">
            <a:extLst>
              <a:ext uri="{FF2B5EF4-FFF2-40B4-BE49-F238E27FC236}">
                <a16:creationId xmlns:a16="http://schemas.microsoft.com/office/drawing/2014/main" id="{16C045F6-E598-3C41-9E21-3CA9A5AFB656}"/>
              </a:ext>
            </a:extLst>
          </p:cNvPr>
          <p:cNvCxnSpPr>
            <a:cxnSpLocks/>
          </p:cNvCxnSpPr>
          <p:nvPr/>
        </p:nvCxnSpPr>
        <p:spPr>
          <a:xfrm>
            <a:off x="4029785" y="1657467"/>
            <a:ext cx="1597655" cy="905607"/>
          </a:xfrm>
          <a:prstGeom prst="straightConnector1">
            <a:avLst/>
          </a:prstGeom>
          <a:noFill/>
          <a:ln w="6345" cap="flat">
            <a:solidFill>
              <a:srgbClr val="4472C4"/>
            </a:solidFill>
            <a:prstDash val="solid"/>
            <a:miter/>
            <a:tailEnd type="arrow"/>
          </a:ln>
        </p:spPr>
      </p:cxnSp>
      <p:sp>
        <p:nvSpPr>
          <p:cNvPr id="5" name="Étiquette 21">
            <a:extLst>
              <a:ext uri="{FF2B5EF4-FFF2-40B4-BE49-F238E27FC236}">
                <a16:creationId xmlns:a16="http://schemas.microsoft.com/office/drawing/2014/main" id="{EC748DFF-5550-E646-AE74-270D5EA10AE6}"/>
              </a:ext>
            </a:extLst>
          </p:cNvPr>
          <p:cNvSpPr/>
          <p:nvPr/>
        </p:nvSpPr>
        <p:spPr>
          <a:xfrm>
            <a:off x="1737640" y="1034716"/>
            <a:ext cx="2139950" cy="1028700"/>
          </a:xfrm>
          <a:custGeom>
            <a:avLst/>
            <a:gdLst>
              <a:gd name="f0" fmla="val 10800000"/>
              <a:gd name="f1" fmla="val 5400000"/>
              <a:gd name="f2" fmla="val 16200000"/>
              <a:gd name="f3" fmla="val w"/>
              <a:gd name="f4" fmla="val h"/>
              <a:gd name="f5" fmla="val ss"/>
              <a:gd name="f6" fmla="val 0"/>
              <a:gd name="f7" fmla="+- 0 0 5400000"/>
              <a:gd name="f8" fmla="val 16667"/>
              <a:gd name="f9" fmla="abs f3"/>
              <a:gd name="f10" fmla="abs f4"/>
              <a:gd name="f11" fmla="abs f5"/>
              <a:gd name="f12" fmla="?: f9 f3 1"/>
              <a:gd name="f13" fmla="?: f10 f4 1"/>
              <a:gd name="f14" fmla="?: f11 f5 1"/>
              <a:gd name="f15" fmla="*/ f12 1 21600"/>
              <a:gd name="f16" fmla="*/ f13 1 21600"/>
              <a:gd name="f17" fmla="*/ 21600 f12 1"/>
              <a:gd name="f18" fmla="*/ 21600 f13 1"/>
              <a:gd name="f19" fmla="min f16 f15"/>
              <a:gd name="f20" fmla="*/ f17 1 f14"/>
              <a:gd name="f21" fmla="*/ f18 1 f14"/>
              <a:gd name="f22" fmla="val f20"/>
              <a:gd name="f23" fmla="val f21"/>
              <a:gd name="f24" fmla="*/ f6 f19 1"/>
              <a:gd name="f25" fmla="+- f23 0 f6"/>
              <a:gd name="f26" fmla="+- f22 0 f6"/>
              <a:gd name="f27" fmla="*/ f22 f19 1"/>
              <a:gd name="f28" fmla="*/ f23 f19 1"/>
              <a:gd name="f29" fmla="min f26 f25"/>
              <a:gd name="f30" fmla="*/ f29 f8 1"/>
              <a:gd name="f31" fmla="*/ f30 1 100000"/>
              <a:gd name="f32" fmla="+- f22 0 f31"/>
              <a:gd name="f33" fmla="+- f23 0 f31"/>
              <a:gd name="f34" fmla="*/ f31 70711 1"/>
              <a:gd name="f35" fmla="*/ f31 f19 1"/>
              <a:gd name="f36" fmla="*/ f34 1 100000"/>
              <a:gd name="f37" fmla="*/ f32 f19 1"/>
              <a:gd name="f38" fmla="*/ f33 f19 1"/>
              <a:gd name="f39" fmla="+- f22 0 f36"/>
              <a:gd name="f40" fmla="+- f23 0 f36"/>
              <a:gd name="f41" fmla="*/ f36 f19 1"/>
              <a:gd name="f42" fmla="*/ f39 f19 1"/>
              <a:gd name="f43" fmla="*/ f40 f19 1"/>
            </a:gdLst>
            <a:ahLst/>
            <a:cxnLst>
              <a:cxn ang="3cd4">
                <a:pos x="hc" y="t"/>
              </a:cxn>
              <a:cxn ang="0">
                <a:pos x="r" y="vc"/>
              </a:cxn>
              <a:cxn ang="cd4">
                <a:pos x="hc" y="b"/>
              </a:cxn>
              <a:cxn ang="cd2">
                <a:pos x="l" y="vc"/>
              </a:cxn>
            </a:cxnLst>
            <a:rect l="f41" t="f41" r="f42" b="f43"/>
            <a:pathLst>
              <a:path>
                <a:moveTo>
                  <a:pt x="f24" y="f35"/>
                </a:moveTo>
                <a:arcTo wR="f35" hR="f35" stAng="f1" swAng="f7"/>
                <a:lnTo>
                  <a:pt x="f37" y="f24"/>
                </a:lnTo>
                <a:arcTo wR="f35" hR="f35" stAng="f0" swAng="f7"/>
                <a:lnTo>
                  <a:pt x="f27" y="f38"/>
                </a:lnTo>
                <a:arcTo wR="f35" hR="f35" stAng="f2" swAng="f7"/>
                <a:lnTo>
                  <a:pt x="f35" y="f28"/>
                </a:lnTo>
                <a:arcTo wR="f35" hR="f35" stAng="f6" swAng="f7"/>
                <a:close/>
              </a:path>
            </a:pathLst>
          </a:custGeom>
          <a:solidFill>
            <a:srgbClr val="4472C4"/>
          </a:solidFill>
          <a:ln w="12701" cap="flat">
            <a:solidFill>
              <a:srgbClr val="1F3763"/>
            </a:solidFill>
            <a:prstDash val="solid"/>
            <a:miter/>
          </a:ln>
        </p:spPr>
        <p:txBody>
          <a:bodyPr vert="horz" wrap="square" lIns="91440" tIns="45720" rIns="91440" bIns="45720" anchor="ctr" anchorCtr="0" compatLnSpc="1">
            <a:noAutofit/>
          </a:bodyPr>
          <a:lstStyle/>
          <a:p>
            <a:pPr marR="648335" algn="r" hangingPunct="0">
              <a:spcAft>
                <a:spcPts val="600"/>
              </a:spcAft>
            </a:pPr>
            <a:r>
              <a:rPr lang="fr-FR" sz="1600" kern="1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Stimulus</a:t>
            </a:r>
            <a:endParaRPr lang="fr-FR" sz="1000" kern="150">
              <a:solidFill>
                <a:srgbClr val="000000"/>
              </a:solidFill>
              <a:effectLst/>
              <a:latin typeface="Times New Roman" panose="02020603050405020304" pitchFamily="18" charset="0"/>
              <a:ea typeface="Times New Roman" panose="02020603050405020304" pitchFamily="18" charset="0"/>
            </a:endParaRPr>
          </a:p>
          <a:p>
            <a:pPr marR="648335" algn="r" hangingPunct="0">
              <a:spcAft>
                <a:spcPts val="600"/>
              </a:spcAft>
            </a:pPr>
            <a:r>
              <a:rPr lang="fr-FR" sz="1600" kern="1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Auditif</a:t>
            </a:r>
            <a:endParaRPr lang="fr-FR" sz="1000" kern="150">
              <a:solidFill>
                <a:srgbClr val="000000"/>
              </a:solidFill>
              <a:effectLst/>
              <a:latin typeface="Times New Roman" panose="02020603050405020304" pitchFamily="18" charset="0"/>
              <a:ea typeface="Times New Roman" panose="02020603050405020304" pitchFamily="18" charset="0"/>
            </a:endParaRPr>
          </a:p>
        </p:txBody>
      </p:sp>
      <p:sp>
        <p:nvSpPr>
          <p:cNvPr id="7" name="Nuage 14">
            <a:extLst>
              <a:ext uri="{FF2B5EF4-FFF2-40B4-BE49-F238E27FC236}">
                <a16:creationId xmlns:a16="http://schemas.microsoft.com/office/drawing/2014/main" id="{FE452954-B328-CA49-9C4E-87F2EBE19BA5}"/>
              </a:ext>
            </a:extLst>
          </p:cNvPr>
          <p:cNvSpPr/>
          <p:nvPr/>
        </p:nvSpPr>
        <p:spPr>
          <a:xfrm>
            <a:off x="4831217" y="2647679"/>
            <a:ext cx="2975763" cy="1608941"/>
          </a:xfrm>
          <a:custGeom>
            <a:avLst/>
            <a:gdLst>
              <a:gd name="f0" fmla="val 10800000"/>
              <a:gd name="f1" fmla="val 5400000"/>
              <a:gd name="f2" fmla="val 180"/>
              <a:gd name="f3" fmla="val w"/>
              <a:gd name="f4" fmla="val h"/>
              <a:gd name="f5" fmla="val 0"/>
              <a:gd name="f6" fmla="val 43200"/>
              <a:gd name="f7" fmla="val 3900"/>
              <a:gd name="f8" fmla="val 14370"/>
              <a:gd name="f9" fmla="val 3629"/>
              <a:gd name="f10" fmla="val 11657"/>
              <a:gd name="f11" fmla="val 4261"/>
              <a:gd name="f12" fmla="val 8921"/>
              <a:gd name="f13" fmla="val 5623"/>
              <a:gd name="f14" fmla="val 6907"/>
              <a:gd name="f15" fmla="val 7775"/>
              <a:gd name="f16" fmla="val 3726"/>
              <a:gd name="f17" fmla="val 11264"/>
              <a:gd name="f18" fmla="val 3017"/>
              <a:gd name="f19" fmla="val 14005"/>
              <a:gd name="f20" fmla="val 5202"/>
              <a:gd name="f21" fmla="val 15678"/>
              <a:gd name="f22" fmla="val 909"/>
              <a:gd name="f23" fmla="val 19914"/>
              <a:gd name="f24" fmla="val 22"/>
              <a:gd name="f25" fmla="val 22456"/>
              <a:gd name="f26" fmla="val 3432"/>
              <a:gd name="f27" fmla="val 23097"/>
              <a:gd name="f28" fmla="val 1683"/>
              <a:gd name="f29" fmla="val 24328"/>
              <a:gd name="f30" fmla="val 474"/>
              <a:gd name="f31" fmla="val 25749"/>
              <a:gd name="f32" fmla="val 200"/>
              <a:gd name="f33" fmla="val 27313"/>
              <a:gd name="f34" fmla="+- 0 0 102"/>
              <a:gd name="f35" fmla="val 28875"/>
              <a:gd name="f36" fmla="val 770"/>
              <a:gd name="f37" fmla="val 29833"/>
              <a:gd name="f38" fmla="val 2481"/>
              <a:gd name="f39" fmla="val 31215"/>
              <a:gd name="f40" fmla="val 267"/>
              <a:gd name="f41" fmla="val 33501"/>
              <a:gd name="f42" fmla="+- 0 0 460"/>
              <a:gd name="f43" fmla="val 35463"/>
              <a:gd name="f44" fmla="val 690"/>
              <a:gd name="f45" fmla="val 36958"/>
              <a:gd name="f46" fmla="val 1566"/>
              <a:gd name="f47" fmla="val 38030"/>
              <a:gd name="f48" fmla="val 3400"/>
              <a:gd name="f49" fmla="val 38318"/>
              <a:gd name="f50" fmla="val 5576"/>
              <a:gd name="f51" fmla="val 40046"/>
              <a:gd name="f52" fmla="val 6218"/>
              <a:gd name="f53" fmla="val 41422"/>
              <a:gd name="f54" fmla="val 7998"/>
              <a:gd name="f55" fmla="val 41982"/>
              <a:gd name="f56" fmla="val 10318"/>
              <a:gd name="f57" fmla="val 42389"/>
              <a:gd name="f58" fmla="val 12002"/>
              <a:gd name="f59" fmla="val 42331"/>
              <a:gd name="f60" fmla="val 13831"/>
              <a:gd name="f61" fmla="val 41818"/>
              <a:gd name="f62" fmla="val 15460"/>
              <a:gd name="f63" fmla="val 43079"/>
              <a:gd name="f64" fmla="val 17694"/>
              <a:gd name="f65" fmla="val 43520"/>
              <a:gd name="f66" fmla="val 20590"/>
              <a:gd name="f67" fmla="val 43016"/>
              <a:gd name="f68" fmla="val 23322"/>
              <a:gd name="f69" fmla="val 42346"/>
              <a:gd name="f70" fmla="val 26954"/>
              <a:gd name="f71" fmla="val 40128"/>
              <a:gd name="f72" fmla="val 29674"/>
              <a:gd name="f73" fmla="val 37404"/>
              <a:gd name="f74" fmla="val 30204"/>
              <a:gd name="f75" fmla="val 37391"/>
              <a:gd name="f76" fmla="val 32471"/>
              <a:gd name="f77" fmla="val 36658"/>
              <a:gd name="f78" fmla="val 34621"/>
              <a:gd name="f79" fmla="val 35395"/>
              <a:gd name="f80" fmla="val 36101"/>
              <a:gd name="f81" fmla="val 33476"/>
              <a:gd name="f82" fmla="val 38350"/>
              <a:gd name="f83" fmla="val 30704"/>
              <a:gd name="f84" fmla="val 38639"/>
              <a:gd name="f85" fmla="val 28555"/>
              <a:gd name="f86" fmla="val 36815"/>
              <a:gd name="f87" fmla="val 27860"/>
              <a:gd name="f88" fmla="val 39948"/>
              <a:gd name="f89" fmla="val 25999"/>
              <a:gd name="f90" fmla="val 42343"/>
              <a:gd name="f91" fmla="val 23667"/>
              <a:gd name="f92" fmla="val 43106"/>
              <a:gd name="f93" fmla="val 20919"/>
              <a:gd name="f94" fmla="val 44005"/>
              <a:gd name="f95" fmla="val 18051"/>
              <a:gd name="f96" fmla="val 42473"/>
              <a:gd name="f97" fmla="val 16480"/>
              <a:gd name="f98" fmla="val 39266"/>
              <a:gd name="f99" fmla="val 12772"/>
              <a:gd name="f100" fmla="val 42310"/>
              <a:gd name="f101" fmla="val 7956"/>
              <a:gd name="f102" fmla="val 40599"/>
              <a:gd name="f103" fmla="val 5804"/>
              <a:gd name="f104" fmla="val 35472"/>
              <a:gd name="f105" fmla="val 3690"/>
              <a:gd name="f106" fmla="val 35809"/>
              <a:gd name="f107" fmla="val 1705"/>
              <a:gd name="f108" fmla="val 34024"/>
              <a:gd name="f109" fmla="val 1110"/>
              <a:gd name="f110" fmla="val 31250"/>
              <a:gd name="f111" fmla="val 679"/>
              <a:gd name="f112" fmla="val 29243"/>
              <a:gd name="f113" fmla="val 1060"/>
              <a:gd name="f114" fmla="val 27077"/>
              <a:gd name="f115" fmla="val 2113"/>
              <a:gd name="f116" fmla="val 25551"/>
              <a:gd name="f117" fmla="val 619"/>
              <a:gd name="f118" fmla="val 24354"/>
              <a:gd name="f119" fmla="+- 0 0 213"/>
              <a:gd name="f120" fmla="val 22057"/>
              <a:gd name="f121" fmla="+- 0 0 5"/>
              <a:gd name="f122" fmla="val 19704"/>
              <a:gd name="f123" fmla="val 239"/>
              <a:gd name="f124" fmla="val 16949"/>
              <a:gd name="f125" fmla="val 1845"/>
              <a:gd name="f126" fmla="val 14791"/>
              <a:gd name="f127" fmla="val 3863"/>
              <a:gd name="f128" fmla="val 14507"/>
              <a:gd name="f129" fmla="val 3875"/>
              <a:gd name="f130" fmla="val 14461"/>
              <a:gd name="f131" fmla="val 3888"/>
              <a:gd name="f132" fmla="val 14416"/>
              <a:gd name="f133" fmla="val 4693"/>
              <a:gd name="f134" fmla="val 26177"/>
              <a:gd name="f135" fmla="val 3809"/>
              <a:gd name="f136" fmla="val 26271"/>
              <a:gd name="f137" fmla="val 2925"/>
              <a:gd name="f138" fmla="val 25993"/>
              <a:gd name="f139" fmla="val 2160"/>
              <a:gd name="f140" fmla="val 25380"/>
              <a:gd name="f141" fmla="val 6928"/>
              <a:gd name="f142" fmla="val 34899"/>
              <a:gd name="f143" fmla="val 6573"/>
              <a:gd name="f144" fmla="val 35092"/>
              <a:gd name="f145" fmla="val 6200"/>
              <a:gd name="f146" fmla="val 35220"/>
              <a:gd name="f147" fmla="val 5820"/>
              <a:gd name="f148" fmla="val 35280"/>
              <a:gd name="f149" fmla="val 16478"/>
              <a:gd name="f150" fmla="val 39090"/>
              <a:gd name="f151" fmla="val 16211"/>
              <a:gd name="f152" fmla="val 38544"/>
              <a:gd name="f153" fmla="val 15987"/>
              <a:gd name="f154" fmla="val 37961"/>
              <a:gd name="f155" fmla="val 15810"/>
              <a:gd name="f156" fmla="val 37350"/>
              <a:gd name="f157" fmla="val 28827"/>
              <a:gd name="f158" fmla="val 34751"/>
              <a:gd name="f159" fmla="val 28788"/>
              <a:gd name="f160" fmla="val 35398"/>
              <a:gd name="f161" fmla="val 28698"/>
              <a:gd name="f162" fmla="val 36038"/>
              <a:gd name="f163" fmla="val 28560"/>
              <a:gd name="f164" fmla="val 36660"/>
              <a:gd name="f165" fmla="val 34129"/>
              <a:gd name="f166" fmla="val 22954"/>
              <a:gd name="f167" fmla="val 36133"/>
              <a:gd name="f168" fmla="val 24282"/>
              <a:gd name="f169" fmla="val 37398"/>
              <a:gd name="f170" fmla="val 27058"/>
              <a:gd name="f171" fmla="val 37380"/>
              <a:gd name="f172" fmla="val 30090"/>
              <a:gd name="f173" fmla="val 41798"/>
              <a:gd name="f174" fmla="val 15354"/>
              <a:gd name="f175" fmla="val 41473"/>
              <a:gd name="f176" fmla="val 16386"/>
              <a:gd name="f177" fmla="val 40978"/>
              <a:gd name="f178" fmla="val 17302"/>
              <a:gd name="f179" fmla="val 40350"/>
              <a:gd name="f180" fmla="val 18030"/>
              <a:gd name="f181" fmla="val 38324"/>
              <a:gd name="f182" fmla="val 5426"/>
              <a:gd name="f183" fmla="val 38379"/>
              <a:gd name="f184" fmla="val 5843"/>
              <a:gd name="f185" fmla="val 38405"/>
              <a:gd name="f186" fmla="val 6266"/>
              <a:gd name="f187" fmla="val 38400"/>
              <a:gd name="f188" fmla="val 6690"/>
              <a:gd name="f189" fmla="val 29078"/>
              <a:gd name="f190" fmla="val 3952"/>
              <a:gd name="f191" fmla="val 29267"/>
              <a:gd name="f192" fmla="val 3369"/>
              <a:gd name="f193" fmla="val 29516"/>
              <a:gd name="f194" fmla="val 2826"/>
              <a:gd name="f195" fmla="val 29820"/>
              <a:gd name="f196" fmla="val 2340"/>
              <a:gd name="f197" fmla="val 22141"/>
              <a:gd name="f198" fmla="val 4720"/>
              <a:gd name="f199" fmla="val 22218"/>
              <a:gd name="f200" fmla="val 4238"/>
              <a:gd name="f201" fmla="val 22339"/>
              <a:gd name="f202" fmla="val 3771"/>
              <a:gd name="f203" fmla="val 22500"/>
              <a:gd name="f204" fmla="val 3330"/>
              <a:gd name="f205" fmla="val 14000"/>
              <a:gd name="f206" fmla="val 5192"/>
              <a:gd name="f207" fmla="val 14472"/>
              <a:gd name="f208" fmla="val 5568"/>
              <a:gd name="f209" fmla="val 14908"/>
              <a:gd name="f210" fmla="val 6021"/>
              <a:gd name="f211" fmla="val 15300"/>
              <a:gd name="f212" fmla="val 6540"/>
              <a:gd name="f213" fmla="val 4127"/>
              <a:gd name="f214" fmla="val 15789"/>
              <a:gd name="f215" fmla="val 4024"/>
              <a:gd name="f216" fmla="val 15325"/>
              <a:gd name="f217" fmla="val 3948"/>
              <a:gd name="f218" fmla="val 14851"/>
              <a:gd name="f219" fmla="+- 0 0 -90"/>
              <a:gd name="f220" fmla="*/ f3 1 43200"/>
              <a:gd name="f221" fmla="*/ f4 1 43200"/>
              <a:gd name="f222" fmla="+- f6 0 f5"/>
              <a:gd name="f223" fmla="*/ f219 f0 1"/>
              <a:gd name="f224" fmla="*/ f222 1 43200"/>
              <a:gd name="f225" fmla="*/ 224382 f222 1"/>
              <a:gd name="f226" fmla="*/ 833409 f222 1"/>
              <a:gd name="f227" fmla="*/ 103274 f222 1"/>
              <a:gd name="f228" fmla="*/ 808035 f222 1"/>
              <a:gd name="f229" fmla="*/ 331242 f222 1"/>
              <a:gd name="f230" fmla="*/ 1111095 f222 1"/>
              <a:gd name="f231" fmla="*/ 278266 f222 1"/>
              <a:gd name="f232" fmla="*/ 1123225 f222 1"/>
              <a:gd name="f233" fmla="*/ 787848 f222 1"/>
              <a:gd name="f234" fmla="*/ 1244526 f222 1"/>
              <a:gd name="f235" fmla="*/ 755909 f222 1"/>
              <a:gd name="f236" fmla="*/ 1189129 f222 1"/>
              <a:gd name="f237" fmla="*/ 1378279 f222 1"/>
              <a:gd name="f238" fmla="*/ 1106383 f222 1"/>
              <a:gd name="f239" fmla="*/ 1365513 f222 1"/>
              <a:gd name="f240" fmla="*/ 1167161 f222 1"/>
              <a:gd name="f241" fmla="*/ 1631779 f222 1"/>
              <a:gd name="f242" fmla="*/ 730797 f222 1"/>
              <a:gd name="f243" fmla="*/ 1787216 f222 1"/>
              <a:gd name="f244" fmla="*/ 957989 f222 1"/>
              <a:gd name="f245" fmla="*/ 1998449 f222 1"/>
              <a:gd name="f246" fmla="*/ 488832 f222 1"/>
              <a:gd name="f247" fmla="*/ 1929218 f222 1"/>
              <a:gd name="f248" fmla="*/ 574029 f222 1"/>
              <a:gd name="f249" fmla="*/ 1832350 f222 1"/>
              <a:gd name="f250" fmla="*/ 172750 f222 1"/>
              <a:gd name="f251" fmla="*/ 1835984 f222 1"/>
              <a:gd name="f252" fmla="*/ 212993 f222 1"/>
              <a:gd name="f253" fmla="*/ 1390280 f222 1"/>
              <a:gd name="f254" fmla="*/ 125822 f222 1"/>
              <a:gd name="f255" fmla="*/ 1425756 f222 1"/>
              <a:gd name="f256" fmla="*/ 74500 f222 1"/>
              <a:gd name="f257" fmla="*/ 1058607 f222 1"/>
              <a:gd name="f258" fmla="*/ 150273 f222 1"/>
              <a:gd name="f259" fmla="*/ 1075772 f222 1"/>
              <a:gd name="f260" fmla="*/ 106019 f222 1"/>
              <a:gd name="f261" fmla="*/ 669369 f222 1"/>
              <a:gd name="f262" fmla="*/ 165300 f222 1"/>
              <a:gd name="f263" fmla="*/ 731525 f222 1"/>
              <a:gd name="f264" fmla="*/ 208217 f222 1"/>
              <a:gd name="f265" fmla="*/ 197320 f222 1"/>
              <a:gd name="f266" fmla="*/ 502682 f222 1"/>
              <a:gd name="f267" fmla="*/ 186467 f222 1"/>
              <a:gd name="f268" fmla="*/ 457504 f222 1"/>
              <a:gd name="f269" fmla="*/ 0 f222 1"/>
              <a:gd name="f270" fmla="*/ 43200 f222 1"/>
              <a:gd name="f271" fmla="*/ f223 1 f2"/>
              <a:gd name="f272" fmla="*/ f225 1 43200"/>
              <a:gd name="f273" fmla="*/ f226 1 43200"/>
              <a:gd name="f274" fmla="*/ f227 1 43200"/>
              <a:gd name="f275" fmla="*/ f228 1 43200"/>
              <a:gd name="f276" fmla="*/ f229 1 43200"/>
              <a:gd name="f277" fmla="*/ f230 1 43200"/>
              <a:gd name="f278" fmla="*/ f231 1 43200"/>
              <a:gd name="f279" fmla="*/ f232 1 43200"/>
              <a:gd name="f280" fmla="*/ f233 1 43200"/>
              <a:gd name="f281" fmla="*/ f234 1 43200"/>
              <a:gd name="f282" fmla="*/ f235 1 43200"/>
              <a:gd name="f283" fmla="*/ f236 1 43200"/>
              <a:gd name="f284" fmla="*/ f237 1 43200"/>
              <a:gd name="f285" fmla="*/ f238 1 43200"/>
              <a:gd name="f286" fmla="*/ f239 1 43200"/>
              <a:gd name="f287" fmla="*/ f240 1 43200"/>
              <a:gd name="f288" fmla="*/ f241 1 43200"/>
              <a:gd name="f289" fmla="*/ f242 1 43200"/>
              <a:gd name="f290" fmla="*/ f243 1 43200"/>
              <a:gd name="f291" fmla="*/ f244 1 43200"/>
              <a:gd name="f292" fmla="*/ f245 1 43200"/>
              <a:gd name="f293" fmla="*/ f246 1 43200"/>
              <a:gd name="f294" fmla="*/ f247 1 43200"/>
              <a:gd name="f295" fmla="*/ f248 1 43200"/>
              <a:gd name="f296" fmla="*/ f249 1 43200"/>
              <a:gd name="f297" fmla="*/ f250 1 43200"/>
              <a:gd name="f298" fmla="*/ f251 1 43200"/>
              <a:gd name="f299" fmla="*/ f252 1 43200"/>
              <a:gd name="f300" fmla="*/ f253 1 43200"/>
              <a:gd name="f301" fmla="*/ f254 1 43200"/>
              <a:gd name="f302" fmla="*/ f255 1 43200"/>
              <a:gd name="f303" fmla="*/ f256 1 43200"/>
              <a:gd name="f304" fmla="*/ f257 1 43200"/>
              <a:gd name="f305" fmla="*/ f258 1 43200"/>
              <a:gd name="f306" fmla="*/ f259 1 43200"/>
              <a:gd name="f307" fmla="*/ f260 1 43200"/>
              <a:gd name="f308" fmla="*/ f261 1 43200"/>
              <a:gd name="f309" fmla="*/ f262 1 43200"/>
              <a:gd name="f310" fmla="*/ f263 1 43200"/>
              <a:gd name="f311" fmla="*/ f264 1 43200"/>
              <a:gd name="f312" fmla="*/ f265 1 43200"/>
              <a:gd name="f313" fmla="*/ f266 1 43200"/>
              <a:gd name="f314" fmla="*/ f267 1 43200"/>
              <a:gd name="f315" fmla="*/ f268 1 43200"/>
              <a:gd name="f316" fmla="*/ f269 1 43200"/>
              <a:gd name="f317" fmla="*/ f270 1 43200"/>
              <a:gd name="f318" fmla="+- f271 0 f1"/>
              <a:gd name="f319" fmla="*/ f272 1 f224"/>
              <a:gd name="f320" fmla="*/ f273 1 f224"/>
              <a:gd name="f321" fmla="*/ f274 1 f224"/>
              <a:gd name="f322" fmla="*/ f275 1 f224"/>
              <a:gd name="f323" fmla="*/ f276 1 f224"/>
              <a:gd name="f324" fmla="*/ f277 1 f224"/>
              <a:gd name="f325" fmla="*/ f278 1 f224"/>
              <a:gd name="f326" fmla="*/ f279 1 f224"/>
              <a:gd name="f327" fmla="*/ f280 1 f224"/>
              <a:gd name="f328" fmla="*/ f281 1 f224"/>
              <a:gd name="f329" fmla="*/ f282 1 f224"/>
              <a:gd name="f330" fmla="*/ f283 1 f224"/>
              <a:gd name="f331" fmla="*/ f284 1 f224"/>
              <a:gd name="f332" fmla="*/ f285 1 f224"/>
              <a:gd name="f333" fmla="*/ f286 1 f224"/>
              <a:gd name="f334" fmla="*/ f287 1 f224"/>
              <a:gd name="f335" fmla="*/ f288 1 f224"/>
              <a:gd name="f336" fmla="*/ f289 1 f224"/>
              <a:gd name="f337" fmla="*/ f290 1 f224"/>
              <a:gd name="f338" fmla="*/ f291 1 f224"/>
              <a:gd name="f339" fmla="*/ f292 1 f224"/>
              <a:gd name="f340" fmla="*/ f293 1 f224"/>
              <a:gd name="f341" fmla="*/ f294 1 f224"/>
              <a:gd name="f342" fmla="*/ f295 1 f224"/>
              <a:gd name="f343" fmla="*/ f296 1 f224"/>
              <a:gd name="f344" fmla="*/ f297 1 f224"/>
              <a:gd name="f345" fmla="*/ f298 1 f224"/>
              <a:gd name="f346" fmla="*/ f299 1 f224"/>
              <a:gd name="f347" fmla="*/ f300 1 f224"/>
              <a:gd name="f348" fmla="*/ f301 1 f224"/>
              <a:gd name="f349" fmla="*/ f302 1 f224"/>
              <a:gd name="f350" fmla="*/ f303 1 f224"/>
              <a:gd name="f351" fmla="*/ f304 1 f224"/>
              <a:gd name="f352" fmla="*/ f305 1 f224"/>
              <a:gd name="f353" fmla="*/ f306 1 f224"/>
              <a:gd name="f354" fmla="*/ f307 1 f224"/>
              <a:gd name="f355" fmla="*/ f308 1 f224"/>
              <a:gd name="f356" fmla="*/ f309 1 f224"/>
              <a:gd name="f357" fmla="*/ f310 1 f224"/>
              <a:gd name="f358" fmla="*/ f311 1 f224"/>
              <a:gd name="f359" fmla="*/ f312 1 f224"/>
              <a:gd name="f360" fmla="*/ f313 1 f224"/>
              <a:gd name="f361" fmla="*/ f314 1 f224"/>
              <a:gd name="f362" fmla="*/ f315 1 f224"/>
              <a:gd name="f363" fmla="*/ f316 1 f224"/>
              <a:gd name="f364" fmla="*/ f317 1 f224"/>
              <a:gd name="f365" fmla="*/ f363 f220 1"/>
              <a:gd name="f366" fmla="*/ f364 f220 1"/>
              <a:gd name="f367" fmla="*/ f364 f221 1"/>
              <a:gd name="f368" fmla="*/ f363 f221 1"/>
              <a:gd name="f369" fmla="*/ f319 f220 1"/>
              <a:gd name="f370" fmla="*/ f320 f221 1"/>
              <a:gd name="f371" fmla="*/ f321 f220 1"/>
              <a:gd name="f372" fmla="*/ f322 f221 1"/>
              <a:gd name="f373" fmla="*/ f323 f220 1"/>
              <a:gd name="f374" fmla="*/ f324 f221 1"/>
              <a:gd name="f375" fmla="*/ f325 f220 1"/>
              <a:gd name="f376" fmla="*/ f326 f221 1"/>
              <a:gd name="f377" fmla="*/ f327 f220 1"/>
              <a:gd name="f378" fmla="*/ f328 f221 1"/>
              <a:gd name="f379" fmla="*/ f329 f220 1"/>
              <a:gd name="f380" fmla="*/ f330 f221 1"/>
              <a:gd name="f381" fmla="*/ f331 f220 1"/>
              <a:gd name="f382" fmla="*/ f332 f221 1"/>
              <a:gd name="f383" fmla="*/ f333 f220 1"/>
              <a:gd name="f384" fmla="*/ f334 f221 1"/>
              <a:gd name="f385" fmla="*/ f335 f220 1"/>
              <a:gd name="f386" fmla="*/ f336 f221 1"/>
              <a:gd name="f387" fmla="*/ f337 f220 1"/>
              <a:gd name="f388" fmla="*/ f338 f221 1"/>
              <a:gd name="f389" fmla="*/ f339 f220 1"/>
              <a:gd name="f390" fmla="*/ f340 f221 1"/>
              <a:gd name="f391" fmla="*/ f341 f220 1"/>
              <a:gd name="f392" fmla="*/ f342 f221 1"/>
              <a:gd name="f393" fmla="*/ f343 f220 1"/>
              <a:gd name="f394" fmla="*/ f344 f221 1"/>
              <a:gd name="f395" fmla="*/ f345 f220 1"/>
              <a:gd name="f396" fmla="*/ f346 f221 1"/>
              <a:gd name="f397" fmla="*/ f347 f220 1"/>
              <a:gd name="f398" fmla="*/ f348 f221 1"/>
              <a:gd name="f399" fmla="*/ f349 f220 1"/>
              <a:gd name="f400" fmla="*/ f350 f221 1"/>
              <a:gd name="f401" fmla="*/ f351 f220 1"/>
              <a:gd name="f402" fmla="*/ f352 f221 1"/>
              <a:gd name="f403" fmla="*/ f353 f220 1"/>
              <a:gd name="f404" fmla="*/ f354 f221 1"/>
              <a:gd name="f405" fmla="*/ f355 f220 1"/>
              <a:gd name="f406" fmla="*/ f356 f221 1"/>
              <a:gd name="f407" fmla="*/ f357 f220 1"/>
              <a:gd name="f408" fmla="*/ f358 f221 1"/>
              <a:gd name="f409" fmla="*/ f359 f220 1"/>
              <a:gd name="f410" fmla="*/ f360 f221 1"/>
              <a:gd name="f411" fmla="*/ f361 f220 1"/>
              <a:gd name="f412" fmla="*/ f362 f221 1"/>
            </a:gdLst>
            <a:ahLst/>
            <a:cxnLst>
              <a:cxn ang="3cd4">
                <a:pos x="hc" y="t"/>
              </a:cxn>
              <a:cxn ang="0">
                <a:pos x="r" y="vc"/>
              </a:cxn>
              <a:cxn ang="cd4">
                <a:pos x="hc" y="b"/>
              </a:cxn>
              <a:cxn ang="cd2">
                <a:pos x="l" y="vc"/>
              </a:cxn>
              <a:cxn ang="f318">
                <a:pos x="f369" y="f370"/>
              </a:cxn>
              <a:cxn ang="f318">
                <a:pos x="f371" y="f372"/>
              </a:cxn>
              <a:cxn ang="f318">
                <a:pos x="f373" y="f374"/>
              </a:cxn>
              <a:cxn ang="f318">
                <a:pos x="f375" y="f376"/>
              </a:cxn>
              <a:cxn ang="f318">
                <a:pos x="f377" y="f378"/>
              </a:cxn>
              <a:cxn ang="f318">
                <a:pos x="f379" y="f380"/>
              </a:cxn>
              <a:cxn ang="f318">
                <a:pos x="f381" y="f382"/>
              </a:cxn>
              <a:cxn ang="f318">
                <a:pos x="f383" y="f384"/>
              </a:cxn>
              <a:cxn ang="f318">
                <a:pos x="f385" y="f386"/>
              </a:cxn>
              <a:cxn ang="f318">
                <a:pos x="f387" y="f388"/>
              </a:cxn>
              <a:cxn ang="f318">
                <a:pos x="f389" y="f390"/>
              </a:cxn>
              <a:cxn ang="f318">
                <a:pos x="f391" y="f392"/>
              </a:cxn>
              <a:cxn ang="f318">
                <a:pos x="f393" y="f394"/>
              </a:cxn>
              <a:cxn ang="f318">
                <a:pos x="f395" y="f396"/>
              </a:cxn>
              <a:cxn ang="f318">
                <a:pos x="f397" y="f398"/>
              </a:cxn>
              <a:cxn ang="f318">
                <a:pos x="f399" y="f400"/>
              </a:cxn>
              <a:cxn ang="f318">
                <a:pos x="f401" y="f402"/>
              </a:cxn>
              <a:cxn ang="f318">
                <a:pos x="f403" y="f404"/>
              </a:cxn>
              <a:cxn ang="f318">
                <a:pos x="f405" y="f406"/>
              </a:cxn>
              <a:cxn ang="f318">
                <a:pos x="f407" y="f408"/>
              </a:cxn>
              <a:cxn ang="f318">
                <a:pos x="f409" y="f410"/>
              </a:cxn>
              <a:cxn ang="f318">
                <a:pos x="f411" y="f412"/>
              </a:cxn>
            </a:cxnLst>
            <a:rect l="f365" t="f368" r="f366" b="f367"/>
            <a:pathLst>
              <a:path w="43200" h="43200">
                <a:moveTo>
                  <a:pt x="f7" y="f8"/>
                </a:move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63" y="f64"/>
                  <a:pt x="f65" y="f66"/>
                  <a:pt x="f67" y="f68"/>
                </a:cubicBezTo>
                <a:cubicBezTo>
                  <a:pt x="f69" y="f70"/>
                  <a:pt x="f71" y="f72"/>
                  <a:pt x="f73" y="f74"/>
                </a:cubicBezTo>
                <a:cubicBezTo>
                  <a:pt x="f75" y="f76"/>
                  <a:pt x="f77" y="f78"/>
                  <a:pt x="f79" y="f80"/>
                </a:cubicBezTo>
                <a:cubicBezTo>
                  <a:pt x="f81" y="f82"/>
                  <a:pt x="f83" y="f84"/>
                  <a:pt x="f85" y="f86"/>
                </a:cubicBezTo>
                <a:cubicBezTo>
                  <a:pt x="f87" y="f88"/>
                  <a:pt x="f89" y="f90"/>
                  <a:pt x="f91" y="f92"/>
                </a:cubicBezTo>
                <a:cubicBezTo>
                  <a:pt x="f93" y="f94"/>
                  <a:pt x="f95" y="f96"/>
                  <a:pt x="f97" y="f98"/>
                </a:cubicBezTo>
                <a:cubicBezTo>
                  <a:pt x="f99" y="f100"/>
                  <a:pt x="f101" y="f102"/>
                  <a:pt x="f103" y="f104"/>
                </a:cubicBezTo>
                <a:cubicBezTo>
                  <a:pt x="f105" y="f106"/>
                  <a:pt x="f107" y="f108"/>
                  <a:pt x="f109" y="f110"/>
                </a:cubicBezTo>
                <a:cubicBezTo>
                  <a:pt x="f111" y="f112"/>
                  <a:pt x="f113" y="f114"/>
                  <a:pt x="f115" y="f116"/>
                </a:cubicBezTo>
                <a:cubicBezTo>
                  <a:pt x="f117" y="f118"/>
                  <a:pt x="f119" y="f120"/>
                  <a:pt x="f121" y="f122"/>
                </a:cubicBezTo>
                <a:cubicBezTo>
                  <a:pt x="f123" y="f124"/>
                  <a:pt x="f125" y="f126"/>
                  <a:pt x="f127" y="f128"/>
                </a:cubicBezTo>
                <a:cubicBezTo>
                  <a:pt x="f129" y="f130"/>
                  <a:pt x="f131" y="f132"/>
                  <a:pt x="f7" y="f8"/>
                </a:cubicBezTo>
                <a:close/>
              </a:path>
              <a:path w="43200" h="43200" fill="none">
                <a:moveTo>
                  <a:pt x="f133" y="f134"/>
                </a:moveTo>
                <a:cubicBezTo>
                  <a:pt x="f135" y="f136"/>
                  <a:pt x="f137" y="f138"/>
                  <a:pt x="f139" y="f140"/>
                </a:cubicBezTo>
                <a:moveTo>
                  <a:pt x="f141" y="f142"/>
                </a:moveTo>
                <a:cubicBezTo>
                  <a:pt x="f143" y="f144"/>
                  <a:pt x="f145" y="f146"/>
                  <a:pt x="f147" y="f148"/>
                </a:cubicBezTo>
                <a:moveTo>
                  <a:pt x="f149" y="f150"/>
                </a:moveTo>
                <a:cubicBezTo>
                  <a:pt x="f151" y="f152"/>
                  <a:pt x="f153" y="f154"/>
                  <a:pt x="f155" y="f156"/>
                </a:cubicBezTo>
                <a:moveTo>
                  <a:pt x="f157" y="f158"/>
                </a:moveTo>
                <a:cubicBezTo>
                  <a:pt x="f159" y="f160"/>
                  <a:pt x="f161" y="f162"/>
                  <a:pt x="f163" y="f164"/>
                </a:cubicBezTo>
                <a:moveTo>
                  <a:pt x="f165" y="f166"/>
                </a:moveTo>
                <a:cubicBezTo>
                  <a:pt x="f167" y="f168"/>
                  <a:pt x="f169" y="f170"/>
                  <a:pt x="f171" y="f172"/>
                </a:cubicBezTo>
                <a:moveTo>
                  <a:pt x="f173" y="f174"/>
                </a:moveTo>
                <a:cubicBezTo>
                  <a:pt x="f175" y="f176"/>
                  <a:pt x="f177" y="f178"/>
                  <a:pt x="f179" y="f180"/>
                </a:cubicBezTo>
                <a:moveTo>
                  <a:pt x="f181" y="f182"/>
                </a:moveTo>
                <a:cubicBezTo>
                  <a:pt x="f183" y="f184"/>
                  <a:pt x="f185" y="f186"/>
                  <a:pt x="f187" y="f188"/>
                </a:cubicBezTo>
                <a:moveTo>
                  <a:pt x="f189" y="f190"/>
                </a:moveTo>
                <a:cubicBezTo>
                  <a:pt x="f191" y="f192"/>
                  <a:pt x="f193" y="f194"/>
                  <a:pt x="f195" y="f196"/>
                </a:cubicBezTo>
                <a:moveTo>
                  <a:pt x="f197" y="f198"/>
                </a:moveTo>
                <a:cubicBezTo>
                  <a:pt x="f199" y="f200"/>
                  <a:pt x="f201" y="f202"/>
                  <a:pt x="f203" y="f204"/>
                </a:cubicBezTo>
                <a:moveTo>
                  <a:pt x="f205" y="f206"/>
                </a:moveTo>
                <a:cubicBezTo>
                  <a:pt x="f207" y="f208"/>
                  <a:pt x="f209" y="f210"/>
                  <a:pt x="f211" y="f212"/>
                </a:cubicBezTo>
                <a:moveTo>
                  <a:pt x="f213" y="f214"/>
                </a:moveTo>
                <a:cubicBezTo>
                  <a:pt x="f215" y="f216"/>
                  <a:pt x="f217" y="f218"/>
                  <a:pt x="f7" y="f8"/>
                </a:cubicBezTo>
              </a:path>
            </a:pathLst>
          </a:custGeom>
          <a:solidFill>
            <a:srgbClr val="FFC000"/>
          </a:solidFill>
          <a:ln w="12700" cap="flat">
            <a:solidFill>
              <a:srgbClr val="7F5F00"/>
            </a:solidFill>
            <a:prstDash val="solid"/>
            <a:miter/>
          </a:ln>
        </p:spPr>
        <p:txBody>
          <a:bodyPr vert="horz" wrap="square" lIns="91440" tIns="45720" rIns="91440" bIns="45720" anchor="ctr" anchorCtr="0" compatLnSpc="1">
            <a:noAutofit/>
          </a:bodyPr>
          <a:lstStyle/>
          <a:p>
            <a:pPr marR="648335" algn="r" hangingPunct="0">
              <a:spcAft>
                <a:spcPts val="600"/>
              </a:spcAft>
            </a:pPr>
            <a:r>
              <a:rPr lang="fr-FR" sz="1600" kern="1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Hippocampe : </a:t>
            </a:r>
          </a:p>
          <a:p>
            <a:pPr marR="648335" algn="r" hangingPunct="0">
              <a:spcAft>
                <a:spcPts val="600"/>
              </a:spcAft>
            </a:pPr>
            <a:r>
              <a:rPr lang="fr-FR" sz="1600" kern="1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Mémoire-Stockage</a:t>
            </a:r>
          </a:p>
          <a:p>
            <a:pPr marR="648335" algn="r" hangingPunct="0">
              <a:spcAft>
                <a:spcPts val="600"/>
              </a:spcAft>
            </a:pPr>
            <a:r>
              <a:rPr lang="fr-FR" sz="1600" kern="1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Fonctions cognitives</a:t>
            </a:r>
            <a:endParaRPr lang="fr-FR" sz="1000" kern="150" dirty="0">
              <a:solidFill>
                <a:srgbClr val="000000"/>
              </a:solidFill>
              <a:effectLst/>
              <a:latin typeface="Times New Roman" panose="02020603050405020304" pitchFamily="18" charset="0"/>
              <a:ea typeface="Times New Roman" panose="02020603050405020304" pitchFamily="18" charset="0"/>
            </a:endParaRPr>
          </a:p>
        </p:txBody>
      </p:sp>
      <p:sp>
        <p:nvSpPr>
          <p:cNvPr id="9" name="Étiquette 22">
            <a:extLst>
              <a:ext uri="{FF2B5EF4-FFF2-40B4-BE49-F238E27FC236}">
                <a16:creationId xmlns:a16="http://schemas.microsoft.com/office/drawing/2014/main" id="{C5FF17C0-F43E-B143-8B8B-C46FAD389060}"/>
              </a:ext>
            </a:extLst>
          </p:cNvPr>
          <p:cNvSpPr/>
          <p:nvPr/>
        </p:nvSpPr>
        <p:spPr>
          <a:xfrm>
            <a:off x="1577039" y="5109774"/>
            <a:ext cx="2091690" cy="914400"/>
          </a:xfrm>
          <a:custGeom>
            <a:avLst/>
            <a:gdLst>
              <a:gd name="f0" fmla="val 10800000"/>
              <a:gd name="f1" fmla="val 5400000"/>
              <a:gd name="f2" fmla="val 16200000"/>
              <a:gd name="f3" fmla="val w"/>
              <a:gd name="f4" fmla="val h"/>
              <a:gd name="f5" fmla="val ss"/>
              <a:gd name="f6" fmla="val 0"/>
              <a:gd name="f7" fmla="+- 0 0 5400000"/>
              <a:gd name="f8" fmla="val 16667"/>
              <a:gd name="f9" fmla="abs f3"/>
              <a:gd name="f10" fmla="abs f4"/>
              <a:gd name="f11" fmla="abs f5"/>
              <a:gd name="f12" fmla="?: f9 f3 1"/>
              <a:gd name="f13" fmla="?: f10 f4 1"/>
              <a:gd name="f14" fmla="?: f11 f5 1"/>
              <a:gd name="f15" fmla="*/ f12 1 21600"/>
              <a:gd name="f16" fmla="*/ f13 1 21600"/>
              <a:gd name="f17" fmla="*/ 21600 f12 1"/>
              <a:gd name="f18" fmla="*/ 21600 f13 1"/>
              <a:gd name="f19" fmla="min f16 f15"/>
              <a:gd name="f20" fmla="*/ f17 1 f14"/>
              <a:gd name="f21" fmla="*/ f18 1 f14"/>
              <a:gd name="f22" fmla="val f20"/>
              <a:gd name="f23" fmla="val f21"/>
              <a:gd name="f24" fmla="*/ f6 f19 1"/>
              <a:gd name="f25" fmla="+- f23 0 f6"/>
              <a:gd name="f26" fmla="+- f22 0 f6"/>
              <a:gd name="f27" fmla="*/ f22 f19 1"/>
              <a:gd name="f28" fmla="*/ f23 f19 1"/>
              <a:gd name="f29" fmla="min f26 f25"/>
              <a:gd name="f30" fmla="*/ f29 f8 1"/>
              <a:gd name="f31" fmla="*/ f30 1 100000"/>
              <a:gd name="f32" fmla="+- f22 0 f31"/>
              <a:gd name="f33" fmla="+- f23 0 f31"/>
              <a:gd name="f34" fmla="*/ f31 70711 1"/>
              <a:gd name="f35" fmla="*/ f31 f19 1"/>
              <a:gd name="f36" fmla="*/ f34 1 100000"/>
              <a:gd name="f37" fmla="*/ f32 f19 1"/>
              <a:gd name="f38" fmla="*/ f33 f19 1"/>
              <a:gd name="f39" fmla="+- f22 0 f36"/>
              <a:gd name="f40" fmla="+- f23 0 f36"/>
              <a:gd name="f41" fmla="*/ f36 f19 1"/>
              <a:gd name="f42" fmla="*/ f39 f19 1"/>
              <a:gd name="f43" fmla="*/ f40 f19 1"/>
            </a:gdLst>
            <a:ahLst/>
            <a:cxnLst>
              <a:cxn ang="3cd4">
                <a:pos x="hc" y="t"/>
              </a:cxn>
              <a:cxn ang="0">
                <a:pos x="r" y="vc"/>
              </a:cxn>
              <a:cxn ang="cd4">
                <a:pos x="hc" y="b"/>
              </a:cxn>
              <a:cxn ang="cd2">
                <a:pos x="l" y="vc"/>
              </a:cxn>
            </a:cxnLst>
            <a:rect l="f41" t="f41" r="f42" b="f43"/>
            <a:pathLst>
              <a:path>
                <a:moveTo>
                  <a:pt x="f24" y="f35"/>
                </a:moveTo>
                <a:arcTo wR="f35" hR="f35" stAng="f1" swAng="f7"/>
                <a:lnTo>
                  <a:pt x="f37" y="f24"/>
                </a:lnTo>
                <a:arcTo wR="f35" hR="f35" stAng="f0" swAng="f7"/>
                <a:lnTo>
                  <a:pt x="f27" y="f38"/>
                </a:lnTo>
                <a:arcTo wR="f35" hR="f35" stAng="f2" swAng="f7"/>
                <a:lnTo>
                  <a:pt x="f35" y="f28"/>
                </a:lnTo>
                <a:arcTo wR="f35" hR="f35" stAng="f6" swAng="f7"/>
                <a:close/>
              </a:path>
            </a:pathLst>
          </a:custGeom>
          <a:solidFill>
            <a:srgbClr val="4472C4"/>
          </a:solidFill>
          <a:ln w="12701" cap="flat">
            <a:solidFill>
              <a:srgbClr val="1F3763"/>
            </a:solidFill>
            <a:prstDash val="solid"/>
            <a:miter/>
          </a:ln>
        </p:spPr>
        <p:txBody>
          <a:bodyPr vert="horz" wrap="square" lIns="91440" tIns="45720" rIns="91440" bIns="45720" anchor="ctr" anchorCtr="0" compatLnSpc="1">
            <a:noAutofit/>
          </a:bodyPr>
          <a:lstStyle/>
          <a:p>
            <a:pPr marR="648335" algn="r" hangingPunct="0">
              <a:spcAft>
                <a:spcPts val="600"/>
              </a:spcAft>
            </a:pPr>
            <a:r>
              <a:rPr lang="fr-FR" sz="1600" kern="1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Stimulus</a:t>
            </a:r>
            <a:endParaRPr lang="fr-FR" sz="1000" kern="150">
              <a:solidFill>
                <a:srgbClr val="000000"/>
              </a:solidFill>
              <a:effectLst/>
              <a:latin typeface="Times New Roman" panose="02020603050405020304" pitchFamily="18" charset="0"/>
              <a:ea typeface="Times New Roman" panose="02020603050405020304" pitchFamily="18" charset="0"/>
            </a:endParaRPr>
          </a:p>
          <a:p>
            <a:pPr marR="648335" algn="r" hangingPunct="0">
              <a:spcAft>
                <a:spcPts val="600"/>
              </a:spcAft>
            </a:pPr>
            <a:r>
              <a:rPr lang="fr-FR" sz="1600" kern="1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visuel</a:t>
            </a:r>
            <a:endParaRPr lang="fr-FR" sz="1000" kern="150">
              <a:solidFill>
                <a:srgbClr val="000000"/>
              </a:solidFill>
              <a:effectLst/>
              <a:latin typeface="Times New Roman" panose="02020603050405020304" pitchFamily="18" charset="0"/>
              <a:ea typeface="Times New Roman" panose="02020603050405020304" pitchFamily="18" charset="0"/>
            </a:endParaRPr>
          </a:p>
        </p:txBody>
      </p:sp>
      <p:cxnSp>
        <p:nvCxnSpPr>
          <p:cNvPr id="11" name="Connecteur droit avec flèche 10">
            <a:extLst>
              <a:ext uri="{FF2B5EF4-FFF2-40B4-BE49-F238E27FC236}">
                <a16:creationId xmlns:a16="http://schemas.microsoft.com/office/drawing/2014/main" id="{6B6FC362-5397-0440-BCCE-5B68693C9DE0}"/>
              </a:ext>
            </a:extLst>
          </p:cNvPr>
          <p:cNvCxnSpPr>
            <a:cxnSpLocks/>
          </p:cNvCxnSpPr>
          <p:nvPr/>
        </p:nvCxnSpPr>
        <p:spPr>
          <a:xfrm flipV="1">
            <a:off x="4029785" y="4416729"/>
            <a:ext cx="1097179" cy="648747"/>
          </a:xfrm>
          <a:prstGeom prst="straightConnector1">
            <a:avLst/>
          </a:prstGeom>
          <a:noFill/>
          <a:ln w="6345" cap="flat">
            <a:solidFill>
              <a:srgbClr val="4472C4"/>
            </a:solidFill>
            <a:prstDash val="solid"/>
            <a:miter/>
            <a:tailEnd type="arrow"/>
          </a:ln>
        </p:spPr>
      </p:cxnSp>
      <p:sp>
        <p:nvSpPr>
          <p:cNvPr id="15" name="Chevron 6">
            <a:extLst>
              <a:ext uri="{FF2B5EF4-FFF2-40B4-BE49-F238E27FC236}">
                <a16:creationId xmlns:a16="http://schemas.microsoft.com/office/drawing/2014/main" id="{1FF1CBCD-8A44-DA4B-8710-F756592CC6DE}"/>
              </a:ext>
            </a:extLst>
          </p:cNvPr>
          <p:cNvSpPr/>
          <p:nvPr/>
        </p:nvSpPr>
        <p:spPr>
          <a:xfrm>
            <a:off x="8102604" y="3187065"/>
            <a:ext cx="483870" cy="48387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4472C4"/>
          </a:solidFill>
          <a:ln w="12701" cap="flat">
            <a:solidFill>
              <a:srgbClr val="2F528F"/>
            </a:solidFill>
            <a:prstDash val="solid"/>
            <a:miter/>
          </a:ln>
        </p:spPr>
        <p:txBody>
          <a:bodyPr lIns="0" tIns="0" rIns="0" bIns="0"/>
          <a:lstStyle/>
          <a:p>
            <a:endParaRPr lang="fr-FR"/>
          </a:p>
        </p:txBody>
      </p:sp>
      <p:pic>
        <p:nvPicPr>
          <p:cNvPr id="17" name="Graphique 2" descr="Tête avec engrenages">
            <a:extLst>
              <a:ext uri="{FF2B5EF4-FFF2-40B4-BE49-F238E27FC236}">
                <a16:creationId xmlns:a16="http://schemas.microsoft.com/office/drawing/2014/main" id="{93B73F81-D124-0D43-801F-D5F3C5859FFA}"/>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961174" y="2647679"/>
            <a:ext cx="1154430" cy="1410970"/>
          </a:xfrm>
          <a:prstGeom prst="rect">
            <a:avLst/>
          </a:prstGeom>
          <a:noFill/>
          <a:ln>
            <a:noFill/>
            <a:prstDash/>
          </a:ln>
        </p:spPr>
      </p:pic>
      <p:sp>
        <p:nvSpPr>
          <p:cNvPr id="18" name="ZoneTexte 17">
            <a:extLst>
              <a:ext uri="{FF2B5EF4-FFF2-40B4-BE49-F238E27FC236}">
                <a16:creationId xmlns:a16="http://schemas.microsoft.com/office/drawing/2014/main" id="{0439669F-BF76-E849-9D80-B57F00D40DCB}"/>
              </a:ext>
            </a:extLst>
          </p:cNvPr>
          <p:cNvSpPr txBox="1"/>
          <p:nvPr/>
        </p:nvSpPr>
        <p:spPr>
          <a:xfrm>
            <a:off x="7068820" y="1925605"/>
            <a:ext cx="237566" cy="369332"/>
          </a:xfrm>
          <a:prstGeom prst="rect">
            <a:avLst/>
          </a:prstGeom>
          <a:noFill/>
        </p:spPr>
        <p:txBody>
          <a:bodyPr wrap="none" rtlCol="0">
            <a:spAutoFit/>
          </a:bodyPr>
          <a:lstStyle/>
          <a:p>
            <a:r>
              <a:rPr lang="fr-FR" b="1" dirty="0"/>
              <a:t> </a:t>
            </a:r>
            <a:endParaRPr lang="fr-FR" dirty="0"/>
          </a:p>
        </p:txBody>
      </p:sp>
      <p:sp>
        <p:nvSpPr>
          <p:cNvPr id="20" name="Zone de texte 1">
            <a:extLst>
              <a:ext uri="{FF2B5EF4-FFF2-40B4-BE49-F238E27FC236}">
                <a16:creationId xmlns:a16="http://schemas.microsoft.com/office/drawing/2014/main" id="{50E67E5E-4F84-994B-90C9-A0B37EF139E5}"/>
              </a:ext>
            </a:extLst>
          </p:cNvPr>
          <p:cNvSpPr txBox="1"/>
          <p:nvPr/>
        </p:nvSpPr>
        <p:spPr>
          <a:xfrm>
            <a:off x="703867" y="3007557"/>
            <a:ext cx="1945640" cy="984885"/>
          </a:xfrm>
          <a:prstGeom prst="rect">
            <a:avLst/>
          </a:prstGeom>
          <a:solidFill>
            <a:schemeClr val="accent4">
              <a:lumMod val="40000"/>
              <a:lumOff val="60000"/>
            </a:schemeClr>
          </a:solidFill>
          <a:ln>
            <a:noFill/>
            <a:prstDash/>
          </a:ln>
        </p:spPr>
        <p:txBody>
          <a:bodyPr vert="horz" wrap="square" lIns="0" tIns="0" rIns="0" bIns="0" anchor="t" anchorCtr="0" compatLnSpc="1">
            <a:spAutoFit/>
          </a:bodyPr>
          <a:lstStyle/>
          <a:p>
            <a:pPr marR="648335" algn="ctr" hangingPunct="0">
              <a:spcAft>
                <a:spcPts val="600"/>
              </a:spcAft>
            </a:pPr>
            <a:r>
              <a:rPr lang="fr-FR" sz="1600" b="1" i="1" kern="15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Activité physique Lie et renforce les stimuli </a:t>
            </a:r>
          </a:p>
        </p:txBody>
      </p:sp>
      <p:sp>
        <p:nvSpPr>
          <p:cNvPr id="6" name="ZoneTexte 5">
            <a:hlinkClick r:id="rId4" action="ppaction://hlinksldjump"/>
            <a:extLst>
              <a:ext uri="{FF2B5EF4-FFF2-40B4-BE49-F238E27FC236}">
                <a16:creationId xmlns:a16="http://schemas.microsoft.com/office/drawing/2014/main" id="{B9022C80-8FA8-6D4D-BE2B-4359CCBAAB16}"/>
              </a:ext>
            </a:extLst>
          </p:cNvPr>
          <p:cNvSpPr txBox="1"/>
          <p:nvPr/>
        </p:nvSpPr>
        <p:spPr>
          <a:xfrm>
            <a:off x="7984503" y="6268825"/>
            <a:ext cx="2651688" cy="369332"/>
          </a:xfrm>
          <a:prstGeom prst="rect">
            <a:avLst/>
          </a:prstGeom>
          <a:noFill/>
        </p:spPr>
        <p:txBody>
          <a:bodyPr wrap="none" rtlCol="0">
            <a:spAutoFit/>
          </a:bodyPr>
          <a:lstStyle/>
          <a:p>
            <a:r>
              <a:rPr lang="fr-FR" dirty="0"/>
              <a:t>FIN du document   </a:t>
            </a:r>
            <a:r>
              <a:rPr lang="fr-FR" dirty="0">
                <a:hlinkClick r:id="rId5" action="ppaction://hlinksldjump"/>
              </a:rPr>
              <a:t>Retour </a:t>
            </a:r>
            <a:endParaRPr lang="fr-FR" dirty="0"/>
          </a:p>
        </p:txBody>
      </p:sp>
      <p:sp>
        <p:nvSpPr>
          <p:cNvPr id="2" name="Flèche vers la droite 1">
            <a:extLst>
              <a:ext uri="{FF2B5EF4-FFF2-40B4-BE49-F238E27FC236}">
                <a16:creationId xmlns:a16="http://schemas.microsoft.com/office/drawing/2014/main" id="{FE3C1714-6D97-AA42-9C30-7AA29CB31875}"/>
              </a:ext>
            </a:extLst>
          </p:cNvPr>
          <p:cNvSpPr/>
          <p:nvPr/>
        </p:nvSpPr>
        <p:spPr>
          <a:xfrm>
            <a:off x="3085658" y="2997459"/>
            <a:ext cx="1583863" cy="984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Puissant facteur  </a:t>
            </a:r>
          </a:p>
        </p:txBody>
      </p:sp>
      <p:cxnSp>
        <p:nvCxnSpPr>
          <p:cNvPr id="8" name="Connecteur droit avec flèche 7">
            <a:extLst>
              <a:ext uri="{FF2B5EF4-FFF2-40B4-BE49-F238E27FC236}">
                <a16:creationId xmlns:a16="http://schemas.microsoft.com/office/drawing/2014/main" id="{4F4A3BA9-025C-5945-84C0-4806798DA7F8}"/>
              </a:ext>
            </a:extLst>
          </p:cNvPr>
          <p:cNvCxnSpPr/>
          <p:nvPr/>
        </p:nvCxnSpPr>
        <p:spPr>
          <a:xfrm flipV="1">
            <a:off x="1014694" y="2110270"/>
            <a:ext cx="644061" cy="754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4F56B96-E36F-4945-93F1-E7695D821B42}"/>
              </a:ext>
            </a:extLst>
          </p:cNvPr>
          <p:cNvCxnSpPr>
            <a:cxnSpLocks/>
          </p:cNvCxnSpPr>
          <p:nvPr/>
        </p:nvCxnSpPr>
        <p:spPr>
          <a:xfrm>
            <a:off x="896686" y="4256620"/>
            <a:ext cx="598628" cy="77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05CBA5A3-5F34-DE42-B135-F80848856458}"/>
              </a:ext>
            </a:extLst>
          </p:cNvPr>
          <p:cNvSpPr txBox="1"/>
          <p:nvPr/>
        </p:nvSpPr>
        <p:spPr>
          <a:xfrm>
            <a:off x="8713177" y="3982344"/>
            <a:ext cx="1516121" cy="369332"/>
          </a:xfrm>
          <a:prstGeom prst="rect">
            <a:avLst/>
          </a:prstGeom>
          <a:noFill/>
        </p:spPr>
        <p:txBody>
          <a:bodyPr wrap="none" rtlCol="0">
            <a:spAutoFit/>
          </a:bodyPr>
          <a:lstStyle/>
          <a:p>
            <a:r>
              <a:rPr lang="fr-FR" dirty="0"/>
              <a:t>Apprentissage</a:t>
            </a:r>
          </a:p>
        </p:txBody>
      </p:sp>
    </p:spTree>
    <p:extLst>
      <p:ext uri="{BB962C8B-B14F-4D97-AF65-F5344CB8AC3E}">
        <p14:creationId xmlns:p14="http://schemas.microsoft.com/office/powerpoint/2010/main" val="20754596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3373C3-2828-8D4F-837D-002A69F137B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2018581" y="1518249"/>
            <a:ext cx="6521570" cy="3657600"/>
          </a:xfrm>
          <a:prstGeom prst="rect">
            <a:avLst/>
          </a:prstGeom>
        </p:spPr>
      </p:pic>
      <p:sp>
        <p:nvSpPr>
          <p:cNvPr id="2" name="ZoneTexte 1">
            <a:extLst>
              <a:ext uri="{FF2B5EF4-FFF2-40B4-BE49-F238E27FC236}">
                <a16:creationId xmlns:a16="http://schemas.microsoft.com/office/drawing/2014/main" id="{8AFC3821-0F0D-D141-8890-1F267E26F082}"/>
              </a:ext>
            </a:extLst>
          </p:cNvPr>
          <p:cNvSpPr txBox="1"/>
          <p:nvPr/>
        </p:nvSpPr>
        <p:spPr>
          <a:xfrm>
            <a:off x="4313208" y="5952226"/>
            <a:ext cx="1864100" cy="369332"/>
          </a:xfrm>
          <a:prstGeom prst="rect">
            <a:avLst/>
          </a:prstGeom>
          <a:noFill/>
        </p:spPr>
        <p:txBody>
          <a:bodyPr wrap="none" rtlCol="0">
            <a:spAutoFit/>
          </a:bodyPr>
          <a:lstStyle/>
          <a:p>
            <a:r>
              <a:rPr lang="fr-FR" dirty="0"/>
              <a:t>FIN du document.</a:t>
            </a:r>
          </a:p>
        </p:txBody>
      </p:sp>
    </p:spTree>
    <p:extLst>
      <p:ext uri="{BB962C8B-B14F-4D97-AF65-F5344CB8AC3E}">
        <p14:creationId xmlns:p14="http://schemas.microsoft.com/office/powerpoint/2010/main" val="608501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C1C94BC9-B943-8B45-A0DF-DFDE13CF511A}"/>
              </a:ext>
            </a:extLst>
          </p:cNvPr>
          <p:cNvGraphicFramePr>
            <a:graphicFrameLocks noGrp="1"/>
          </p:cNvGraphicFramePr>
          <p:nvPr>
            <p:ph idx="1"/>
            <p:extLst>
              <p:ext uri="{D42A27DB-BD31-4B8C-83A1-F6EECF244321}">
                <p14:modId xmlns:p14="http://schemas.microsoft.com/office/powerpoint/2010/main" val="4073433148"/>
              </p:ext>
            </p:extLst>
          </p:nvPr>
        </p:nvGraphicFramePr>
        <p:xfrm>
          <a:off x="887507" y="929254"/>
          <a:ext cx="10399058" cy="4967182"/>
        </p:xfrm>
        <a:graphic>
          <a:graphicData uri="http://schemas.openxmlformats.org/drawingml/2006/table">
            <a:tbl>
              <a:tblPr firstRow="1" firstCol="1" bandRow="1">
                <a:tableStyleId>{69CF1AB2-1976-4502-BF36-3FF5EA218861}</a:tableStyleId>
              </a:tblPr>
              <a:tblGrid>
                <a:gridCol w="1509099">
                  <a:extLst>
                    <a:ext uri="{9D8B030D-6E8A-4147-A177-3AD203B41FA5}">
                      <a16:colId xmlns:a16="http://schemas.microsoft.com/office/drawing/2014/main" val="52293529"/>
                    </a:ext>
                  </a:extLst>
                </a:gridCol>
                <a:gridCol w="8889959">
                  <a:extLst>
                    <a:ext uri="{9D8B030D-6E8A-4147-A177-3AD203B41FA5}">
                      <a16:colId xmlns:a16="http://schemas.microsoft.com/office/drawing/2014/main" val="507116982"/>
                    </a:ext>
                  </a:extLst>
                </a:gridCol>
              </a:tblGrid>
              <a:tr h="486622">
                <a:tc>
                  <a:txBody>
                    <a:bodyPr/>
                    <a:lstStyle/>
                    <a:p>
                      <a:pPr marL="457200" fontAlgn="base"/>
                      <a:r>
                        <a:rPr lang="fr-FR" sz="1400" kern="150" dirty="0">
                          <a:effectLst/>
                        </a:rPr>
                        <a:t> </a:t>
                      </a:r>
                      <a:endParaRPr lang="fr-FR" sz="1400" kern="150" dirty="0">
                        <a:effectLst/>
                        <a:latin typeface="Calibri" panose="020F0502020204030204" pitchFamily="34" charset="0"/>
                        <a:ea typeface="Calibri" panose="020F0502020204030204" pitchFamily="34" charset="0"/>
                        <a:cs typeface="Times New Roman" panose="02020603050405020304" pitchFamily="18" charset="0"/>
                      </a:endParaRPr>
                    </a:p>
                  </a:txBody>
                  <a:tcPr marL="45621" marR="45621" marT="0" marB="0"/>
                </a:tc>
                <a:tc>
                  <a:txBody>
                    <a:bodyPr/>
                    <a:lstStyle/>
                    <a:p>
                      <a:pPr algn="ctr"/>
                      <a:endParaRPr lang="fr-FR" sz="1400" kern="150" dirty="0">
                        <a:effectLst/>
                      </a:endParaRPr>
                    </a:p>
                    <a:p>
                      <a:pPr algn="ctr"/>
                      <a:r>
                        <a:rPr lang="fr-FR" sz="1400" kern="150" dirty="0">
                          <a:effectLst/>
                        </a:rPr>
                        <a:t>Cette interaction s’appuie sur une progressivité tant au niveau moteur, langagier que sur ce qu’il y a à comprendre.</a:t>
                      </a:r>
                      <a:endParaRPr lang="fr-FR" sz="1400" kern="150" dirty="0">
                        <a:effectLst/>
                        <a:latin typeface="Liberation Serif"/>
                        <a:ea typeface="SimSun" panose="02010600030101010101" pitchFamily="2" charset="-122"/>
                        <a:cs typeface="Mangal" panose="02040503050203030202" pitchFamily="18" charset="0"/>
                      </a:endParaRPr>
                    </a:p>
                  </a:txBody>
                  <a:tcPr marL="45621" marR="45621" marT="0" marB="0"/>
                </a:tc>
                <a:extLst>
                  <a:ext uri="{0D108BD9-81ED-4DB2-BD59-A6C34878D82A}">
                    <a16:rowId xmlns:a16="http://schemas.microsoft.com/office/drawing/2014/main" val="3552637110"/>
                  </a:ext>
                </a:extLst>
              </a:tr>
              <a:tr h="3163040">
                <a:tc>
                  <a:txBody>
                    <a:bodyPr/>
                    <a:lstStyle/>
                    <a:p>
                      <a:pPr algn="ctr"/>
                      <a:r>
                        <a:rPr lang="fr-FR" sz="1400" kern="150" dirty="0">
                          <a:effectLst/>
                        </a:rPr>
                        <a:t> </a:t>
                      </a:r>
                    </a:p>
                    <a:p>
                      <a:pPr algn="ctr"/>
                      <a:endParaRPr lang="fr-FR" sz="1400" kern="150" dirty="0">
                        <a:effectLst/>
                      </a:endParaRPr>
                    </a:p>
                    <a:p>
                      <a:pPr algn="ctr"/>
                      <a:r>
                        <a:rPr lang="fr-FR" sz="1400" kern="150" dirty="0">
                          <a:effectLst/>
                        </a:rPr>
                        <a:t>Agir.</a:t>
                      </a:r>
                    </a:p>
                    <a:p>
                      <a:pPr algn="ctr"/>
                      <a:r>
                        <a:rPr lang="fr-FR" sz="1400" kern="150" dirty="0">
                          <a:effectLst/>
                        </a:rPr>
                        <a:t> </a:t>
                      </a:r>
                    </a:p>
                    <a:p>
                      <a:pPr algn="ctr"/>
                      <a:endParaRPr lang="fr-FR" sz="1400" kern="150" dirty="0">
                        <a:effectLst/>
                        <a:latin typeface="Liberation Serif"/>
                        <a:ea typeface="SimSun" panose="02010600030101010101" pitchFamily="2" charset="-122"/>
                        <a:cs typeface="Mangal" panose="02040503050203030202" pitchFamily="18" charset="0"/>
                      </a:endParaRPr>
                    </a:p>
                    <a:p>
                      <a:pPr algn="ctr"/>
                      <a:endParaRPr lang="fr-FR" sz="1400" kern="150" dirty="0">
                        <a:effectLst/>
                        <a:latin typeface="Liberation Serif"/>
                        <a:ea typeface="SimSun" panose="02010600030101010101" pitchFamily="2" charset="-122"/>
                        <a:cs typeface="Mangal" panose="02040503050203030202" pitchFamily="18" charset="0"/>
                      </a:endParaRPr>
                    </a:p>
                    <a:p>
                      <a:pPr algn="ctr"/>
                      <a:endParaRPr lang="fr-FR" sz="1400" kern="150" dirty="0">
                        <a:effectLst/>
                        <a:latin typeface="Liberation Serif"/>
                        <a:ea typeface="SimSun" panose="02010600030101010101" pitchFamily="2" charset="-122"/>
                        <a:cs typeface="Mangal" panose="02040503050203030202" pitchFamily="18" charset="0"/>
                      </a:endParaRPr>
                    </a:p>
                    <a:p>
                      <a:pPr algn="ctr"/>
                      <a:r>
                        <a:rPr lang="fr-FR" sz="1400" kern="150" dirty="0">
                          <a:effectLst/>
                          <a:latin typeface="Liberation Serif"/>
                          <a:ea typeface="SimSun" panose="02010600030101010101" pitchFamily="2" charset="-122"/>
                          <a:cs typeface="Mangal" panose="02040503050203030202" pitchFamily="18" charset="0"/>
                        </a:rPr>
                        <a:t>S’exprimer.</a:t>
                      </a:r>
                    </a:p>
                    <a:p>
                      <a:pPr algn="ctr"/>
                      <a:endParaRPr lang="fr-FR" sz="1400" kern="150" dirty="0">
                        <a:effectLst/>
                        <a:latin typeface="Liberation Serif"/>
                        <a:ea typeface="SimSun" panose="02010600030101010101" pitchFamily="2" charset="-122"/>
                        <a:cs typeface="Mangal" panose="02040503050203030202" pitchFamily="18" charset="0"/>
                      </a:endParaRPr>
                    </a:p>
                    <a:p>
                      <a:pPr algn="ctr"/>
                      <a:endParaRPr lang="fr-FR" sz="1400" kern="150" dirty="0">
                        <a:effectLst/>
                        <a:latin typeface="Liberation Serif"/>
                        <a:ea typeface="SimSun" panose="02010600030101010101" pitchFamily="2" charset="-122"/>
                        <a:cs typeface="Mangal" panose="02040503050203030202" pitchFamily="18" charset="0"/>
                      </a:endParaRPr>
                    </a:p>
                    <a:p>
                      <a:pPr algn="ctr"/>
                      <a:endParaRPr lang="fr-FR" sz="1400" kern="150" dirty="0">
                        <a:effectLst/>
                        <a:latin typeface="Liberation Serif"/>
                        <a:ea typeface="SimSun" panose="02010600030101010101" pitchFamily="2" charset="-122"/>
                        <a:cs typeface="Mangal" panose="02040503050203030202" pitchFamily="18" charset="0"/>
                      </a:endParaRPr>
                    </a:p>
                    <a:p>
                      <a:pPr algn="ctr"/>
                      <a:r>
                        <a:rPr lang="fr-FR" sz="1400" kern="150" dirty="0">
                          <a:effectLst/>
                          <a:latin typeface="Liberation Serif"/>
                          <a:ea typeface="SimSun" panose="02010600030101010101" pitchFamily="2" charset="-122"/>
                          <a:cs typeface="Mangal" panose="02040503050203030202" pitchFamily="18" charset="0"/>
                        </a:rPr>
                        <a:t>Comprendre.</a:t>
                      </a:r>
                    </a:p>
                  </a:txBody>
                  <a:tcPr marL="45621" marR="45621" marT="0" marB="0"/>
                </a:tc>
                <a:tc>
                  <a:txBody>
                    <a:bodyPr/>
                    <a:lstStyle/>
                    <a:p>
                      <a:pPr>
                        <a:tabLst>
                          <a:tab pos="1157605" algn="l"/>
                        </a:tabLst>
                      </a:pPr>
                      <a:endParaRPr lang="fr-FR" sz="1400" kern="150" dirty="0">
                        <a:effectLst/>
                      </a:endParaRPr>
                    </a:p>
                    <a:p>
                      <a:pPr algn="ctr">
                        <a:tabLst>
                          <a:tab pos="1157605" algn="l"/>
                        </a:tabLst>
                      </a:pPr>
                      <a:r>
                        <a:rPr lang="fr-FR" sz="1400" u="sng" kern="150" dirty="0">
                          <a:effectLst/>
                        </a:rPr>
                        <a:t>Sur le plan moteur :</a:t>
                      </a:r>
                      <a:endParaRPr lang="fr-FR" sz="1400" kern="150" dirty="0">
                        <a:effectLst/>
                      </a:endParaRPr>
                    </a:p>
                    <a:p>
                      <a:pPr>
                        <a:tabLst>
                          <a:tab pos="1157605" algn="l"/>
                        </a:tabLst>
                      </a:pPr>
                      <a:r>
                        <a:rPr lang="fr-FR" sz="1400" kern="150" dirty="0">
                          <a:effectLst/>
                        </a:rPr>
                        <a:t>- Il découvre une action dans la 1ère étape.</a:t>
                      </a:r>
                    </a:p>
                    <a:p>
                      <a:pPr>
                        <a:tabLst>
                          <a:tab pos="1157605" algn="l"/>
                        </a:tabLst>
                      </a:pPr>
                      <a:r>
                        <a:rPr lang="fr-FR" sz="1400" kern="150" dirty="0">
                          <a:effectLst/>
                        </a:rPr>
                        <a:t> - Dans une 2ème étape, il continue d’explorer et affiner par l’apport de variables.</a:t>
                      </a:r>
                    </a:p>
                    <a:p>
                      <a:pPr>
                        <a:tabLst>
                          <a:tab pos="1157605" algn="l"/>
                        </a:tabLst>
                      </a:pPr>
                      <a:r>
                        <a:rPr lang="fr-FR" sz="1400" kern="150" dirty="0">
                          <a:effectLst/>
                        </a:rPr>
                        <a:t>- Il affine, ajuste, enchaîne grâce à la construction de règles d’efficacité dans la  3ème étape.</a:t>
                      </a:r>
                    </a:p>
                    <a:p>
                      <a:pPr>
                        <a:tabLst>
                          <a:tab pos="1157605" algn="l"/>
                        </a:tabLst>
                      </a:pPr>
                      <a:r>
                        <a:rPr lang="fr-FR" sz="1400" kern="150" dirty="0">
                          <a:effectLst/>
                        </a:rPr>
                        <a:t> </a:t>
                      </a:r>
                    </a:p>
                    <a:p>
                      <a:pPr algn="ctr">
                        <a:tabLst>
                          <a:tab pos="1157605" algn="l"/>
                        </a:tabLst>
                      </a:pPr>
                      <a:r>
                        <a:rPr lang="fr-FR" sz="1400" u="sng" kern="150" dirty="0">
                          <a:effectLst/>
                        </a:rPr>
                        <a:t>Sur le plan du langage :</a:t>
                      </a:r>
                    </a:p>
                    <a:p>
                      <a:pPr algn="ctr">
                        <a:tabLst>
                          <a:tab pos="1157605" algn="l"/>
                        </a:tabLst>
                      </a:pPr>
                      <a:r>
                        <a:rPr lang="fr-FR" sz="1400" kern="150" dirty="0">
                          <a:effectLst/>
                        </a:rPr>
                        <a:t>Il va construire de manière progressive également un lexique de mots qu’il va utiliser pour nommer, expliciter, expliquer une tâche qu’il réalise, qu’il a déjà effectuée en salle de motricité et en classe.</a:t>
                      </a:r>
                    </a:p>
                    <a:p>
                      <a:pPr marL="285750" indent="-285750">
                        <a:buFontTx/>
                        <a:buChar char="-"/>
                        <a:tabLst>
                          <a:tab pos="1157605" algn="l"/>
                        </a:tabLst>
                      </a:pPr>
                      <a:endParaRPr lang="fr-FR" sz="1400" kern="150" dirty="0">
                        <a:effectLst/>
                      </a:endParaRPr>
                    </a:p>
                    <a:p>
                      <a:pPr algn="ctr">
                        <a:tabLst>
                          <a:tab pos="1157605" algn="l"/>
                        </a:tabLst>
                      </a:pPr>
                      <a:r>
                        <a:rPr lang="fr-FR" sz="1400" u="sng" kern="150" dirty="0">
                          <a:effectLst/>
                        </a:rPr>
                        <a:t>Sur le « comprendre » :</a:t>
                      </a:r>
                      <a:endParaRPr lang="fr-FR" sz="1400" kern="150" dirty="0">
                        <a:effectLst/>
                      </a:endParaRPr>
                    </a:p>
                    <a:p>
                      <a:pPr>
                        <a:tabLst>
                          <a:tab pos="1157605" algn="l"/>
                        </a:tabLst>
                      </a:pPr>
                      <a:r>
                        <a:rPr lang="fr-FR" sz="1400" kern="150" dirty="0">
                          <a:effectLst/>
                        </a:rPr>
                        <a:t>- Le « comprendre » amène cette plus-value recherchée ; c’est bien par le croisement, l’interaction entre « agir, s’exprimer » que la démarche favorise l’apprentissage : Le quoi ? Le comment ? Le pourquoi ?</a:t>
                      </a:r>
                    </a:p>
                    <a:p>
                      <a:pPr marL="285750" indent="-285750">
                        <a:buFontTx/>
                        <a:buChar char="-"/>
                        <a:tabLst>
                          <a:tab pos="1157605" algn="l"/>
                        </a:tabLst>
                      </a:pPr>
                      <a:r>
                        <a:rPr lang="fr-FR" sz="1400" kern="150" dirty="0">
                          <a:effectLst/>
                        </a:rPr>
                        <a:t>L’organisation en séances de durée suffisante permet aux élèves de disposer d’un temps qui garantisse une véritable exploration.</a:t>
                      </a:r>
                      <a:r>
                        <a:rPr lang="fr-FR" sz="1400" kern="150" baseline="0" dirty="0">
                          <a:effectLst/>
                        </a:rPr>
                        <a:t> Cela</a:t>
                      </a:r>
                      <a:r>
                        <a:rPr lang="fr-FR" sz="1400" kern="150" dirty="0">
                          <a:effectLst/>
                        </a:rPr>
                        <a:t> contribue à la construction de conquêtes motrices significatives qui s’appuient sur le langage pour passer de... « l’enfant parle de... » à « l’enfant parle sur... ».</a:t>
                      </a:r>
                      <a:br>
                        <a:rPr lang="fr-FR" sz="1400" kern="150" dirty="0">
                          <a:effectLst/>
                        </a:rPr>
                      </a:br>
                      <a:r>
                        <a:rPr lang="fr-FR" sz="1400" kern="150" dirty="0">
                          <a:effectLst/>
                        </a:rPr>
                        <a:t>- Il s’agit d’amener l’enfant à acquérir un regard réflexif sur ses actions en situation motrice (langage d’action) et différées (langage d’évocation).</a:t>
                      </a:r>
                    </a:p>
                    <a:p>
                      <a:pPr marL="0" indent="0">
                        <a:buFontTx/>
                        <a:buNone/>
                        <a:tabLst>
                          <a:tab pos="1157605" algn="l"/>
                        </a:tabLst>
                      </a:pPr>
                      <a:endParaRPr lang="fr-FR" sz="1400" kern="150" dirty="0">
                        <a:effectLst/>
                      </a:endParaRPr>
                    </a:p>
                    <a:p>
                      <a:pPr algn="r">
                        <a:tabLst>
                          <a:tab pos="1157605" algn="l"/>
                        </a:tabLst>
                      </a:pPr>
                      <a:r>
                        <a:rPr lang="fr-FR" sz="1400" kern="150" dirty="0">
                          <a:effectLst/>
                          <a:hlinkClick r:id="rId2" action="ppaction://hlinksldjump"/>
                        </a:rPr>
                        <a:t>Retour</a:t>
                      </a:r>
                      <a:endParaRPr lang="fr-FR" sz="1400" kern="150" dirty="0">
                        <a:effectLst/>
                      </a:endParaRPr>
                    </a:p>
                    <a:p>
                      <a:pPr>
                        <a:tabLst>
                          <a:tab pos="1157605" algn="l"/>
                        </a:tabLst>
                      </a:pPr>
                      <a:r>
                        <a:rPr lang="fr-FR" sz="1400" kern="150" dirty="0">
                          <a:effectLst/>
                        </a:rPr>
                        <a:t> </a:t>
                      </a:r>
                      <a:endParaRPr lang="fr-FR" sz="1400" kern="150" dirty="0">
                        <a:effectLst/>
                        <a:latin typeface="Liberation Serif"/>
                        <a:ea typeface="SimSun" panose="02010600030101010101" pitchFamily="2" charset="-122"/>
                        <a:cs typeface="Mangal" panose="02040503050203030202" pitchFamily="18" charset="0"/>
                      </a:endParaRPr>
                    </a:p>
                  </a:txBody>
                  <a:tcPr marL="45621" marR="45621" marT="0" marB="0"/>
                </a:tc>
                <a:extLst>
                  <a:ext uri="{0D108BD9-81ED-4DB2-BD59-A6C34878D82A}">
                    <a16:rowId xmlns:a16="http://schemas.microsoft.com/office/drawing/2014/main" val="1855560343"/>
                  </a:ext>
                </a:extLst>
              </a:tr>
            </a:tbl>
          </a:graphicData>
        </a:graphic>
      </p:graphicFrame>
    </p:spTree>
    <p:extLst>
      <p:ext uri="{BB962C8B-B14F-4D97-AF65-F5344CB8AC3E}">
        <p14:creationId xmlns:p14="http://schemas.microsoft.com/office/powerpoint/2010/main" val="1809740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BB3E71-1609-0348-8F9D-8B93BFCB2477}"/>
              </a:ext>
            </a:extLst>
          </p:cNvPr>
          <p:cNvSpPr>
            <a:spLocks noGrp="1"/>
          </p:cNvSpPr>
          <p:nvPr>
            <p:ph type="title"/>
          </p:nvPr>
        </p:nvSpPr>
        <p:spPr/>
        <p:txBody>
          <a:bodyPr>
            <a:normAutofit/>
          </a:bodyPr>
          <a:lstStyle/>
          <a:p>
            <a:r>
              <a:rPr lang="fr-FR" sz="3200" dirty="0"/>
              <a:t>3-Quels outils pour construire une unité d’apprentissage?</a:t>
            </a:r>
            <a:r>
              <a:rPr lang="fr-FR" sz="3200" dirty="0">
                <a:hlinkClick r:id="rId2" action="ppaction://hlinksldjump"/>
              </a:rPr>
              <a:t>&lt;</a:t>
            </a:r>
            <a:endParaRPr lang="fr-FR" sz="3200" dirty="0"/>
          </a:p>
        </p:txBody>
      </p:sp>
      <p:sp>
        <p:nvSpPr>
          <p:cNvPr id="3" name="Espace réservé du contenu 2">
            <a:extLst>
              <a:ext uri="{FF2B5EF4-FFF2-40B4-BE49-F238E27FC236}">
                <a16:creationId xmlns:a16="http://schemas.microsoft.com/office/drawing/2014/main" id="{AFB91DE8-8A12-BB4C-B9E0-80867A752E44}"/>
              </a:ext>
            </a:extLst>
          </p:cNvPr>
          <p:cNvSpPr>
            <a:spLocks noGrp="1"/>
          </p:cNvSpPr>
          <p:nvPr>
            <p:ph idx="1"/>
          </p:nvPr>
        </p:nvSpPr>
        <p:spPr/>
        <p:txBody>
          <a:bodyPr/>
          <a:lstStyle/>
          <a:p>
            <a:pPr marL="0" indent="0">
              <a:buNone/>
            </a:pPr>
            <a:r>
              <a:rPr lang="fr-FR" dirty="0"/>
              <a:t>               a- Des repères et connaissances pour l’enseignant. </a:t>
            </a:r>
            <a:r>
              <a:rPr lang="fr-FR" dirty="0">
                <a:hlinkClick r:id="rId3" action="ppaction://hlinksldjump"/>
              </a:rPr>
              <a:t>+</a:t>
            </a:r>
            <a:endParaRPr lang="fr-FR" dirty="0"/>
          </a:p>
          <a:p>
            <a:pPr marL="0" indent="0">
              <a:buNone/>
            </a:pPr>
            <a:r>
              <a:rPr lang="fr-FR" dirty="0"/>
              <a:t>	      b- La démarche </a:t>
            </a:r>
            <a:r>
              <a:rPr lang="fr-FR" dirty="0">
                <a:hlinkClick r:id="rId4" action="ppaction://hlinksldjump"/>
              </a:rPr>
              <a:t>+</a:t>
            </a:r>
            <a:endParaRPr lang="fr-FR" dirty="0"/>
          </a:p>
          <a:p>
            <a:pPr marL="0" indent="0">
              <a:buNone/>
            </a:pPr>
            <a:r>
              <a:rPr lang="fr-FR" dirty="0"/>
              <a:t>                        </a:t>
            </a:r>
            <a:r>
              <a:rPr lang="fr-FR" i="1" dirty="0"/>
              <a:t>Généralités. </a:t>
            </a:r>
          </a:p>
          <a:p>
            <a:pPr marL="0" indent="0">
              <a:buNone/>
            </a:pPr>
            <a:r>
              <a:rPr lang="fr-FR" dirty="0"/>
              <a:t>                       </a:t>
            </a:r>
            <a:r>
              <a:rPr lang="fr-FR" i="1" dirty="0"/>
              <a:t>De la familiarisation à </a:t>
            </a:r>
            <a:r>
              <a:rPr lang="fr-FR" dirty="0"/>
              <a:t>l’évaluation.</a:t>
            </a:r>
          </a:p>
          <a:p>
            <a:pPr marL="0" indent="0">
              <a:buNone/>
            </a:pPr>
            <a:r>
              <a:rPr lang="fr-FR" dirty="0"/>
              <a:t>	               </a:t>
            </a:r>
            <a:r>
              <a:rPr lang="fr-FR" i="1" dirty="0"/>
              <a:t>Quelques principes simples à retenir</a:t>
            </a:r>
            <a:endParaRPr lang="fr-FR" dirty="0"/>
          </a:p>
          <a:p>
            <a:pPr marL="0" indent="0">
              <a:buNone/>
            </a:pPr>
            <a:r>
              <a:rPr lang="fr-FR" dirty="0"/>
              <a:t>              c -Présentation d’un lexique. </a:t>
            </a:r>
            <a:r>
              <a:rPr lang="fr-FR" dirty="0">
                <a:hlinkClick r:id="rId5" action="ppaction://hlinksldjump"/>
              </a:rPr>
              <a:t>+</a:t>
            </a:r>
            <a:endParaRPr lang="fr-FR" dirty="0"/>
          </a:p>
          <a:p>
            <a:pPr marL="0" indent="0">
              <a:buNone/>
            </a:pPr>
            <a:r>
              <a:rPr lang="fr-FR" dirty="0"/>
              <a:t>	      d- Les indicateurs de compréhension</a:t>
            </a:r>
            <a:r>
              <a:rPr lang="fr-FR" dirty="0">
                <a:hlinkClick r:id="rId6" action="ppaction://hlinksldjump"/>
              </a:rPr>
              <a:t>+</a:t>
            </a:r>
            <a:endParaRPr lang="fr-FR" dirty="0"/>
          </a:p>
          <a:p>
            <a:pPr marL="0" indent="0">
              <a:buNone/>
            </a:pPr>
            <a:r>
              <a:rPr lang="fr-FR" dirty="0"/>
              <a:t>               </a:t>
            </a:r>
          </a:p>
          <a:p>
            <a:pPr marL="0" indent="0">
              <a:buNone/>
            </a:pPr>
            <a:r>
              <a:rPr lang="fr-FR" dirty="0"/>
              <a:t>               </a:t>
            </a:r>
            <a:endParaRPr lang="fr-FR" i="1" dirty="0"/>
          </a:p>
        </p:txBody>
      </p:sp>
    </p:spTree>
    <p:extLst>
      <p:ext uri="{BB962C8B-B14F-4D97-AF65-F5344CB8AC3E}">
        <p14:creationId xmlns:p14="http://schemas.microsoft.com/office/powerpoint/2010/main" val="31216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56C54-571A-8A42-BB2E-070AA5170578}"/>
              </a:ext>
            </a:extLst>
          </p:cNvPr>
          <p:cNvSpPr>
            <a:spLocks noGrp="1"/>
          </p:cNvSpPr>
          <p:nvPr>
            <p:ph type="title"/>
          </p:nvPr>
        </p:nvSpPr>
        <p:spPr>
          <a:xfrm>
            <a:off x="805541" y="437365"/>
            <a:ext cx="10131425" cy="694749"/>
          </a:xfrm>
        </p:spPr>
        <p:txBody>
          <a:bodyPr>
            <a:normAutofit/>
          </a:bodyPr>
          <a:lstStyle/>
          <a:p>
            <a:r>
              <a:rPr lang="fr-FR" sz="3200" dirty="0"/>
              <a:t>a-Des repères et connaissances pour l’enseignant</a:t>
            </a:r>
            <a:r>
              <a:rPr lang="fr-FR" sz="3200" dirty="0">
                <a:hlinkClick r:id="rId2" action="ppaction://hlinksldjump"/>
              </a:rPr>
              <a:t>&lt;</a:t>
            </a:r>
            <a:endParaRPr lang="fr-FR" sz="3200" dirty="0"/>
          </a:p>
        </p:txBody>
      </p:sp>
      <p:graphicFrame>
        <p:nvGraphicFramePr>
          <p:cNvPr id="5" name="Tableau 4">
            <a:extLst>
              <a:ext uri="{FF2B5EF4-FFF2-40B4-BE49-F238E27FC236}">
                <a16:creationId xmlns:a16="http://schemas.microsoft.com/office/drawing/2014/main" id="{388F9D28-C82C-E14B-8E37-FEC1F0069819}"/>
              </a:ext>
            </a:extLst>
          </p:cNvPr>
          <p:cNvGraphicFramePr>
            <a:graphicFrameLocks noGrp="1"/>
          </p:cNvGraphicFramePr>
          <p:nvPr>
            <p:extLst>
              <p:ext uri="{D42A27DB-BD31-4B8C-83A1-F6EECF244321}">
                <p14:modId xmlns:p14="http://schemas.microsoft.com/office/powerpoint/2010/main" val="1089734735"/>
              </p:ext>
            </p:extLst>
          </p:nvPr>
        </p:nvGraphicFramePr>
        <p:xfrm>
          <a:off x="725654" y="1140822"/>
          <a:ext cx="10740692" cy="4486543"/>
        </p:xfrm>
        <a:graphic>
          <a:graphicData uri="http://schemas.openxmlformats.org/drawingml/2006/table">
            <a:tbl>
              <a:tblPr>
                <a:tableStyleId>{69CF1AB2-1976-4502-BF36-3FF5EA218861}</a:tableStyleId>
              </a:tblPr>
              <a:tblGrid>
                <a:gridCol w="1422286">
                  <a:extLst>
                    <a:ext uri="{9D8B030D-6E8A-4147-A177-3AD203B41FA5}">
                      <a16:colId xmlns:a16="http://schemas.microsoft.com/office/drawing/2014/main" val="3193171195"/>
                    </a:ext>
                  </a:extLst>
                </a:gridCol>
                <a:gridCol w="2020530">
                  <a:extLst>
                    <a:ext uri="{9D8B030D-6E8A-4147-A177-3AD203B41FA5}">
                      <a16:colId xmlns:a16="http://schemas.microsoft.com/office/drawing/2014/main" val="2706092927"/>
                    </a:ext>
                  </a:extLst>
                </a:gridCol>
                <a:gridCol w="3839976">
                  <a:extLst>
                    <a:ext uri="{9D8B030D-6E8A-4147-A177-3AD203B41FA5}">
                      <a16:colId xmlns:a16="http://schemas.microsoft.com/office/drawing/2014/main" val="3032021536"/>
                    </a:ext>
                  </a:extLst>
                </a:gridCol>
                <a:gridCol w="3457900">
                  <a:extLst>
                    <a:ext uri="{9D8B030D-6E8A-4147-A177-3AD203B41FA5}">
                      <a16:colId xmlns:a16="http://schemas.microsoft.com/office/drawing/2014/main" val="3198246994"/>
                    </a:ext>
                  </a:extLst>
                </a:gridCol>
              </a:tblGrid>
              <a:tr h="798502">
                <a:tc>
                  <a:txBody>
                    <a:bodyPr/>
                    <a:lstStyle/>
                    <a:p>
                      <a:pPr algn="ct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tc>
                <a:tc>
                  <a:txBody>
                    <a:bodyPr/>
                    <a:lstStyle/>
                    <a:p>
                      <a:pPr algn="ctr"/>
                      <a:r>
                        <a:rPr lang="fr-FR" sz="1400" b="1" kern="150" dirty="0">
                          <a:effectLst/>
                        </a:rPr>
                        <a:t>Étape 1 </a:t>
                      </a:r>
                      <a:r>
                        <a:rPr lang="fr-FR" sz="1400" b="0" kern="150" dirty="0">
                          <a:effectLst/>
                        </a:rPr>
                        <a:t>:</a:t>
                      </a:r>
                    </a:p>
                    <a:p>
                      <a:pPr algn="ctr"/>
                      <a:r>
                        <a:rPr lang="fr-FR" sz="1400" kern="150" dirty="0">
                          <a:effectLst/>
                        </a:rPr>
                        <a:t>Autour de 2-3 ans</a:t>
                      </a:r>
                    </a:p>
                    <a:p>
                      <a:pPr algn="ctr"/>
                      <a:r>
                        <a:rPr lang="fr-FR" sz="1400" kern="150" dirty="0">
                          <a:effectLst/>
                        </a:rPr>
                        <a:t>Découvrir. </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chemeClr val="accent1">
                        <a:lumMod val="60000"/>
                        <a:lumOff val="40000"/>
                      </a:schemeClr>
                    </a:solidFill>
                  </a:tcPr>
                </a:tc>
                <a:tc>
                  <a:txBody>
                    <a:bodyPr/>
                    <a:lstStyle/>
                    <a:p>
                      <a:pPr algn="ctr"/>
                      <a:r>
                        <a:rPr lang="fr-FR" sz="1400" b="1" kern="150" dirty="0">
                          <a:effectLst/>
                        </a:rPr>
                        <a:t>Étape 2 : </a:t>
                      </a:r>
                    </a:p>
                    <a:p>
                      <a:pPr algn="ctr"/>
                      <a:r>
                        <a:rPr lang="fr-FR" sz="1400" kern="150" dirty="0">
                          <a:effectLst/>
                        </a:rPr>
                        <a:t>Autour de 3-4 ans</a:t>
                      </a:r>
                    </a:p>
                    <a:p>
                      <a:pPr algn="ctr"/>
                      <a:r>
                        <a:rPr lang="fr-FR" sz="1400" kern="150" dirty="0">
                          <a:effectLst/>
                        </a:rPr>
                        <a:t>Explorer. </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chemeClr val="accent5">
                        <a:lumMod val="60000"/>
                        <a:lumOff val="40000"/>
                      </a:schemeClr>
                    </a:solidFill>
                  </a:tcPr>
                </a:tc>
                <a:tc>
                  <a:txBody>
                    <a:bodyPr/>
                    <a:lstStyle/>
                    <a:p>
                      <a:pPr algn="ctr"/>
                      <a:r>
                        <a:rPr lang="fr-FR" sz="1400" b="1" kern="150" dirty="0">
                          <a:effectLst/>
                        </a:rPr>
                        <a:t>Étape 3 : </a:t>
                      </a:r>
                    </a:p>
                    <a:p>
                      <a:pPr algn="ctr"/>
                      <a:r>
                        <a:rPr lang="fr-FR" sz="1400" kern="150" dirty="0">
                          <a:effectLst/>
                        </a:rPr>
                        <a:t>Autour de 5 ans</a:t>
                      </a:r>
                    </a:p>
                    <a:p>
                      <a:r>
                        <a:rPr lang="fr-FR" sz="1400" kern="150" dirty="0">
                          <a:effectLst/>
                        </a:rPr>
                        <a:t>                   Affiner, ajuster, enchaîner</a:t>
                      </a:r>
                    </a:p>
                    <a:p>
                      <a:r>
                        <a:rPr lang="fr-FR" sz="1400" kern="150" dirty="0">
                          <a:effectLst/>
                        </a:rPr>
                        <a:t>               Construire un projet d’actions.</a:t>
                      </a:r>
                    </a:p>
                    <a:p>
                      <a:r>
                        <a:rPr lang="fr-FR" sz="1400" kern="150" dirty="0">
                          <a:effectLst/>
                        </a:rPr>
                        <a:t> </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rgbClr val="92D050"/>
                    </a:solidFill>
                  </a:tcPr>
                </a:tc>
                <a:extLst>
                  <a:ext uri="{0D108BD9-81ED-4DB2-BD59-A6C34878D82A}">
                    <a16:rowId xmlns:a16="http://schemas.microsoft.com/office/drawing/2014/main" val="1438838711"/>
                  </a:ext>
                </a:extLst>
              </a:tr>
              <a:tr h="2677505">
                <a:tc>
                  <a:txBody>
                    <a:bodyPr/>
                    <a:lstStyle/>
                    <a:p>
                      <a:pPr algn="ctr"/>
                      <a:r>
                        <a:rPr lang="fr-FR" sz="1400" kern="150" dirty="0">
                          <a:effectLst/>
                        </a:rPr>
                        <a:t> </a:t>
                      </a:r>
                    </a:p>
                    <a:p>
                      <a:pPr algn="ctr"/>
                      <a:r>
                        <a:rPr lang="fr-FR" sz="1400" kern="150" dirty="0">
                          <a:effectLst/>
                        </a:rPr>
                        <a:t> </a:t>
                      </a:r>
                    </a:p>
                    <a:p>
                      <a:pPr algn="ctr"/>
                      <a:r>
                        <a:rPr lang="fr-FR" sz="1400" kern="150" dirty="0">
                          <a:effectLst/>
                        </a:rPr>
                        <a:t> </a:t>
                      </a:r>
                    </a:p>
                    <a:p>
                      <a:pPr algn="ctr"/>
                      <a:r>
                        <a:rPr lang="fr-FR" sz="1400" kern="150" dirty="0">
                          <a:effectLst/>
                        </a:rPr>
                        <a:t>Ce que l’élève est capable de faire…</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tc>
                <a:tc>
                  <a:txBody>
                    <a:bodyPr/>
                    <a:lstStyle/>
                    <a:p>
                      <a:r>
                        <a:rPr lang="fr-FR" sz="1400" kern="150" dirty="0">
                          <a:effectLst/>
                        </a:rPr>
                        <a:t>Reconnaître et Accepter de se déplacer dans des espaces délimités pour atteindre une cible définie.</a:t>
                      </a:r>
                    </a:p>
                    <a:p>
                      <a:endParaRPr lang="fr-FR" sz="1400" kern="150" dirty="0">
                        <a:effectLst/>
                      </a:endParaRPr>
                    </a:p>
                    <a:p>
                      <a:r>
                        <a:rPr lang="fr-FR" sz="1400" kern="150" dirty="0">
                          <a:effectLst/>
                        </a:rPr>
                        <a:t> Respecter une règle simple, de connaître le but du jeu et le résultat de « son » action.</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chemeClr val="accent1">
                        <a:lumMod val="60000"/>
                        <a:lumOff val="40000"/>
                      </a:schemeClr>
                    </a:solidFill>
                  </a:tcPr>
                </a:tc>
                <a:tc>
                  <a:txBody>
                    <a:bodyPr/>
                    <a:lstStyle/>
                    <a:p>
                      <a:r>
                        <a:rPr lang="fr-FR" sz="1400" kern="150" dirty="0">
                          <a:effectLst/>
                        </a:rPr>
                        <a:t>Accepter des règles de plus en plus contraignantes.</a:t>
                      </a:r>
                    </a:p>
                    <a:p>
                      <a:r>
                        <a:rPr lang="fr-FR" sz="1400" kern="150" dirty="0">
                          <a:effectLst/>
                        </a:rPr>
                        <a:t>Participer à l’évolution des règles.</a:t>
                      </a:r>
                    </a:p>
                    <a:p>
                      <a:r>
                        <a:rPr lang="fr-FR" sz="1400" kern="150" dirty="0">
                          <a:effectLst/>
                        </a:rPr>
                        <a:t>Connaitre  le but et le résultat de chaque équipe. Comparer les résultats</a:t>
                      </a:r>
                    </a:p>
                    <a:p>
                      <a:r>
                        <a:rPr lang="fr-FR" sz="1400" kern="150" dirty="0">
                          <a:effectLst/>
                        </a:rPr>
                        <a:t>Accepter de se mettre en danger, je peux me faire toucher…</a:t>
                      </a:r>
                    </a:p>
                    <a:p>
                      <a:r>
                        <a:rPr lang="fr-FR" sz="1400" kern="150" dirty="0">
                          <a:effectLst/>
                        </a:rPr>
                        <a:t> Découvrir la notion de partenaire et d’adversaire.</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chemeClr val="accent5">
                        <a:lumMod val="60000"/>
                        <a:lumOff val="40000"/>
                      </a:schemeClr>
                    </a:solidFill>
                  </a:tcPr>
                </a:tc>
                <a:tc>
                  <a:txBody>
                    <a:bodyPr/>
                    <a:lstStyle/>
                    <a:p>
                      <a:r>
                        <a:rPr lang="fr-FR" sz="1400" kern="150" dirty="0">
                          <a:effectLst/>
                        </a:rPr>
                        <a:t>Utiliser un espace libre, varier sa vitesse, modifier sa trajectoire et  mettre en place des stratégies pour éviter l’adversaire.</a:t>
                      </a:r>
                    </a:p>
                    <a:p>
                      <a:r>
                        <a:rPr lang="fr-FR" sz="1400" kern="150" dirty="0">
                          <a:effectLst/>
                        </a:rPr>
                        <a:t> Exercer des rôles différents.</a:t>
                      </a:r>
                    </a:p>
                    <a:p>
                      <a:r>
                        <a:rPr lang="fr-FR" sz="1400" kern="150" dirty="0">
                          <a:effectLst/>
                        </a:rPr>
                        <a:t> Coopérer avec les partenaires pour atteindre un but opposé à celui des autres.</a:t>
                      </a:r>
                    </a:p>
                    <a:p>
                      <a:r>
                        <a:rPr lang="fr-FR" sz="1400" kern="150" dirty="0">
                          <a:effectLst/>
                        </a:rPr>
                        <a:t> Apprécier un espace de jeu orienté, limité et interpénétré. </a:t>
                      </a:r>
                    </a:p>
                    <a:p>
                      <a:r>
                        <a:rPr lang="fr-FR" sz="1400" kern="150" dirty="0">
                          <a:effectLst/>
                        </a:rPr>
                        <a:t>Connaitre  et accepter  les règles d’arbitrage. Mettre en place  différentes solutions ou stratégies pour atteindre le but.</a:t>
                      </a:r>
                    </a:p>
                    <a:p>
                      <a:r>
                        <a:rPr lang="fr-FR" sz="1400" kern="150" dirty="0">
                          <a:effectLst/>
                        </a:rPr>
                        <a:t> </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rgbClr val="92D050"/>
                    </a:solidFill>
                  </a:tcPr>
                </a:tc>
                <a:extLst>
                  <a:ext uri="{0D108BD9-81ED-4DB2-BD59-A6C34878D82A}">
                    <a16:rowId xmlns:a16="http://schemas.microsoft.com/office/drawing/2014/main" val="4026967839"/>
                  </a:ext>
                </a:extLst>
              </a:tr>
              <a:tr h="742238">
                <a:tc>
                  <a:txBody>
                    <a:bodyPr/>
                    <a:lstStyle/>
                    <a:p>
                      <a:pPr algn="ctr"/>
                      <a:r>
                        <a:rPr lang="fr-FR" sz="1400" kern="150" dirty="0">
                          <a:effectLst/>
                        </a:rPr>
                        <a:t>L’élève peut jouer à …</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tc>
                <a:tc>
                  <a:txBody>
                    <a:bodyPr/>
                    <a:lstStyle/>
                    <a:p>
                      <a:r>
                        <a:rPr lang="fr-FR" sz="1400" kern="150" dirty="0">
                          <a:effectLst/>
                        </a:rPr>
                        <a:t>Le jeu des déménageurs en tenant un rôle.</a:t>
                      </a:r>
                      <a:r>
                        <a:rPr lang="fr-FR" sz="1400" kern="150" dirty="0">
                          <a:effectLst/>
                          <a:hlinkClick r:id="rId3" action="ppaction://hlinksldjump"/>
                        </a:rPr>
                        <a:t>+</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chemeClr val="accent1">
                        <a:lumMod val="60000"/>
                        <a:lumOff val="40000"/>
                      </a:schemeClr>
                    </a:solidFill>
                  </a:tcPr>
                </a:tc>
                <a:tc>
                  <a:txBody>
                    <a:bodyPr/>
                    <a:lstStyle/>
                    <a:p>
                      <a:r>
                        <a:rPr lang="fr-FR" sz="1400" kern="150" dirty="0">
                          <a:effectLst/>
                        </a:rPr>
                        <a:t>Des jeux avec interaction avec des rôles définis</a:t>
                      </a:r>
                    </a:p>
                    <a:p>
                      <a:r>
                        <a:rPr lang="fr-FR" sz="1400" kern="150" dirty="0">
                          <a:effectLst/>
                        </a:rPr>
                        <a:t>Lapins et chasseurs</a:t>
                      </a:r>
                      <a:r>
                        <a:rPr lang="fr-FR" sz="1400" kern="150" dirty="0">
                          <a:effectLst/>
                          <a:hlinkClick r:id="rId3" action="ppaction://hlinksldjump"/>
                        </a:rPr>
                        <a:t>+</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chemeClr val="accent5">
                        <a:lumMod val="60000"/>
                        <a:lumOff val="40000"/>
                      </a:schemeClr>
                    </a:solidFill>
                  </a:tcPr>
                </a:tc>
                <a:tc>
                  <a:txBody>
                    <a:bodyPr/>
                    <a:lstStyle/>
                    <a:p>
                      <a:r>
                        <a:rPr lang="fr-FR" sz="1400" kern="150" dirty="0">
                          <a:effectLst/>
                        </a:rPr>
                        <a:t>Des jeux avec des rôles réversibles :</a:t>
                      </a:r>
                    </a:p>
                    <a:p>
                      <a:r>
                        <a:rPr lang="fr-FR" sz="1400" kern="150" dirty="0">
                          <a:effectLst/>
                        </a:rPr>
                        <a:t>Ballon-Capitaine</a:t>
                      </a:r>
                      <a:r>
                        <a:rPr lang="fr-FR" sz="1400" kern="150" dirty="0">
                          <a:effectLst/>
                          <a:hlinkClick r:id="rId3" action="ppaction://hlinksldjump"/>
                        </a:rPr>
                        <a:t>+</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solidFill>
                      <a:srgbClr val="92D050"/>
                    </a:solidFill>
                  </a:tcPr>
                </a:tc>
                <a:extLst>
                  <a:ext uri="{0D108BD9-81ED-4DB2-BD59-A6C34878D82A}">
                    <a16:rowId xmlns:a16="http://schemas.microsoft.com/office/drawing/2014/main" val="4140306170"/>
                  </a:ext>
                </a:extLst>
              </a:tr>
            </a:tbl>
          </a:graphicData>
        </a:graphic>
      </p:graphicFrame>
      <p:sp>
        <p:nvSpPr>
          <p:cNvPr id="6" name="Rectangle 1">
            <a:extLst>
              <a:ext uri="{FF2B5EF4-FFF2-40B4-BE49-F238E27FC236}">
                <a16:creationId xmlns:a16="http://schemas.microsoft.com/office/drawing/2014/main" id="{6137A5BD-35FD-C548-BD11-C9F96178F96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ZoneTexte 2"/>
          <p:cNvSpPr txBox="1"/>
          <p:nvPr/>
        </p:nvSpPr>
        <p:spPr>
          <a:xfrm>
            <a:off x="1436914" y="5956663"/>
            <a:ext cx="9500052" cy="646331"/>
          </a:xfrm>
          <a:prstGeom prst="rect">
            <a:avLst/>
          </a:prstGeom>
          <a:noFill/>
        </p:spPr>
        <p:txBody>
          <a:bodyPr wrap="square" rtlCol="0">
            <a:spAutoFit/>
          </a:bodyPr>
          <a:lstStyle/>
          <a:p>
            <a:r>
              <a:rPr lang="fr-FR" dirty="0"/>
              <a:t>Ces 3 étapes sont données à titre d’information. Un élève suivant son vécu, sa pratique, pourra se situer dans une étape différente de celle de son âge.</a:t>
            </a:r>
          </a:p>
        </p:txBody>
      </p:sp>
    </p:spTree>
    <p:extLst>
      <p:ext uri="{BB962C8B-B14F-4D97-AF65-F5344CB8AC3E}">
        <p14:creationId xmlns:p14="http://schemas.microsoft.com/office/powerpoint/2010/main" val="2773598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7CD7C5-DD37-6D4B-B44E-72139AA5E62F}"/>
              </a:ext>
            </a:extLst>
          </p:cNvPr>
          <p:cNvSpPr>
            <a:spLocks noGrp="1"/>
          </p:cNvSpPr>
          <p:nvPr>
            <p:ph type="title"/>
          </p:nvPr>
        </p:nvSpPr>
        <p:spPr/>
        <p:txBody>
          <a:bodyPr/>
          <a:lstStyle/>
          <a:p>
            <a:r>
              <a:rPr lang="fr-FR" dirty="0"/>
              <a:t>Fiches jeux</a:t>
            </a:r>
            <a:r>
              <a:rPr lang="fr-FR" dirty="0">
                <a:hlinkClick r:id="rId2" action="ppaction://hlinksldjump"/>
              </a:rPr>
              <a:t>&lt;</a:t>
            </a:r>
            <a:endParaRPr lang="fr-FR" dirty="0"/>
          </a:p>
        </p:txBody>
      </p:sp>
      <p:graphicFrame>
        <p:nvGraphicFramePr>
          <p:cNvPr id="7" name="Tableau 7">
            <a:extLst>
              <a:ext uri="{FF2B5EF4-FFF2-40B4-BE49-F238E27FC236}">
                <a16:creationId xmlns:a16="http://schemas.microsoft.com/office/drawing/2014/main" id="{4F0D317F-FA8C-814F-9C44-609F414DA0A8}"/>
              </a:ext>
            </a:extLst>
          </p:cNvPr>
          <p:cNvGraphicFramePr>
            <a:graphicFrameLocks noGrp="1"/>
          </p:cNvGraphicFramePr>
          <p:nvPr>
            <p:ph idx="1"/>
            <p:extLst>
              <p:ext uri="{D42A27DB-BD31-4B8C-83A1-F6EECF244321}">
                <p14:modId xmlns:p14="http://schemas.microsoft.com/office/powerpoint/2010/main" val="4293757591"/>
              </p:ext>
            </p:extLst>
          </p:nvPr>
        </p:nvGraphicFramePr>
        <p:xfrm>
          <a:off x="685800" y="2141538"/>
          <a:ext cx="10131423" cy="3393848"/>
        </p:xfrm>
        <a:graphic>
          <a:graphicData uri="http://schemas.openxmlformats.org/drawingml/2006/table">
            <a:tbl>
              <a:tblPr firstRow="1" bandRow="1">
                <a:tableStyleId>{5C22544A-7EE6-4342-B048-85BDC9FD1C3A}</a:tableStyleId>
              </a:tblPr>
              <a:tblGrid>
                <a:gridCol w="3377141">
                  <a:extLst>
                    <a:ext uri="{9D8B030D-6E8A-4147-A177-3AD203B41FA5}">
                      <a16:colId xmlns:a16="http://schemas.microsoft.com/office/drawing/2014/main" val="653546090"/>
                    </a:ext>
                  </a:extLst>
                </a:gridCol>
                <a:gridCol w="3377141">
                  <a:extLst>
                    <a:ext uri="{9D8B030D-6E8A-4147-A177-3AD203B41FA5}">
                      <a16:colId xmlns:a16="http://schemas.microsoft.com/office/drawing/2014/main" val="2705690321"/>
                    </a:ext>
                  </a:extLst>
                </a:gridCol>
                <a:gridCol w="3377141">
                  <a:extLst>
                    <a:ext uri="{9D8B030D-6E8A-4147-A177-3AD203B41FA5}">
                      <a16:colId xmlns:a16="http://schemas.microsoft.com/office/drawing/2014/main" val="3346637977"/>
                    </a:ext>
                  </a:extLst>
                </a:gridCol>
              </a:tblGrid>
              <a:tr h="528254">
                <a:tc>
                  <a:txBody>
                    <a:bodyPr/>
                    <a:lstStyle/>
                    <a:p>
                      <a:r>
                        <a:rPr lang="fr-FR" dirty="0"/>
                        <a:t>Le déménageur</a:t>
                      </a:r>
                    </a:p>
                  </a:txBody>
                  <a:tcPr/>
                </a:tc>
                <a:tc>
                  <a:txBody>
                    <a:bodyPr/>
                    <a:lstStyle/>
                    <a:p>
                      <a:r>
                        <a:rPr lang="fr-FR" dirty="0"/>
                        <a:t>Le lapin chasseur</a:t>
                      </a:r>
                    </a:p>
                  </a:txBody>
                  <a:tcPr/>
                </a:tc>
                <a:tc>
                  <a:txBody>
                    <a:bodyPr/>
                    <a:lstStyle/>
                    <a:p>
                      <a:r>
                        <a:rPr lang="fr-FR" dirty="0"/>
                        <a:t>Ballon- capitaine</a:t>
                      </a:r>
                    </a:p>
                  </a:txBody>
                  <a:tcPr/>
                </a:tc>
                <a:extLst>
                  <a:ext uri="{0D108BD9-81ED-4DB2-BD59-A6C34878D82A}">
                    <a16:rowId xmlns:a16="http://schemas.microsoft.com/office/drawing/2014/main" val="2945424179"/>
                  </a:ext>
                </a:extLst>
              </a:tr>
              <a:tr h="2865594">
                <a:tc>
                  <a:txBody>
                    <a:bodyPr/>
                    <a:lstStyle/>
                    <a:p>
                      <a:r>
                        <a:rPr lang="fr-FR" sz="1800" dirty="0"/>
                        <a:t>2 équipes avec une réserve d’objets qu’il va falloir en un temps donné transporter au centre du terrain.</a:t>
                      </a:r>
                    </a:p>
                    <a:p>
                      <a:r>
                        <a:rPr lang="fr-FR" sz="1800" dirty="0"/>
                        <a:t>L’équipe qui a vidé sa réserve en premier a gagné.</a:t>
                      </a:r>
                    </a:p>
                  </a:txBody>
                  <a:tcPr/>
                </a:tc>
                <a:tc>
                  <a:txBody>
                    <a:bodyPr/>
                    <a:lstStyle/>
                    <a:p>
                      <a:r>
                        <a:rPr lang="fr-FR" sz="1800" dirty="0"/>
                        <a:t>Les lapins doivent se rendre le plus vite possible d’un terrier à un autre .Sur leur chemin il rencontre un  ou plusieurs chasseurs qui en les touchant les empêchent de traverser.</a:t>
                      </a:r>
                    </a:p>
                  </a:txBody>
                  <a:tcPr/>
                </a:tc>
                <a:tc>
                  <a:txBody>
                    <a:bodyPr/>
                    <a:lstStyle/>
                    <a:p>
                      <a:r>
                        <a:rPr lang="fr-FR" sz="1800" dirty="0"/>
                        <a:t>Traverser le terrain en se faisant des passes pour amener la balle de l’autre côté à un capitaine (qui se trouve </a:t>
                      </a:r>
                      <a:r>
                        <a:rPr lang="fr-FR" sz="1800"/>
                        <a:t>à l’intérieur </a:t>
                      </a:r>
                      <a:r>
                        <a:rPr lang="fr-FR" sz="1800" dirty="0"/>
                        <a:t>d’une zone)</a:t>
                      </a:r>
                    </a:p>
                    <a:p>
                      <a:r>
                        <a:rPr lang="fr-FR" sz="1800" dirty="0"/>
                        <a:t>Si les adversaires interceptent la balle ils doivent à leur tour traverser le terrain.</a:t>
                      </a:r>
                    </a:p>
                  </a:txBody>
                  <a:tcPr/>
                </a:tc>
                <a:extLst>
                  <a:ext uri="{0D108BD9-81ED-4DB2-BD59-A6C34878D82A}">
                    <a16:rowId xmlns:a16="http://schemas.microsoft.com/office/drawing/2014/main" val="924389885"/>
                  </a:ext>
                </a:extLst>
              </a:tr>
            </a:tbl>
          </a:graphicData>
        </a:graphic>
      </p:graphicFrame>
    </p:spTree>
    <p:extLst>
      <p:ext uri="{BB962C8B-B14F-4D97-AF65-F5344CB8AC3E}">
        <p14:creationId xmlns:p14="http://schemas.microsoft.com/office/powerpoint/2010/main" val="120283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407DC-0FFD-BD4D-9D38-B1D2D8D8CCF2}"/>
              </a:ext>
            </a:extLst>
          </p:cNvPr>
          <p:cNvSpPr>
            <a:spLocks noGrp="1"/>
          </p:cNvSpPr>
          <p:nvPr>
            <p:ph type="title"/>
          </p:nvPr>
        </p:nvSpPr>
        <p:spPr>
          <a:xfrm>
            <a:off x="1208315" y="267956"/>
            <a:ext cx="10131425" cy="1456267"/>
          </a:xfrm>
        </p:spPr>
        <p:txBody>
          <a:bodyPr>
            <a:normAutofit/>
          </a:bodyPr>
          <a:lstStyle/>
          <a:p>
            <a:r>
              <a:rPr lang="fr-FR" sz="3200" dirty="0"/>
              <a:t>b- La démarche, généralités.</a:t>
            </a:r>
            <a:r>
              <a:rPr lang="fr-FR" sz="3200" dirty="0">
                <a:hlinkClick r:id="rId2" action="ppaction://hlinksldjump"/>
              </a:rPr>
              <a:t>&lt;</a:t>
            </a:r>
            <a:endParaRPr lang="fr-FR" sz="3200" dirty="0"/>
          </a:p>
        </p:txBody>
      </p:sp>
      <p:sp>
        <p:nvSpPr>
          <p:cNvPr id="3" name="Espace réservé du contenu 2">
            <a:extLst>
              <a:ext uri="{FF2B5EF4-FFF2-40B4-BE49-F238E27FC236}">
                <a16:creationId xmlns:a16="http://schemas.microsoft.com/office/drawing/2014/main" id="{4EE8FFF9-CFF9-6D41-AC18-2D27D7E19D2A}"/>
              </a:ext>
            </a:extLst>
          </p:cNvPr>
          <p:cNvSpPr>
            <a:spLocks noGrp="1"/>
          </p:cNvSpPr>
          <p:nvPr>
            <p:ph idx="1"/>
          </p:nvPr>
        </p:nvSpPr>
        <p:spPr>
          <a:xfrm>
            <a:off x="703386" y="2704775"/>
            <a:ext cx="10131425" cy="3649133"/>
          </a:xfrm>
        </p:spPr>
        <p:txBody>
          <a:bodyPr>
            <a:normAutofit/>
          </a:bodyPr>
          <a:lstStyle/>
          <a:p>
            <a:pPr marL="0" lvl="0" indent="0">
              <a:buNone/>
            </a:pPr>
            <a:r>
              <a:rPr lang="fr-FR" dirty="0"/>
              <a:t>C’est en amenant l’élève à tester, expérimenter, essayer, se tromper, comparer, observer, imiter...que l’on  parviendra à mettre en évidence les repères d’efficacité.</a:t>
            </a:r>
          </a:p>
          <a:p>
            <a:pPr marL="0" indent="0">
              <a:buNone/>
            </a:pPr>
            <a:r>
              <a:rPr lang="fr-FR" dirty="0"/>
              <a:t>C’est par son action et la traduction de cette dernière que l’élève donnera du sens et donc facilitera sa compréhension.</a:t>
            </a:r>
          </a:p>
          <a:p>
            <a:pPr marL="0" indent="0">
              <a:buNone/>
            </a:pPr>
            <a:r>
              <a:rPr lang="fr-FR" dirty="0"/>
              <a:t>Les élèves seront invités à verbaliser : utilisation du langage pour apprendre et du langage pour comprendre.</a:t>
            </a:r>
          </a:p>
          <a:p>
            <a:pPr marL="0" indent="0">
              <a:buNone/>
            </a:pPr>
            <a:r>
              <a:rPr lang="fr-FR" dirty="0"/>
              <a:t>L’enseignant proposera des parcours, des jeux ou des ateliers afin de mettre l’élève le plus souvent possible en autonomie et d’augmenter ainsi son temps moteur.</a:t>
            </a:r>
          </a:p>
          <a:p>
            <a:pPr marL="0" indent="0">
              <a:buNone/>
            </a:pPr>
            <a:r>
              <a:rPr lang="fr-FR" dirty="0"/>
              <a:t>L’enseignant devra préciser ce qu’il y a à apprendre et aménager la situations en fonctions des objectifs à atteindre. </a:t>
            </a:r>
            <a:r>
              <a:rPr lang="fr-FR" dirty="0">
                <a:hlinkClick r:id="rId3" action="ppaction://hlinksldjump"/>
              </a:rPr>
              <a:t>Suite</a:t>
            </a:r>
            <a:endParaRPr lang="fr-FR" dirty="0"/>
          </a:p>
          <a:p>
            <a:endParaRPr lang="fr-FR" dirty="0"/>
          </a:p>
          <a:p>
            <a:endParaRPr lang="fr-FR" dirty="0"/>
          </a:p>
          <a:p>
            <a:endParaRPr lang="fr-FR" dirty="0"/>
          </a:p>
        </p:txBody>
      </p:sp>
    </p:spTree>
    <p:extLst>
      <p:ext uri="{BB962C8B-B14F-4D97-AF65-F5344CB8AC3E}">
        <p14:creationId xmlns:p14="http://schemas.microsoft.com/office/powerpoint/2010/main" val="294736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407DC-0FFD-BD4D-9D38-B1D2D8D8CCF2}"/>
              </a:ext>
            </a:extLst>
          </p:cNvPr>
          <p:cNvSpPr>
            <a:spLocks noGrp="1"/>
          </p:cNvSpPr>
          <p:nvPr>
            <p:ph type="title"/>
          </p:nvPr>
        </p:nvSpPr>
        <p:spPr>
          <a:xfrm>
            <a:off x="806381" y="313343"/>
            <a:ext cx="10131425" cy="1053233"/>
          </a:xfrm>
        </p:spPr>
        <p:txBody>
          <a:bodyPr>
            <a:normAutofit/>
          </a:bodyPr>
          <a:lstStyle/>
          <a:p>
            <a:r>
              <a:rPr lang="fr-FR" sz="3200" dirty="0"/>
              <a:t>De la familiarisation à l’évaluation.</a:t>
            </a:r>
          </a:p>
        </p:txBody>
      </p:sp>
      <p:graphicFrame>
        <p:nvGraphicFramePr>
          <p:cNvPr id="4" name="Espace réservé du contenu 3">
            <a:extLst>
              <a:ext uri="{FF2B5EF4-FFF2-40B4-BE49-F238E27FC236}">
                <a16:creationId xmlns:a16="http://schemas.microsoft.com/office/drawing/2014/main" id="{7426F012-8AE9-B34D-ACF3-BD0F1B189843}"/>
              </a:ext>
            </a:extLst>
          </p:cNvPr>
          <p:cNvGraphicFramePr>
            <a:graphicFrameLocks noGrp="1"/>
          </p:cNvGraphicFramePr>
          <p:nvPr>
            <p:ph idx="1"/>
            <p:extLst>
              <p:ext uri="{D42A27DB-BD31-4B8C-83A1-F6EECF244321}">
                <p14:modId xmlns:p14="http://schemas.microsoft.com/office/powerpoint/2010/main" val="908752475"/>
              </p:ext>
            </p:extLst>
          </p:nvPr>
        </p:nvGraphicFramePr>
        <p:xfrm>
          <a:off x="1186543" y="1828800"/>
          <a:ext cx="9144000" cy="4485489"/>
        </p:xfrm>
        <a:graphic>
          <a:graphicData uri="http://schemas.openxmlformats.org/drawingml/2006/table">
            <a:tbl>
              <a:tblPr>
                <a:tableStyleId>{5C22544A-7EE6-4342-B048-85BDC9FD1C3A}</a:tableStyleId>
              </a:tblPr>
              <a:tblGrid>
                <a:gridCol w="9144000">
                  <a:extLst>
                    <a:ext uri="{9D8B030D-6E8A-4147-A177-3AD203B41FA5}">
                      <a16:colId xmlns:a16="http://schemas.microsoft.com/office/drawing/2014/main" val="948596752"/>
                    </a:ext>
                  </a:extLst>
                </a:gridCol>
              </a:tblGrid>
              <a:tr h="1142259">
                <a:tc>
                  <a:txBody>
                    <a:bodyPr/>
                    <a:lstStyle/>
                    <a:p>
                      <a:pPr>
                        <a:spcBef>
                          <a:spcPts val="500"/>
                        </a:spcBef>
                        <a:spcAft>
                          <a:spcPts val="500"/>
                        </a:spcAft>
                      </a:pPr>
                      <a:r>
                        <a:rPr lang="fr-FR" sz="1600" b="1" kern="150" dirty="0">
                          <a:effectLst/>
                        </a:rPr>
                        <a:t>1</a:t>
                      </a:r>
                      <a:r>
                        <a:rPr lang="fr-FR" sz="1600" b="1" kern="150" baseline="30000" dirty="0">
                          <a:effectLst/>
                        </a:rPr>
                        <a:t>er</a:t>
                      </a:r>
                      <a:r>
                        <a:rPr lang="fr-FR" sz="1600" b="1" kern="150" dirty="0">
                          <a:effectLst/>
                        </a:rPr>
                        <a:t> temps : Découverte et familiarisation</a:t>
                      </a:r>
                    </a:p>
                    <a:p>
                      <a:pPr>
                        <a:spcBef>
                          <a:spcPts val="500"/>
                        </a:spcBef>
                        <a:spcAft>
                          <a:spcPts val="500"/>
                        </a:spcAft>
                      </a:pPr>
                      <a:r>
                        <a:rPr lang="fr-FR" sz="1600" kern="150" dirty="0">
                          <a:effectLst/>
                        </a:rPr>
                        <a:t>- Il faudra prévoir un temps de découverte et d’expérimentation important voire très important en petite et moyenne section.</a:t>
                      </a:r>
                    </a:p>
                    <a:p>
                      <a:pPr fontAlgn="auto">
                        <a:spcBef>
                          <a:spcPts val="500"/>
                        </a:spcBef>
                        <a:spcAft>
                          <a:spcPts val="500"/>
                        </a:spcAft>
                      </a:pPr>
                      <a:r>
                        <a:rPr lang="fr-FR" sz="1600" kern="0" dirty="0">
                          <a:effectLst/>
                        </a:rPr>
                        <a:t>- Les situations devront être très variées.</a:t>
                      </a:r>
                      <a:endParaRPr lang="fr-FR" sz="1600" kern="150" dirty="0">
                        <a:effectLst/>
                        <a:latin typeface="Liberation Serif"/>
                        <a:ea typeface="SimSun" panose="02010600030101010101" pitchFamily="2" charset="-122"/>
                        <a:cs typeface="Mangal" panose="02040503050203030202" pitchFamily="18" charset="0"/>
                      </a:endParaRPr>
                    </a:p>
                  </a:txBody>
                  <a:tcPr marL="34849" marR="34849" marT="34849" marB="34849"/>
                </a:tc>
                <a:extLst>
                  <a:ext uri="{0D108BD9-81ED-4DB2-BD59-A6C34878D82A}">
                    <a16:rowId xmlns:a16="http://schemas.microsoft.com/office/drawing/2014/main" val="2737648350"/>
                  </a:ext>
                </a:extLst>
              </a:tr>
              <a:tr h="1538134">
                <a:tc>
                  <a:txBody>
                    <a:bodyPr/>
                    <a:lstStyle/>
                    <a:p>
                      <a:pPr>
                        <a:spcBef>
                          <a:spcPts val="500"/>
                        </a:spcBef>
                        <a:spcAft>
                          <a:spcPts val="500"/>
                        </a:spcAft>
                      </a:pPr>
                      <a:r>
                        <a:rPr lang="fr-FR" sz="1600" b="1" kern="150" dirty="0">
                          <a:effectLst/>
                        </a:rPr>
                        <a:t>2ème Temps : Proposition de situation de référence</a:t>
                      </a:r>
                    </a:p>
                    <a:p>
                      <a:pPr>
                        <a:spcBef>
                          <a:spcPts val="500"/>
                        </a:spcBef>
                        <a:spcAft>
                          <a:spcPts val="500"/>
                        </a:spcAft>
                      </a:pPr>
                      <a:r>
                        <a:rPr lang="fr-FR" sz="1600" kern="150" dirty="0">
                          <a:effectLst/>
                        </a:rPr>
                        <a:t> - Une situation sera proposée aux élèves en début et en fin de cycle sous forme de parcours, d’ateliers ou de jeux...</a:t>
                      </a:r>
                      <a:br>
                        <a:rPr lang="fr-FR" sz="1600" kern="150" dirty="0">
                          <a:effectLst/>
                        </a:rPr>
                      </a:br>
                      <a:r>
                        <a:rPr lang="fr-FR" sz="1600" kern="150" dirty="0">
                          <a:effectLst/>
                        </a:rPr>
                        <a:t>- Cette situation pourra servir d’évaluation diagnostique et/ou sommative.</a:t>
                      </a:r>
                    </a:p>
                    <a:p>
                      <a:pPr fontAlgn="auto">
                        <a:spcBef>
                          <a:spcPts val="500"/>
                        </a:spcBef>
                        <a:spcAft>
                          <a:spcPts val="500"/>
                        </a:spcAft>
                      </a:pPr>
                      <a:r>
                        <a:rPr lang="fr-FR" sz="1600" kern="0" dirty="0">
                          <a:effectLst/>
                        </a:rPr>
                        <a:t>- Elle sera construite en proposant un certain nombre d’incertitudes obligeant ainsi  l’élève à faire des choix et de les expliquer.</a:t>
                      </a:r>
                      <a:endParaRPr lang="fr-FR" sz="1600" kern="150" dirty="0">
                        <a:effectLst/>
                        <a:latin typeface="Liberation Serif"/>
                        <a:ea typeface="SimSun" panose="02010600030101010101" pitchFamily="2" charset="-122"/>
                        <a:cs typeface="Mangal" panose="02040503050203030202" pitchFamily="18" charset="0"/>
                      </a:endParaRPr>
                    </a:p>
                  </a:txBody>
                  <a:tcPr marL="34849" marR="34849" marT="34849" marB="34849"/>
                </a:tc>
                <a:extLst>
                  <a:ext uri="{0D108BD9-81ED-4DB2-BD59-A6C34878D82A}">
                    <a16:rowId xmlns:a16="http://schemas.microsoft.com/office/drawing/2014/main" val="1537478718"/>
                  </a:ext>
                </a:extLst>
              </a:tr>
              <a:tr h="471475">
                <a:tc>
                  <a:txBody>
                    <a:bodyPr/>
                    <a:lstStyle/>
                    <a:p>
                      <a:pPr fontAlgn="auto">
                        <a:spcBef>
                          <a:spcPts val="500"/>
                        </a:spcBef>
                        <a:spcAft>
                          <a:spcPts val="500"/>
                        </a:spcAft>
                      </a:pPr>
                      <a:r>
                        <a:rPr lang="fr-FR" sz="1600" b="1" kern="0" dirty="0">
                          <a:effectLst/>
                        </a:rPr>
                        <a:t>3ème temps : Mise en place de  situations d’apprentissage mettant en évidence les règles d’efficacité.</a:t>
                      </a:r>
                      <a:endParaRPr lang="fr-FR" sz="1600" b="1" kern="150" dirty="0">
                        <a:effectLst/>
                        <a:latin typeface="Liberation Serif"/>
                        <a:ea typeface="SimSun" panose="02010600030101010101" pitchFamily="2" charset="-122"/>
                        <a:cs typeface="Mangal" panose="02040503050203030202" pitchFamily="18" charset="0"/>
                      </a:endParaRPr>
                    </a:p>
                  </a:txBody>
                  <a:tcPr marL="34849" marR="34849" marT="34849" marB="34849"/>
                </a:tc>
                <a:extLst>
                  <a:ext uri="{0D108BD9-81ED-4DB2-BD59-A6C34878D82A}">
                    <a16:rowId xmlns:a16="http://schemas.microsoft.com/office/drawing/2014/main" val="2371464819"/>
                  </a:ext>
                </a:extLst>
              </a:tr>
              <a:tr h="806867">
                <a:tc>
                  <a:txBody>
                    <a:bodyPr/>
                    <a:lstStyle/>
                    <a:p>
                      <a:pPr fontAlgn="auto">
                        <a:spcBef>
                          <a:spcPts val="500"/>
                        </a:spcBef>
                        <a:spcAft>
                          <a:spcPts val="500"/>
                        </a:spcAft>
                      </a:pPr>
                      <a:r>
                        <a:rPr lang="fr-FR" sz="1600" b="1" kern="0" dirty="0">
                          <a:effectLst/>
                        </a:rPr>
                        <a:t>4ème temps : situation d’évaluation</a:t>
                      </a:r>
                      <a:endParaRPr lang="fr-FR" sz="1600" b="1" kern="150" dirty="0">
                        <a:effectLst/>
                      </a:endParaRPr>
                    </a:p>
                    <a:p>
                      <a:pPr fontAlgn="auto">
                        <a:spcBef>
                          <a:spcPts val="500"/>
                        </a:spcBef>
                        <a:spcAft>
                          <a:spcPts val="500"/>
                        </a:spcAft>
                      </a:pPr>
                      <a:r>
                        <a:rPr lang="fr-FR" sz="1600" kern="0" dirty="0">
                          <a:effectLst/>
                        </a:rPr>
                        <a:t>- Il faudra proposer à l’élève une situation qui ressemble à ce qu’il connait (situation de référence) mais avec des variables différentes  afin de vérifier ses apprentissages</a:t>
                      </a:r>
                      <a:r>
                        <a:rPr lang="fr-FR" sz="1600" kern="0" dirty="0">
                          <a:effectLst/>
                          <a:hlinkClick r:id="rId2" action="ppaction://hlinksldjump"/>
                        </a:rPr>
                        <a:t> Suite</a:t>
                      </a:r>
                      <a:r>
                        <a:rPr lang="fr-FR" sz="1600" kern="0" dirty="0">
                          <a:effectLst/>
                        </a:rPr>
                        <a:t> </a:t>
                      </a:r>
                      <a:endParaRPr lang="fr-FR" sz="1600" kern="150" dirty="0">
                        <a:effectLst/>
                        <a:latin typeface="Liberation Serif"/>
                        <a:ea typeface="SimSun" panose="02010600030101010101" pitchFamily="2" charset="-122"/>
                        <a:cs typeface="Mangal" panose="02040503050203030202" pitchFamily="18" charset="0"/>
                      </a:endParaRPr>
                    </a:p>
                  </a:txBody>
                  <a:tcPr marL="34849" marR="34849" marT="34849" marB="34849"/>
                </a:tc>
                <a:extLst>
                  <a:ext uri="{0D108BD9-81ED-4DB2-BD59-A6C34878D82A}">
                    <a16:rowId xmlns:a16="http://schemas.microsoft.com/office/drawing/2014/main" val="505217665"/>
                  </a:ext>
                </a:extLst>
              </a:tr>
            </a:tbl>
          </a:graphicData>
        </a:graphic>
      </p:graphicFrame>
      <p:sp>
        <p:nvSpPr>
          <p:cNvPr id="5" name="Rectangle 1">
            <a:extLst>
              <a:ext uri="{FF2B5EF4-FFF2-40B4-BE49-F238E27FC236}">
                <a16:creationId xmlns:a16="http://schemas.microsoft.com/office/drawing/2014/main" id="{AAF63573-652F-3F40-A5D5-210729285DAD}"/>
              </a:ext>
            </a:extLst>
          </p:cNvPr>
          <p:cNvSpPr>
            <a:spLocks noChangeArrowheads="1"/>
          </p:cNvSpPr>
          <p:nvPr/>
        </p:nvSpPr>
        <p:spPr bwMode="auto">
          <a:xfrm>
            <a:off x="-3011107" y="-48399"/>
            <a:ext cx="182422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zh-CN" sz="1200" b="0" i="0" u="none" strike="noStrike" cap="none" normalizeH="0" baseline="0">
                <a:ln>
                  <a:noFill/>
                </a:ln>
                <a:solidFill>
                  <a:srgbClr val="1C1C1C"/>
                </a:solidFill>
                <a:effectLst/>
                <a:latin typeface="Liberation Serif"/>
                <a:ea typeface="SimSun" panose="02010600030101010101" pitchFamily="2" charset="-122"/>
                <a:cs typeface="Mangal" panose="02040503050203030202" pitchFamily="18" charset="0"/>
              </a:rPr>
              <a:t>Les étapes</a:t>
            </a:r>
            <a:endParaRPr kumimoji="0" lang="en-US" altLang="zh-CN" sz="12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428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CE2521E5-3529-5043-9003-132F69570047}"/>
              </a:ext>
            </a:extLst>
          </p:cNvPr>
          <p:cNvGraphicFramePr>
            <a:graphicFrameLocks noGrp="1"/>
          </p:cNvGraphicFramePr>
          <p:nvPr>
            <p:extLst>
              <p:ext uri="{D42A27DB-BD31-4B8C-83A1-F6EECF244321}">
                <p14:modId xmlns:p14="http://schemas.microsoft.com/office/powerpoint/2010/main" val="3531688921"/>
              </p:ext>
            </p:extLst>
          </p:nvPr>
        </p:nvGraphicFramePr>
        <p:xfrm>
          <a:off x="1325188" y="130442"/>
          <a:ext cx="8369301" cy="6521470"/>
        </p:xfrm>
        <a:graphic>
          <a:graphicData uri="http://schemas.openxmlformats.org/drawingml/2006/table">
            <a:tbl>
              <a:tblPr firstRow="1" firstCol="1" bandRow="1">
                <a:tableStyleId>{2D5ABB26-0587-4C30-8999-92F81FD0307C}</a:tableStyleId>
              </a:tblPr>
              <a:tblGrid>
                <a:gridCol w="2394817">
                  <a:extLst>
                    <a:ext uri="{9D8B030D-6E8A-4147-A177-3AD203B41FA5}">
                      <a16:colId xmlns:a16="http://schemas.microsoft.com/office/drawing/2014/main" val="1636727941"/>
                    </a:ext>
                  </a:extLst>
                </a:gridCol>
                <a:gridCol w="2395611">
                  <a:extLst>
                    <a:ext uri="{9D8B030D-6E8A-4147-A177-3AD203B41FA5}">
                      <a16:colId xmlns:a16="http://schemas.microsoft.com/office/drawing/2014/main" val="3167689322"/>
                    </a:ext>
                  </a:extLst>
                </a:gridCol>
                <a:gridCol w="3578873">
                  <a:extLst>
                    <a:ext uri="{9D8B030D-6E8A-4147-A177-3AD203B41FA5}">
                      <a16:colId xmlns:a16="http://schemas.microsoft.com/office/drawing/2014/main" val="3608435270"/>
                    </a:ext>
                  </a:extLst>
                </a:gridCol>
              </a:tblGrid>
              <a:tr h="113362">
                <a:tc>
                  <a:txBody>
                    <a:bodyPr/>
                    <a:lstStyle/>
                    <a:p>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R w="12700" cap="flat" cmpd="sng" algn="ctr">
                      <a:solidFill>
                        <a:schemeClr val="tx1"/>
                      </a:solidFill>
                      <a:prstDash val="solid"/>
                      <a:round/>
                      <a:headEnd type="none" w="med" len="med"/>
                      <a:tailEnd type="none" w="med" len="med"/>
                    </a:lnR>
                  </a:tcPr>
                </a:tc>
                <a:tc>
                  <a:txBody>
                    <a:bodyPr/>
                    <a:lstStyle/>
                    <a:p>
                      <a:pPr algn="ctr"/>
                      <a:r>
                        <a:rPr lang="fr-FR" sz="1800" dirty="0">
                          <a:effectLst/>
                        </a:rPr>
                        <a:t>Verbe d’actions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a:effectLst/>
                        </a:rPr>
                        <a:t>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1888913"/>
                  </a:ext>
                </a:extLst>
              </a:tr>
              <a:tr h="510032">
                <a:tc gridSpan="3">
                  <a:txBody>
                    <a:bodyPr/>
                    <a:lstStyle/>
                    <a:p>
                      <a:endParaRPr lang="fr-FR" sz="1800" dirty="0">
                        <a:effectLst/>
                      </a:endParaRPr>
                    </a:p>
                    <a:p>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749569739"/>
                  </a:ext>
                </a:extLst>
              </a:tr>
              <a:tr h="510032">
                <a:tc>
                  <a:txBody>
                    <a:bodyPr/>
                    <a:lstStyle/>
                    <a:p>
                      <a:pPr algn="ctr"/>
                      <a:r>
                        <a:rPr lang="fr-FR" sz="1800" u="sng" dirty="0">
                          <a:effectLst/>
                        </a:rPr>
                        <a:t>Étape 1</a:t>
                      </a:r>
                      <a:endParaRPr lang="fr-FR" sz="1800" dirty="0">
                        <a:effectLst/>
                      </a:endParaRPr>
                    </a:p>
                    <a:p>
                      <a:pPr algn="ctr"/>
                      <a:r>
                        <a:rPr lang="fr-FR" sz="1800" dirty="0">
                          <a:effectLst/>
                        </a:rPr>
                        <a:t>Découvrir-Explorer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fr-FR" sz="1800" u="sng" dirty="0">
                          <a:effectLst/>
                        </a:rPr>
                        <a:t>Étape 2</a:t>
                      </a:r>
                      <a:endParaRPr lang="fr-FR" sz="1800" dirty="0">
                        <a:effectLst/>
                      </a:endParaRPr>
                    </a:p>
                    <a:p>
                      <a:pPr algn="ctr"/>
                      <a:r>
                        <a:rPr lang="fr-FR" sz="1800" dirty="0">
                          <a:effectLst/>
                        </a:rPr>
                        <a:t>Explorer-Affiner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fr-FR" sz="1800" u="sng" dirty="0">
                          <a:effectLst/>
                        </a:rPr>
                        <a:t>Étape 3</a:t>
                      </a:r>
                      <a:endParaRPr lang="fr-FR" sz="1800" dirty="0">
                        <a:effectLst/>
                      </a:endParaRPr>
                    </a:p>
                    <a:p>
                      <a:pPr algn="ctr"/>
                      <a:r>
                        <a:rPr lang="fr-FR" sz="1800" dirty="0">
                          <a:effectLst/>
                        </a:rPr>
                        <a:t>Ajuster-Enchainer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56948564"/>
                  </a:ext>
                </a:extLst>
              </a:tr>
              <a:tr h="510032">
                <a:tc>
                  <a:txBody>
                    <a:bodyPr/>
                    <a:lstStyle/>
                    <a:p>
                      <a:r>
                        <a:rPr lang="fr-FR" sz="1800" dirty="0">
                          <a:effectLst/>
                        </a:rPr>
                        <a:t> </a:t>
                      </a:r>
                    </a:p>
                    <a:p>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539432"/>
                  </a:ext>
                </a:extLst>
              </a:tr>
              <a:tr h="510032">
                <a:tc>
                  <a:txBody>
                    <a:bodyPr/>
                    <a:lstStyle/>
                    <a:p>
                      <a:pPr algn="ctr"/>
                      <a:r>
                        <a:rPr lang="fr-FR" sz="1800" dirty="0">
                          <a:effectLst/>
                        </a:rPr>
                        <a:t>Familiarisation longue</a:t>
                      </a:r>
                    </a:p>
                    <a:p>
                      <a:pPr algn="ctr"/>
                      <a:r>
                        <a:rPr lang="fr-FR" sz="1800" dirty="0">
                          <a:effectLst/>
                        </a:rPr>
                        <a:t>4-5 séances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a:r>
                        <a:rPr lang="fr-FR" sz="1800" dirty="0">
                          <a:effectLst/>
                        </a:rPr>
                        <a:t>Familiarisation Courte</a:t>
                      </a:r>
                    </a:p>
                    <a:p>
                      <a:pPr algn="ctr"/>
                      <a:r>
                        <a:rPr lang="fr-FR" sz="1800" dirty="0">
                          <a:effectLst/>
                        </a:rPr>
                        <a:t>2-3 Séances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592531556"/>
                  </a:ext>
                </a:extLst>
              </a:tr>
              <a:tr h="510032">
                <a:tc>
                  <a:txBody>
                    <a:bodyPr/>
                    <a:lstStyle/>
                    <a:p>
                      <a:pPr algn="ctr"/>
                      <a:r>
                        <a:rPr lang="fr-FR" sz="1800" dirty="0">
                          <a:effectLst/>
                        </a:rPr>
                        <a:t> </a:t>
                      </a:r>
                    </a:p>
                    <a:p>
                      <a:pPr algn="ct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761210"/>
                  </a:ext>
                </a:extLst>
              </a:tr>
              <a:tr h="544342">
                <a:tc gridSpan="3">
                  <a:txBody>
                    <a:bodyPr/>
                    <a:lstStyle/>
                    <a:p>
                      <a:pPr algn="ctr"/>
                      <a:r>
                        <a:rPr lang="fr-FR" sz="1800" dirty="0">
                          <a:effectLst/>
                        </a:rPr>
                        <a:t>Évaluation diagnostique avec Situation référence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769128410"/>
                  </a:ext>
                </a:extLst>
              </a:tr>
              <a:tr h="510032">
                <a:tc>
                  <a:txBody>
                    <a:bodyPr/>
                    <a:lstStyle/>
                    <a:p>
                      <a:pPr algn="ctr"/>
                      <a:r>
                        <a:rPr lang="fr-FR" sz="1800">
                          <a:effectLst/>
                        </a:rPr>
                        <a:t> </a:t>
                      </a:r>
                    </a:p>
                    <a:p>
                      <a:pPr algn="ctr"/>
                      <a:r>
                        <a:rPr lang="fr-FR" sz="1800">
                          <a:effectLst/>
                        </a:rPr>
                        <a:t>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7990841"/>
                  </a:ext>
                </a:extLst>
              </a:tr>
              <a:tr h="1020063">
                <a:tc>
                  <a:txBody>
                    <a:bodyPr/>
                    <a:lstStyle/>
                    <a:p>
                      <a:pPr algn="ctr"/>
                      <a:r>
                        <a:rPr lang="fr-FR" sz="1800" dirty="0">
                          <a:effectLst/>
                        </a:rPr>
                        <a:t>Propositions de situations</a:t>
                      </a:r>
                    </a:p>
                    <a:p>
                      <a:pPr algn="ctr"/>
                      <a:r>
                        <a:rPr lang="fr-FR" sz="1800" dirty="0">
                          <a:effectLst/>
                        </a:rPr>
                        <a:t>Ateliers de jeu pour apprendre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fr-FR" sz="1800" dirty="0">
                          <a:effectLst/>
                        </a:rPr>
                        <a:t>Pour</a:t>
                      </a:r>
                    </a:p>
                    <a:p>
                      <a:pPr algn="ctr"/>
                      <a:r>
                        <a:rPr lang="fr-FR" sz="1800" dirty="0">
                          <a:effectLst/>
                        </a:rPr>
                        <a:t>Passer des attitudes observées aux attitudes attendues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fr-FR" sz="1800" dirty="0">
                          <a:effectLst/>
                        </a:rPr>
                        <a:t>Faire évoluer les gestes et attitudes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11141560"/>
                  </a:ext>
                </a:extLst>
              </a:tr>
              <a:tr h="525077">
                <a:tc>
                  <a:txBody>
                    <a:bodyPr/>
                    <a:lstStyle/>
                    <a:p>
                      <a:pPr algn="ctr"/>
                      <a:r>
                        <a:rPr lang="fr-FR" sz="1800">
                          <a:effectLst/>
                        </a:rPr>
                        <a:t> </a:t>
                      </a:r>
                    </a:p>
                    <a:p>
                      <a:pPr algn="ctr"/>
                      <a:r>
                        <a:rPr lang="fr-FR" sz="1800">
                          <a:effectLst/>
                        </a:rPr>
                        <a:t>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745" marR="5474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070962"/>
                  </a:ext>
                </a:extLst>
              </a:tr>
              <a:tr h="765048">
                <a:tc gridSpan="3">
                  <a:txBody>
                    <a:bodyPr/>
                    <a:lstStyle/>
                    <a:p>
                      <a:pPr algn="ctr"/>
                      <a:r>
                        <a:rPr lang="fr-FR" sz="1800" dirty="0">
                          <a:effectLst/>
                        </a:rPr>
                        <a:t>Retour à la situation de référence (changement dans les variables) pour l’évaluation. </a:t>
                      </a:r>
                    </a:p>
                    <a:p>
                      <a:pPr algn="ctr"/>
                      <a:r>
                        <a:rPr lang="fr-FR" sz="1800" dirty="0">
                          <a:effectLst/>
                        </a:rPr>
                        <a:t> </a:t>
                      </a:r>
                      <a:r>
                        <a:rPr lang="fr-FR" sz="1800" dirty="0">
                          <a:effectLst/>
                          <a:hlinkClick r:id="rId2" action="ppaction://hlinksldjump"/>
                        </a:rPr>
                        <a:t>suite</a:t>
                      </a:r>
                      <a:endParaRPr lang="fr-FR" sz="1800" dirty="0">
                        <a:effectLst/>
                      </a:endParaRPr>
                    </a:p>
                  </a:txBody>
                  <a:tcPr marL="54745" marR="547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32486967"/>
                  </a:ext>
                </a:extLst>
              </a:tr>
            </a:tbl>
          </a:graphicData>
        </a:graphic>
      </p:graphicFrame>
      <p:sp>
        <p:nvSpPr>
          <p:cNvPr id="4" name="Flèche vers le bas 3">
            <a:extLst>
              <a:ext uri="{FF2B5EF4-FFF2-40B4-BE49-F238E27FC236}">
                <a16:creationId xmlns:a16="http://schemas.microsoft.com/office/drawing/2014/main" id="{0325BBF5-03A5-5540-9513-6D880CEDB10D}"/>
              </a:ext>
            </a:extLst>
          </p:cNvPr>
          <p:cNvSpPr/>
          <p:nvPr/>
        </p:nvSpPr>
        <p:spPr>
          <a:xfrm>
            <a:off x="4797329" y="563739"/>
            <a:ext cx="344420" cy="268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Flèche vers le bas 4">
            <a:extLst>
              <a:ext uri="{FF2B5EF4-FFF2-40B4-BE49-F238E27FC236}">
                <a16:creationId xmlns:a16="http://schemas.microsoft.com/office/drawing/2014/main" id="{970B67C3-A900-6F44-AA4B-8519D078FC8A}"/>
              </a:ext>
            </a:extLst>
          </p:cNvPr>
          <p:cNvSpPr/>
          <p:nvPr/>
        </p:nvSpPr>
        <p:spPr>
          <a:xfrm>
            <a:off x="4797331" y="1603606"/>
            <a:ext cx="344418" cy="269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Flèche vers le bas 5">
            <a:extLst>
              <a:ext uri="{FF2B5EF4-FFF2-40B4-BE49-F238E27FC236}">
                <a16:creationId xmlns:a16="http://schemas.microsoft.com/office/drawing/2014/main" id="{72ABC647-7978-7B4F-9DBA-071D547C434F}"/>
              </a:ext>
            </a:extLst>
          </p:cNvPr>
          <p:cNvSpPr/>
          <p:nvPr/>
        </p:nvSpPr>
        <p:spPr>
          <a:xfrm>
            <a:off x="4858968" y="2693198"/>
            <a:ext cx="344420" cy="269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 name="Flèche vers le bas 6">
            <a:extLst>
              <a:ext uri="{FF2B5EF4-FFF2-40B4-BE49-F238E27FC236}">
                <a16:creationId xmlns:a16="http://schemas.microsoft.com/office/drawing/2014/main" id="{F9FF1DDF-3A54-A840-8AA3-EC50AACC6EFB}"/>
              </a:ext>
            </a:extLst>
          </p:cNvPr>
          <p:cNvSpPr/>
          <p:nvPr/>
        </p:nvSpPr>
        <p:spPr>
          <a:xfrm>
            <a:off x="4858968" y="3760430"/>
            <a:ext cx="344420" cy="268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8" name="Flèche vers le bas 7">
            <a:extLst>
              <a:ext uri="{FF2B5EF4-FFF2-40B4-BE49-F238E27FC236}">
                <a16:creationId xmlns:a16="http://schemas.microsoft.com/office/drawing/2014/main" id="{B7A891D2-0198-7E47-8BC9-31B8ACA85403}"/>
              </a:ext>
            </a:extLst>
          </p:cNvPr>
          <p:cNvSpPr/>
          <p:nvPr/>
        </p:nvSpPr>
        <p:spPr>
          <a:xfrm>
            <a:off x="4858968" y="5419360"/>
            <a:ext cx="344420" cy="268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Rectangle 6">
            <a:extLst>
              <a:ext uri="{FF2B5EF4-FFF2-40B4-BE49-F238E27FC236}">
                <a16:creationId xmlns:a16="http://schemas.microsoft.com/office/drawing/2014/main" id="{D79C6DAD-0879-924E-9CD7-719969183C29}"/>
              </a:ext>
            </a:extLst>
          </p:cNvPr>
          <p:cNvSpPr>
            <a:spLocks noChangeArrowheads="1"/>
          </p:cNvSpPr>
          <p:nvPr/>
        </p:nvSpPr>
        <p:spPr bwMode="auto">
          <a:xfrm>
            <a:off x="2376488" y="1170353"/>
            <a:ext cx="175174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28713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8C22C-E8DD-8E4C-BEA5-46F0FC487786}"/>
              </a:ext>
            </a:extLst>
          </p:cNvPr>
          <p:cNvSpPr>
            <a:spLocks noGrp="1"/>
          </p:cNvSpPr>
          <p:nvPr>
            <p:ph type="title"/>
          </p:nvPr>
        </p:nvSpPr>
        <p:spPr>
          <a:xfrm>
            <a:off x="685801" y="609600"/>
            <a:ext cx="10131425" cy="1197429"/>
          </a:xfrm>
        </p:spPr>
        <p:txBody>
          <a:bodyPr>
            <a:normAutofit/>
          </a:bodyPr>
          <a:lstStyle/>
          <a:p>
            <a:r>
              <a:rPr lang="fr-FR" sz="3200" dirty="0"/>
              <a:t>Quelques principes simples à retenir</a:t>
            </a:r>
          </a:p>
        </p:txBody>
      </p:sp>
      <p:sp>
        <p:nvSpPr>
          <p:cNvPr id="3" name="Espace réservé du contenu 2">
            <a:extLst>
              <a:ext uri="{FF2B5EF4-FFF2-40B4-BE49-F238E27FC236}">
                <a16:creationId xmlns:a16="http://schemas.microsoft.com/office/drawing/2014/main" id="{1B8858A6-5086-E449-BDEE-6E86613D524E}"/>
              </a:ext>
            </a:extLst>
          </p:cNvPr>
          <p:cNvSpPr>
            <a:spLocks noGrp="1"/>
          </p:cNvSpPr>
          <p:nvPr>
            <p:ph idx="1"/>
          </p:nvPr>
        </p:nvSpPr>
        <p:spPr>
          <a:xfrm>
            <a:off x="685800" y="1604433"/>
            <a:ext cx="10131425" cy="3649133"/>
          </a:xfrm>
        </p:spPr>
        <p:txBody>
          <a:bodyPr>
            <a:normAutofit fontScale="85000" lnSpcReduction="20000"/>
          </a:bodyPr>
          <a:lstStyle/>
          <a:p>
            <a:pPr fontAlgn="auto"/>
            <a:endParaRPr lang="fr-FR" dirty="0"/>
          </a:p>
          <a:p>
            <a:pPr fontAlgn="auto"/>
            <a:endParaRPr lang="fr-FR" dirty="0"/>
          </a:p>
          <a:p>
            <a:pPr fontAlgn="auto"/>
            <a:r>
              <a:rPr lang="fr-FR" sz="2400" dirty="0"/>
              <a:t>Pour développer la motricité globale il faut :</a:t>
            </a:r>
          </a:p>
          <a:p>
            <a:pPr marL="0" indent="0" fontAlgn="auto">
              <a:buNone/>
            </a:pPr>
            <a:endParaRPr lang="fr-FR" sz="2400" dirty="0"/>
          </a:p>
          <a:p>
            <a:pPr marL="0" indent="0" fontAlgn="auto">
              <a:buNone/>
            </a:pPr>
            <a:r>
              <a:rPr lang="fr-FR" sz="2400" dirty="0"/>
              <a:t>	Varier l’exécution du mouvement.</a:t>
            </a:r>
          </a:p>
          <a:p>
            <a:pPr marL="0" indent="0" fontAlgn="auto">
              <a:buNone/>
            </a:pPr>
            <a:r>
              <a:rPr lang="fr-FR" sz="2400" dirty="0"/>
              <a:t>        Varier les conditions externes.</a:t>
            </a:r>
          </a:p>
          <a:p>
            <a:pPr marL="0" indent="0" fontAlgn="auto">
              <a:buNone/>
            </a:pPr>
            <a:r>
              <a:rPr lang="fr-FR" sz="2400" dirty="0"/>
              <a:t>	Exécuter bilatéralement les mouvements.</a:t>
            </a:r>
          </a:p>
          <a:p>
            <a:pPr marL="457200" lvl="1" indent="0">
              <a:buNone/>
            </a:pPr>
            <a:r>
              <a:rPr lang="fr-FR" sz="2200" dirty="0"/>
              <a:t>Varier les informations.</a:t>
            </a:r>
          </a:p>
          <a:p>
            <a:pPr marL="0" indent="0" fontAlgn="auto">
              <a:buNone/>
            </a:pPr>
            <a:r>
              <a:rPr lang="fr-FR" sz="2400" dirty="0"/>
              <a:t>	Combiner les habiletés. </a:t>
            </a:r>
            <a:r>
              <a:rPr lang="fr-FR" sz="2400" dirty="0">
                <a:hlinkClick r:id="rId2" action="ppaction://hlinksldjump"/>
              </a:rPr>
              <a:t>retour</a:t>
            </a:r>
            <a:endParaRPr lang="fr-FR" sz="2400" dirty="0"/>
          </a:p>
          <a:p>
            <a:pPr marL="0" indent="0">
              <a:buNone/>
            </a:pPr>
            <a:r>
              <a:rPr lang="fr-FR" dirty="0"/>
              <a:t> </a:t>
            </a:r>
          </a:p>
          <a:p>
            <a:endParaRPr lang="fr-FR" dirty="0"/>
          </a:p>
        </p:txBody>
      </p:sp>
    </p:spTree>
    <p:extLst>
      <p:ext uri="{BB962C8B-B14F-4D97-AF65-F5344CB8AC3E}">
        <p14:creationId xmlns:p14="http://schemas.microsoft.com/office/powerpoint/2010/main" val="236819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34F215-A033-8449-BC3A-80E54A0F6FEC}"/>
              </a:ext>
            </a:extLst>
          </p:cNvPr>
          <p:cNvSpPr>
            <a:spLocks noGrp="1"/>
          </p:cNvSpPr>
          <p:nvPr>
            <p:ph type="title"/>
          </p:nvPr>
        </p:nvSpPr>
        <p:spPr>
          <a:xfrm>
            <a:off x="685801" y="247860"/>
            <a:ext cx="10131425" cy="1456267"/>
          </a:xfrm>
        </p:spPr>
        <p:txBody>
          <a:bodyPr>
            <a:normAutofit/>
          </a:bodyPr>
          <a:lstStyle/>
          <a:p>
            <a:r>
              <a:rPr lang="fr-FR" sz="3200" dirty="0"/>
              <a:t>C-Travail sur le lexique.  </a:t>
            </a:r>
            <a:r>
              <a:rPr lang="fr-FR" sz="3200" dirty="0">
                <a:hlinkClick r:id="rId2" action="ppaction://hlinksldjump"/>
              </a:rPr>
              <a:t>&lt;</a:t>
            </a:r>
            <a:endParaRPr lang="fr-FR" sz="3200" dirty="0"/>
          </a:p>
        </p:txBody>
      </p:sp>
      <p:graphicFrame>
        <p:nvGraphicFramePr>
          <p:cNvPr id="5" name="Tableau 4">
            <a:extLst>
              <a:ext uri="{FF2B5EF4-FFF2-40B4-BE49-F238E27FC236}">
                <a16:creationId xmlns:a16="http://schemas.microsoft.com/office/drawing/2014/main" id="{D3AB356A-2108-0245-BF99-80CCD03E51F4}"/>
              </a:ext>
            </a:extLst>
          </p:cNvPr>
          <p:cNvGraphicFramePr>
            <a:graphicFrameLocks noGrp="1"/>
          </p:cNvGraphicFramePr>
          <p:nvPr>
            <p:extLst>
              <p:ext uri="{D42A27DB-BD31-4B8C-83A1-F6EECF244321}">
                <p14:modId xmlns:p14="http://schemas.microsoft.com/office/powerpoint/2010/main" val="488032027"/>
              </p:ext>
            </p:extLst>
          </p:nvPr>
        </p:nvGraphicFramePr>
        <p:xfrm>
          <a:off x="870333" y="1839686"/>
          <a:ext cx="10436575" cy="3516084"/>
        </p:xfrm>
        <a:graphic>
          <a:graphicData uri="http://schemas.openxmlformats.org/drawingml/2006/table">
            <a:tbl>
              <a:tblPr>
                <a:tableStyleId>{5C22544A-7EE6-4342-B048-85BDC9FD1C3A}</a:tableStyleId>
              </a:tblPr>
              <a:tblGrid>
                <a:gridCol w="1691997">
                  <a:extLst>
                    <a:ext uri="{9D8B030D-6E8A-4147-A177-3AD203B41FA5}">
                      <a16:colId xmlns:a16="http://schemas.microsoft.com/office/drawing/2014/main" val="3819822548"/>
                    </a:ext>
                  </a:extLst>
                </a:gridCol>
                <a:gridCol w="2582426">
                  <a:extLst>
                    <a:ext uri="{9D8B030D-6E8A-4147-A177-3AD203B41FA5}">
                      <a16:colId xmlns:a16="http://schemas.microsoft.com/office/drawing/2014/main" val="2625131508"/>
                    </a:ext>
                  </a:extLst>
                </a:gridCol>
                <a:gridCol w="2863780">
                  <a:extLst>
                    <a:ext uri="{9D8B030D-6E8A-4147-A177-3AD203B41FA5}">
                      <a16:colId xmlns:a16="http://schemas.microsoft.com/office/drawing/2014/main" val="1565880521"/>
                    </a:ext>
                  </a:extLst>
                </a:gridCol>
                <a:gridCol w="3298372">
                  <a:extLst>
                    <a:ext uri="{9D8B030D-6E8A-4147-A177-3AD203B41FA5}">
                      <a16:colId xmlns:a16="http://schemas.microsoft.com/office/drawing/2014/main" val="1460134152"/>
                    </a:ext>
                  </a:extLst>
                </a:gridCol>
              </a:tblGrid>
              <a:tr h="736487">
                <a:tc rowSpan="3">
                  <a:txBody>
                    <a:bodyPr/>
                    <a:lstStyle/>
                    <a:p>
                      <a:r>
                        <a:rPr lang="fr-FR" sz="1400" kern="150" dirty="0">
                          <a:effectLst/>
                        </a:rPr>
                        <a:t>S’exprimer à partir d’un vocabulaire appris afin d’expliquer</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nchor="ctr"/>
                </a:tc>
                <a:tc>
                  <a:txBody>
                    <a:bodyPr/>
                    <a:lstStyle/>
                    <a:p>
                      <a:pPr algn="ctr"/>
                      <a:r>
                        <a:rPr lang="fr-FR" sz="1400" kern="150" dirty="0">
                          <a:effectLst/>
                        </a:rPr>
                        <a:t>Étape 1 ; Autour de 2-3 ans</a:t>
                      </a:r>
                    </a:p>
                    <a:p>
                      <a:pPr algn="ctr"/>
                      <a:r>
                        <a:rPr lang="fr-FR" sz="1400" kern="150" dirty="0">
                          <a:effectLst/>
                        </a:rPr>
                        <a:t>Découvrir.</a:t>
                      </a:r>
                    </a:p>
                  </a:txBody>
                  <a:tcPr marL="34925" marR="34925" marT="34925" marB="34925" anchor="ctr">
                    <a:solidFill>
                      <a:schemeClr val="accent1">
                        <a:lumMod val="60000"/>
                        <a:lumOff val="40000"/>
                      </a:schemeClr>
                    </a:solidFill>
                  </a:tcPr>
                </a:tc>
                <a:tc>
                  <a:txBody>
                    <a:bodyPr/>
                    <a:lstStyle/>
                    <a:p>
                      <a:pPr algn="ctr"/>
                      <a:r>
                        <a:rPr lang="fr-FR" sz="1400" kern="150" dirty="0">
                          <a:effectLst/>
                        </a:rPr>
                        <a:t>Étape 2 : Autour de 3-4 ans</a:t>
                      </a:r>
                    </a:p>
                    <a:p>
                      <a:pPr algn="ctr"/>
                      <a:r>
                        <a:rPr lang="fr-FR" sz="1400" kern="150" dirty="0">
                          <a:effectLst/>
                        </a:rPr>
                        <a:t>Explorer</a:t>
                      </a:r>
                    </a:p>
                  </a:txBody>
                  <a:tcPr marL="34925" marR="34925" marT="34925" marB="34925" anchor="ctr">
                    <a:solidFill>
                      <a:schemeClr val="accent5">
                        <a:lumMod val="60000"/>
                        <a:lumOff val="40000"/>
                      </a:schemeClr>
                    </a:solidFill>
                  </a:tcPr>
                </a:tc>
                <a:tc>
                  <a:txBody>
                    <a:bodyPr/>
                    <a:lstStyle/>
                    <a:p>
                      <a:pPr algn="ctr"/>
                      <a:r>
                        <a:rPr lang="fr-FR" sz="1400" kern="150" dirty="0">
                          <a:effectLst/>
                        </a:rPr>
                        <a:t>Étape 3 : Autour de 5 ans</a:t>
                      </a:r>
                    </a:p>
                    <a:p>
                      <a:r>
                        <a:rPr lang="fr-FR" sz="1400" kern="150" dirty="0">
                          <a:effectLst/>
                        </a:rPr>
                        <a:t>                  Affiner, ajuster, enchaîner</a:t>
                      </a:r>
                    </a:p>
                    <a:p>
                      <a:r>
                        <a:rPr lang="fr-FR" sz="1400" kern="150" dirty="0">
                          <a:effectLst/>
                        </a:rPr>
                        <a:t>             Construire un projet d’actions</a:t>
                      </a:r>
                    </a:p>
                  </a:txBody>
                  <a:tcPr marL="34925" marR="34925" marT="34925" marB="34925" anchor="ctr">
                    <a:solidFill>
                      <a:srgbClr val="92D050"/>
                    </a:solidFill>
                  </a:tcPr>
                </a:tc>
                <a:extLst>
                  <a:ext uri="{0D108BD9-81ED-4DB2-BD59-A6C34878D82A}">
                    <a16:rowId xmlns:a16="http://schemas.microsoft.com/office/drawing/2014/main" val="2167059965"/>
                  </a:ext>
                </a:extLst>
              </a:tr>
              <a:tr h="736487">
                <a:tc vMerge="1">
                  <a:txBody>
                    <a:bodyPr/>
                    <a:lstStyle/>
                    <a:p>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nchor="ctr"/>
                </a:tc>
                <a:tc>
                  <a:txBody>
                    <a:bodyPr/>
                    <a:lstStyle/>
                    <a:p>
                      <a:r>
                        <a:rPr lang="fr-FR" sz="1400" kern="150" dirty="0">
                          <a:effectLst/>
                        </a:rPr>
                        <a:t>Construire un lexique lié à l’action et à son environnement.</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1">
                        <a:lumMod val="60000"/>
                        <a:lumOff val="40000"/>
                      </a:schemeClr>
                    </a:solidFill>
                  </a:tcPr>
                </a:tc>
                <a:tc>
                  <a:txBody>
                    <a:bodyPr/>
                    <a:lstStyle/>
                    <a:p>
                      <a:r>
                        <a:rPr lang="fr-FR" sz="1400" kern="150" dirty="0">
                          <a:effectLst/>
                        </a:rPr>
                        <a:t>Construire un lexique lié aux actions menées par les uns et les autres.</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5">
                        <a:lumMod val="60000"/>
                        <a:lumOff val="40000"/>
                      </a:schemeClr>
                    </a:solidFill>
                  </a:tcPr>
                </a:tc>
                <a:tc>
                  <a:txBody>
                    <a:bodyPr/>
                    <a:lstStyle/>
                    <a:p>
                      <a:r>
                        <a:rPr lang="fr-FR" sz="1400" kern="150" dirty="0">
                          <a:effectLst/>
                        </a:rPr>
                        <a:t>Construire un lexique lié à une interaction : action, environnement, acteurs.</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solidFill>
                      <a:srgbClr val="92D050"/>
                    </a:solidFill>
                  </a:tcPr>
                </a:tc>
                <a:extLst>
                  <a:ext uri="{0D108BD9-81ED-4DB2-BD59-A6C34878D82A}">
                    <a16:rowId xmlns:a16="http://schemas.microsoft.com/office/drawing/2014/main" val="219795960"/>
                  </a:ext>
                </a:extLst>
              </a:tr>
              <a:tr h="2043110">
                <a:tc vMerge="1">
                  <a:txBody>
                    <a:bodyPr/>
                    <a:lstStyle/>
                    <a:p>
                      <a:endParaRPr lang="fr-FR"/>
                    </a:p>
                  </a:txBody>
                  <a:tcPr/>
                </a:tc>
                <a:tc>
                  <a:txBody>
                    <a:bodyPr/>
                    <a:lstStyle/>
                    <a:p>
                      <a:r>
                        <a:rPr lang="fr-FR" sz="1400" kern="150" dirty="0">
                          <a:effectLst/>
                        </a:rPr>
                        <a:t>-Par rapport à l’action : je, Pierre, il porte, je transporte, je marche, je cours…</a:t>
                      </a:r>
                    </a:p>
                    <a:p>
                      <a:r>
                        <a:rPr lang="fr-FR" sz="1400" kern="150" dirty="0">
                          <a:effectLst/>
                        </a:rPr>
                        <a:t>- Par rapport aux objets : balle, anneaux…</a:t>
                      </a:r>
                    </a:p>
                    <a:p>
                      <a:r>
                        <a:rPr lang="fr-FR" sz="1400" kern="150" dirty="0">
                          <a:effectLst/>
                        </a:rPr>
                        <a:t>- Par rapport à la cible : vers, dans...</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1">
                        <a:lumMod val="60000"/>
                        <a:lumOff val="40000"/>
                      </a:schemeClr>
                    </a:solidFill>
                  </a:tcPr>
                </a:tc>
                <a:tc>
                  <a:txBody>
                    <a:bodyPr/>
                    <a:lstStyle/>
                    <a:p>
                      <a:r>
                        <a:rPr lang="fr-FR" sz="1400" kern="150" dirty="0">
                          <a:effectLst/>
                        </a:rPr>
                        <a:t>- « le loup attrape le mouton »</a:t>
                      </a:r>
                    </a:p>
                    <a:p>
                      <a:r>
                        <a:rPr lang="fr-FR" sz="1400" kern="150" dirty="0">
                          <a:effectLst/>
                        </a:rPr>
                        <a:t>- « je ne dois pas sortir de la maison »</a:t>
                      </a:r>
                    </a:p>
                    <a:p>
                      <a:r>
                        <a:rPr lang="fr-FR" sz="1400" kern="150" dirty="0">
                          <a:effectLst/>
                        </a:rPr>
                        <a:t>« Le mouton évite le loup »</a:t>
                      </a:r>
                    </a:p>
                    <a:p>
                      <a:r>
                        <a:rPr lang="fr-FR" sz="1400" kern="150" dirty="0">
                          <a:effectLst/>
                        </a:rPr>
                        <a:t>« J’ai peur d’être attrapé »</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5">
                        <a:lumMod val="60000"/>
                        <a:lumOff val="40000"/>
                      </a:schemeClr>
                    </a:solidFill>
                  </a:tcPr>
                </a:tc>
                <a:tc>
                  <a:txBody>
                    <a:bodyPr/>
                    <a:lstStyle/>
                    <a:p>
                      <a:r>
                        <a:rPr lang="fr-FR" sz="1400" kern="150" dirty="0">
                          <a:effectLst/>
                        </a:rPr>
                        <a:t>- « j’évite le loup en courant vite, en changeant de direction »</a:t>
                      </a:r>
                    </a:p>
                    <a:p>
                      <a:r>
                        <a:rPr lang="fr-FR" sz="1400" kern="150" dirty="0">
                          <a:effectLst/>
                        </a:rPr>
                        <a:t>- « je me lance, j’ose et j’essaie de ne pas être attrapé en allant dans un espace libre »</a:t>
                      </a:r>
                    </a:p>
                    <a:p>
                      <a:r>
                        <a:rPr lang="fr-FR" sz="1400" kern="150" dirty="0">
                          <a:effectLst/>
                        </a:rPr>
                        <a:t>- « nous, les moutons partons tous ensemble en groupe et avant de rencontrer le loup, on se sépare.»</a:t>
                      </a:r>
                      <a:endParaRPr lang="fr-FR" sz="1400" kern="150" dirty="0">
                        <a:effectLst/>
                        <a:latin typeface="Liberation Serif"/>
                        <a:ea typeface="SimSun" panose="02010600030101010101" pitchFamily="2" charset="-122"/>
                        <a:cs typeface="Mangal" panose="02040503050203030202" pitchFamily="18" charset="0"/>
                      </a:endParaRPr>
                    </a:p>
                  </a:txBody>
                  <a:tcPr marL="34925" marR="34925" marT="34925" marB="34925">
                    <a:solidFill>
                      <a:srgbClr val="92D050"/>
                    </a:solidFill>
                  </a:tcPr>
                </a:tc>
                <a:extLst>
                  <a:ext uri="{0D108BD9-81ED-4DB2-BD59-A6C34878D82A}">
                    <a16:rowId xmlns:a16="http://schemas.microsoft.com/office/drawing/2014/main" val="2818036299"/>
                  </a:ext>
                </a:extLst>
              </a:tr>
            </a:tbl>
          </a:graphicData>
        </a:graphic>
      </p:graphicFrame>
      <p:sp>
        <p:nvSpPr>
          <p:cNvPr id="6" name="Rectangle 1">
            <a:extLst>
              <a:ext uri="{FF2B5EF4-FFF2-40B4-BE49-F238E27FC236}">
                <a16:creationId xmlns:a16="http://schemas.microsoft.com/office/drawing/2014/main" id="{EFF2D91D-6C15-444B-9D73-1EDB0438ADF4}"/>
              </a:ext>
            </a:extLst>
          </p:cNvPr>
          <p:cNvSpPr>
            <a:spLocks noChangeArrowheads="1"/>
          </p:cNvSpPr>
          <p:nvPr/>
        </p:nvSpPr>
        <p:spPr bwMode="auto">
          <a:xfrm>
            <a:off x="-14288" y="18396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59072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25850F-4E51-5E49-B6FA-68F61AF568FC}"/>
              </a:ext>
            </a:extLst>
          </p:cNvPr>
          <p:cNvSpPr>
            <a:spLocks noGrp="1"/>
          </p:cNvSpPr>
          <p:nvPr>
            <p:ph type="title"/>
          </p:nvPr>
        </p:nvSpPr>
        <p:spPr/>
        <p:txBody>
          <a:bodyPr/>
          <a:lstStyle/>
          <a:p>
            <a:r>
              <a:rPr lang="fr-FR" dirty="0"/>
              <a:t>Présentation du dossier.</a:t>
            </a:r>
          </a:p>
        </p:txBody>
      </p:sp>
      <p:graphicFrame>
        <p:nvGraphicFramePr>
          <p:cNvPr id="4" name="Tableau 4">
            <a:extLst>
              <a:ext uri="{FF2B5EF4-FFF2-40B4-BE49-F238E27FC236}">
                <a16:creationId xmlns:a16="http://schemas.microsoft.com/office/drawing/2014/main" id="{F4EDA9F6-6754-2B44-9264-E1AD434E7CF1}"/>
              </a:ext>
            </a:extLst>
          </p:cNvPr>
          <p:cNvGraphicFramePr>
            <a:graphicFrameLocks noGrp="1"/>
          </p:cNvGraphicFramePr>
          <p:nvPr>
            <p:ph idx="1"/>
            <p:extLst>
              <p:ext uri="{D42A27DB-BD31-4B8C-83A1-F6EECF244321}">
                <p14:modId xmlns:p14="http://schemas.microsoft.com/office/powerpoint/2010/main" val="1556908397"/>
              </p:ext>
            </p:extLst>
          </p:nvPr>
        </p:nvGraphicFramePr>
        <p:xfrm>
          <a:off x="1093722" y="2980391"/>
          <a:ext cx="10131423" cy="2596205"/>
        </p:xfrm>
        <a:graphic>
          <a:graphicData uri="http://schemas.openxmlformats.org/drawingml/2006/table">
            <a:tbl>
              <a:tblPr firstRow="1" bandRow="1">
                <a:tableStyleId>{5C22544A-7EE6-4342-B048-85BDC9FD1C3A}</a:tableStyleId>
              </a:tblPr>
              <a:tblGrid>
                <a:gridCol w="3377141">
                  <a:extLst>
                    <a:ext uri="{9D8B030D-6E8A-4147-A177-3AD203B41FA5}">
                      <a16:colId xmlns:a16="http://schemas.microsoft.com/office/drawing/2014/main" val="3163313902"/>
                    </a:ext>
                  </a:extLst>
                </a:gridCol>
                <a:gridCol w="3377141">
                  <a:extLst>
                    <a:ext uri="{9D8B030D-6E8A-4147-A177-3AD203B41FA5}">
                      <a16:colId xmlns:a16="http://schemas.microsoft.com/office/drawing/2014/main" val="2684057927"/>
                    </a:ext>
                  </a:extLst>
                </a:gridCol>
                <a:gridCol w="3377141">
                  <a:extLst>
                    <a:ext uri="{9D8B030D-6E8A-4147-A177-3AD203B41FA5}">
                      <a16:colId xmlns:a16="http://schemas.microsoft.com/office/drawing/2014/main" val="3480536671"/>
                    </a:ext>
                  </a:extLst>
                </a:gridCol>
              </a:tblGrid>
              <a:tr h="675965">
                <a:tc>
                  <a:txBody>
                    <a:bodyPr/>
                    <a:lstStyle/>
                    <a:p>
                      <a:pPr algn="ctr"/>
                      <a:r>
                        <a:rPr lang="fr-FR" sz="2000" dirty="0"/>
                        <a:t>Document1  </a:t>
                      </a:r>
                      <a:r>
                        <a:rPr lang="fr-FR" sz="2000" dirty="0">
                          <a:hlinkClick r:id="rId2" action="ppaction://hlinksldjump"/>
                        </a:rPr>
                        <a:t>+</a:t>
                      </a:r>
                      <a:endParaRPr lang="fr-FR" sz="2000" dirty="0"/>
                    </a:p>
                  </a:txBody>
                  <a:tcPr>
                    <a:noFill/>
                  </a:tcPr>
                </a:tc>
                <a:tc>
                  <a:txBody>
                    <a:bodyPr/>
                    <a:lstStyle/>
                    <a:p>
                      <a:pPr algn="ctr"/>
                      <a:r>
                        <a:rPr lang="fr-FR" sz="2000" dirty="0"/>
                        <a:t>Document 2</a:t>
                      </a:r>
                      <a:r>
                        <a:rPr lang="fr-FR" sz="2000" dirty="0">
                          <a:hlinkClick r:id="rId3" action="ppaction://hlinksldjump"/>
                        </a:rPr>
                        <a:t>+</a:t>
                      </a:r>
                      <a:endParaRPr lang="fr-FR" sz="2000" dirty="0"/>
                    </a:p>
                  </a:txBody>
                  <a:tcPr>
                    <a:solidFill>
                      <a:schemeClr val="accent6">
                        <a:lumMod val="75000"/>
                      </a:schemeClr>
                    </a:solidFill>
                  </a:tcPr>
                </a:tc>
                <a:tc>
                  <a:txBody>
                    <a:bodyPr/>
                    <a:lstStyle/>
                    <a:p>
                      <a:pPr algn="ctr"/>
                      <a:r>
                        <a:rPr lang="fr-FR" sz="2000" dirty="0"/>
                        <a:t>Document 3 </a:t>
                      </a:r>
                      <a:r>
                        <a:rPr lang="fr-FR" sz="2000" dirty="0">
                          <a:hlinkClick r:id="rId4" action="ppaction://hlinksldjump"/>
                        </a:rPr>
                        <a:t>+</a:t>
                      </a:r>
                      <a:endParaRPr lang="fr-FR" sz="2000" dirty="0"/>
                    </a:p>
                  </a:txBody>
                  <a:tcPr>
                    <a:solidFill>
                      <a:schemeClr val="accent4">
                        <a:lumMod val="60000"/>
                        <a:lumOff val="40000"/>
                      </a:schemeClr>
                    </a:solidFill>
                  </a:tcPr>
                </a:tc>
                <a:extLst>
                  <a:ext uri="{0D108BD9-81ED-4DB2-BD59-A6C34878D82A}">
                    <a16:rowId xmlns:a16="http://schemas.microsoft.com/office/drawing/2014/main" val="2433656828"/>
                  </a:ext>
                </a:extLst>
              </a:tr>
              <a:tr h="1144362">
                <a:tc>
                  <a:txBody>
                    <a:bodyPr/>
                    <a:lstStyle/>
                    <a:p>
                      <a:r>
                        <a:rPr lang="fr-FR" sz="2000" dirty="0"/>
                        <a:t>Des programmes à la construction d’une séance</a:t>
                      </a:r>
                    </a:p>
                    <a:p>
                      <a:endParaRPr lang="fr-FR" sz="2000" dirty="0"/>
                    </a:p>
                    <a:p>
                      <a:endParaRPr lang="fr-FR" sz="2000" dirty="0"/>
                    </a:p>
                    <a:p>
                      <a:endParaRPr lang="fr-FR" sz="2000" dirty="0"/>
                    </a:p>
                  </a:txBody>
                  <a:tcPr/>
                </a:tc>
                <a:tc>
                  <a:txBody>
                    <a:bodyPr/>
                    <a:lstStyle/>
                    <a:p>
                      <a:r>
                        <a:rPr lang="fr-FR" sz="2000" dirty="0"/>
                        <a:t>Illustration de la démarche à partir de</a:t>
                      </a:r>
                      <a:r>
                        <a:rPr lang="fr-FR" sz="2000" baseline="0" dirty="0"/>
                        <a:t> différents verbes d’action</a:t>
                      </a:r>
                      <a:endParaRPr lang="fr-FR" sz="2000" dirty="0"/>
                    </a:p>
                    <a:p>
                      <a:endParaRPr lang="fr-FR" sz="2000" dirty="0"/>
                    </a:p>
                    <a:p>
                      <a:endParaRPr lang="fr-FR" sz="2000" dirty="0"/>
                    </a:p>
                    <a:p>
                      <a:endParaRPr lang="fr-FR" sz="2000" dirty="0"/>
                    </a:p>
                  </a:txBody>
                  <a:tcPr/>
                </a:tc>
                <a:tc>
                  <a:txBody>
                    <a:bodyPr/>
                    <a:lstStyle/>
                    <a:p>
                      <a:r>
                        <a:rPr lang="fr-FR" sz="2000" dirty="0"/>
                        <a:t>Apports théoriques</a:t>
                      </a:r>
                    </a:p>
                  </a:txBody>
                  <a:tcPr/>
                </a:tc>
                <a:extLst>
                  <a:ext uri="{0D108BD9-81ED-4DB2-BD59-A6C34878D82A}">
                    <a16:rowId xmlns:a16="http://schemas.microsoft.com/office/drawing/2014/main" val="3709294469"/>
                  </a:ext>
                </a:extLst>
              </a:tr>
            </a:tbl>
          </a:graphicData>
        </a:graphic>
      </p:graphicFrame>
      <p:pic>
        <p:nvPicPr>
          <p:cNvPr id="8" name="Image 7">
            <a:extLst>
              <a:ext uri="{FF2B5EF4-FFF2-40B4-BE49-F238E27FC236}">
                <a16:creationId xmlns:a16="http://schemas.microsoft.com/office/drawing/2014/main" id="{923373C3-2828-8D4F-837D-002A69F137B5}"/>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p:blipFill>
        <p:spPr>
          <a:xfrm>
            <a:off x="7983794" y="304270"/>
            <a:ext cx="4064042" cy="2063577"/>
          </a:xfrm>
          <a:prstGeom prst="rect">
            <a:avLst/>
          </a:prstGeom>
        </p:spPr>
      </p:pic>
      <p:pic>
        <p:nvPicPr>
          <p:cNvPr id="10" name="Graphique 9" descr="Livres sur une étagère">
            <a:extLst>
              <a:ext uri="{FF2B5EF4-FFF2-40B4-BE49-F238E27FC236}">
                <a16:creationId xmlns:a16="http://schemas.microsoft.com/office/drawing/2014/main" id="{0F8E212A-3B58-C844-960B-D65B1422609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flipV="1">
            <a:off x="8779474" y="4337223"/>
            <a:ext cx="914400" cy="766118"/>
          </a:xfrm>
          <a:prstGeom prst="rect">
            <a:avLst/>
          </a:prstGeom>
        </p:spPr>
      </p:pic>
      <p:pic>
        <p:nvPicPr>
          <p:cNvPr id="12" name="Graphique 11" descr="Balles de sport">
            <a:extLst>
              <a:ext uri="{FF2B5EF4-FFF2-40B4-BE49-F238E27FC236}">
                <a16:creationId xmlns:a16="http://schemas.microsoft.com/office/drawing/2014/main" id="{89759AC5-4031-024C-8FA8-7BCA108CFBA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638800" y="4374291"/>
            <a:ext cx="914400" cy="729050"/>
          </a:xfrm>
          <a:prstGeom prst="rect">
            <a:avLst/>
          </a:prstGeom>
        </p:spPr>
      </p:pic>
      <p:pic>
        <p:nvPicPr>
          <p:cNvPr id="14" name="Graphique 13" descr="Crayon">
            <a:extLst>
              <a:ext uri="{FF2B5EF4-FFF2-40B4-BE49-F238E27FC236}">
                <a16:creationId xmlns:a16="http://schemas.microsoft.com/office/drawing/2014/main" id="{67375A14-0E01-024C-997C-ACD77628F48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129481" y="4337222"/>
            <a:ext cx="914400" cy="766119"/>
          </a:xfrm>
          <a:prstGeom prst="rect">
            <a:avLst/>
          </a:prstGeom>
        </p:spPr>
      </p:pic>
    </p:spTree>
    <p:extLst>
      <p:ext uri="{BB962C8B-B14F-4D97-AF65-F5344CB8AC3E}">
        <p14:creationId xmlns:p14="http://schemas.microsoft.com/office/powerpoint/2010/main" val="578421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2BBCF3-CB96-0044-8DEF-44F551B66927}"/>
              </a:ext>
            </a:extLst>
          </p:cNvPr>
          <p:cNvSpPr>
            <a:spLocks noGrp="1"/>
          </p:cNvSpPr>
          <p:nvPr>
            <p:ph type="title"/>
          </p:nvPr>
        </p:nvSpPr>
        <p:spPr>
          <a:xfrm>
            <a:off x="1404257" y="320713"/>
            <a:ext cx="10131425" cy="1456267"/>
          </a:xfrm>
        </p:spPr>
        <p:txBody>
          <a:bodyPr>
            <a:normAutofit/>
          </a:bodyPr>
          <a:lstStyle/>
          <a:p>
            <a:r>
              <a:rPr lang="fr-FR" sz="3200" dirty="0"/>
              <a:t> </a:t>
            </a:r>
            <a:r>
              <a:rPr lang="fr-FR" sz="3200" dirty="0" err="1"/>
              <a:t>d-Les</a:t>
            </a:r>
            <a:r>
              <a:rPr lang="fr-FR" sz="3200" dirty="0"/>
              <a:t> indicateurs de compréhension</a:t>
            </a:r>
            <a:r>
              <a:rPr lang="fr-FR" sz="3200" dirty="0">
                <a:hlinkClick r:id="rId2" action="ppaction://hlinksldjump"/>
              </a:rPr>
              <a:t>&lt;</a:t>
            </a:r>
            <a:endParaRPr lang="fr-FR" sz="3200" dirty="0"/>
          </a:p>
        </p:txBody>
      </p:sp>
      <p:graphicFrame>
        <p:nvGraphicFramePr>
          <p:cNvPr id="4" name="Espace réservé du contenu 3">
            <a:extLst>
              <a:ext uri="{FF2B5EF4-FFF2-40B4-BE49-F238E27FC236}">
                <a16:creationId xmlns:a16="http://schemas.microsoft.com/office/drawing/2014/main" id="{B4C8F72B-599B-264E-93BD-FF6ACF096932}"/>
              </a:ext>
            </a:extLst>
          </p:cNvPr>
          <p:cNvGraphicFramePr>
            <a:graphicFrameLocks noGrp="1"/>
          </p:cNvGraphicFramePr>
          <p:nvPr>
            <p:ph idx="1"/>
            <p:extLst>
              <p:ext uri="{D42A27DB-BD31-4B8C-83A1-F6EECF244321}">
                <p14:modId xmlns:p14="http://schemas.microsoft.com/office/powerpoint/2010/main" val="3631442808"/>
              </p:ext>
            </p:extLst>
          </p:nvPr>
        </p:nvGraphicFramePr>
        <p:xfrm>
          <a:off x="1247094" y="1776980"/>
          <a:ext cx="9540649" cy="3725689"/>
        </p:xfrm>
        <a:graphic>
          <a:graphicData uri="http://schemas.openxmlformats.org/drawingml/2006/table">
            <a:tbl>
              <a:tblPr>
                <a:tableStyleId>{5C22544A-7EE6-4342-B048-85BDC9FD1C3A}</a:tableStyleId>
              </a:tblPr>
              <a:tblGrid>
                <a:gridCol w="1475711">
                  <a:extLst>
                    <a:ext uri="{9D8B030D-6E8A-4147-A177-3AD203B41FA5}">
                      <a16:colId xmlns:a16="http://schemas.microsoft.com/office/drawing/2014/main" val="3200341067"/>
                    </a:ext>
                  </a:extLst>
                </a:gridCol>
                <a:gridCol w="2156625">
                  <a:extLst>
                    <a:ext uri="{9D8B030D-6E8A-4147-A177-3AD203B41FA5}">
                      <a16:colId xmlns:a16="http://schemas.microsoft.com/office/drawing/2014/main" val="2535982917"/>
                    </a:ext>
                  </a:extLst>
                </a:gridCol>
                <a:gridCol w="2861597">
                  <a:extLst>
                    <a:ext uri="{9D8B030D-6E8A-4147-A177-3AD203B41FA5}">
                      <a16:colId xmlns:a16="http://schemas.microsoft.com/office/drawing/2014/main" val="1546926518"/>
                    </a:ext>
                  </a:extLst>
                </a:gridCol>
                <a:gridCol w="3046716">
                  <a:extLst>
                    <a:ext uri="{9D8B030D-6E8A-4147-A177-3AD203B41FA5}">
                      <a16:colId xmlns:a16="http://schemas.microsoft.com/office/drawing/2014/main" val="277550329"/>
                    </a:ext>
                  </a:extLst>
                </a:gridCol>
              </a:tblGrid>
              <a:tr h="823965">
                <a:tc>
                  <a:txBody>
                    <a:bodyPr/>
                    <a:lstStyle/>
                    <a:p>
                      <a:pPr algn="ctr"/>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tc>
                <a:tc>
                  <a:txBody>
                    <a:bodyPr/>
                    <a:lstStyle/>
                    <a:p>
                      <a:pPr algn="ctr"/>
                      <a:r>
                        <a:rPr lang="fr-FR" sz="1400" b="1" kern="150" dirty="0">
                          <a:effectLst/>
                        </a:rPr>
                        <a:t>Étape 1</a:t>
                      </a:r>
                      <a:r>
                        <a:rPr lang="fr-FR" sz="1400" kern="150" dirty="0">
                          <a:effectLst/>
                        </a:rPr>
                        <a:t> :</a:t>
                      </a:r>
                    </a:p>
                    <a:p>
                      <a:pPr algn="ctr"/>
                      <a:r>
                        <a:rPr lang="fr-FR" sz="1400" kern="150" dirty="0">
                          <a:effectLst/>
                        </a:rPr>
                        <a:t>Autour de 2-3 ans</a:t>
                      </a:r>
                    </a:p>
                    <a:p>
                      <a:pPr algn="ctr"/>
                      <a:r>
                        <a:rPr lang="fr-FR" sz="1400" kern="150" dirty="0">
                          <a:effectLst/>
                        </a:rPr>
                        <a:t>Découvrir</a:t>
                      </a:r>
                      <a:endParaRPr lang="fr-FR" sz="1400" kern="150" dirty="0">
                        <a:effectLst/>
                        <a:latin typeface="Liberation Serif"/>
                        <a:ea typeface="SimSun" panose="02010600030101010101" pitchFamily="2" charset="-122"/>
                        <a:cs typeface="Mangal" panose="02040503050203030202" pitchFamily="18" charset="0"/>
                      </a:endParaRPr>
                    </a:p>
                  </a:txBody>
                  <a:tcPr marL="33381" marR="33381" marT="0" marB="0" anchor="ctr">
                    <a:solidFill>
                      <a:schemeClr val="accent1">
                        <a:lumMod val="60000"/>
                        <a:lumOff val="40000"/>
                      </a:schemeClr>
                    </a:solidFill>
                  </a:tcPr>
                </a:tc>
                <a:tc>
                  <a:txBody>
                    <a:bodyPr/>
                    <a:lstStyle/>
                    <a:p>
                      <a:pPr algn="ctr"/>
                      <a:r>
                        <a:rPr lang="fr-FR" sz="1400" b="1" kern="150" dirty="0">
                          <a:effectLst/>
                        </a:rPr>
                        <a:t>Étape 2</a:t>
                      </a:r>
                      <a:r>
                        <a:rPr lang="fr-FR" sz="1400" kern="150" dirty="0">
                          <a:effectLst/>
                        </a:rPr>
                        <a:t> : </a:t>
                      </a:r>
                    </a:p>
                    <a:p>
                      <a:pPr algn="ctr"/>
                      <a:r>
                        <a:rPr lang="fr-FR" sz="1400" kern="150" dirty="0">
                          <a:effectLst/>
                        </a:rPr>
                        <a:t>Autour de 3-4 ans</a:t>
                      </a:r>
                    </a:p>
                    <a:p>
                      <a:pPr algn="ctr"/>
                      <a:r>
                        <a:rPr lang="fr-FR" sz="1400" kern="150" dirty="0">
                          <a:effectLst/>
                        </a:rPr>
                        <a:t>Explorer</a:t>
                      </a:r>
                    </a:p>
                  </a:txBody>
                  <a:tcPr marL="33381" marR="33381" marT="0" marB="0" anchor="ctr">
                    <a:solidFill>
                      <a:schemeClr val="accent5">
                        <a:lumMod val="60000"/>
                        <a:lumOff val="40000"/>
                      </a:schemeClr>
                    </a:solidFill>
                  </a:tcPr>
                </a:tc>
                <a:tc>
                  <a:txBody>
                    <a:bodyPr/>
                    <a:lstStyle/>
                    <a:p>
                      <a:pPr algn="ctr"/>
                      <a:r>
                        <a:rPr lang="fr-FR" sz="1400" b="1" kern="150" dirty="0">
                          <a:effectLst/>
                        </a:rPr>
                        <a:t>Étape 3 </a:t>
                      </a:r>
                      <a:r>
                        <a:rPr lang="fr-FR" sz="1400" kern="150" dirty="0">
                          <a:effectLst/>
                        </a:rPr>
                        <a:t>: </a:t>
                      </a:r>
                    </a:p>
                    <a:p>
                      <a:pPr algn="ctr"/>
                      <a:r>
                        <a:rPr lang="fr-FR" sz="1400" kern="150" dirty="0">
                          <a:effectLst/>
                        </a:rPr>
                        <a:t>Autour de 5 ans</a:t>
                      </a:r>
                    </a:p>
                    <a:p>
                      <a:r>
                        <a:rPr lang="fr-FR" sz="1400" kern="150" dirty="0">
                          <a:effectLst/>
                        </a:rPr>
                        <a:t>            Affiner, ajuster, enchaîner</a:t>
                      </a:r>
                    </a:p>
                    <a:p>
                      <a:r>
                        <a:rPr lang="fr-FR" sz="1400" kern="150" dirty="0">
                          <a:effectLst/>
                        </a:rPr>
                        <a:t>         Construire un projet d’actions</a:t>
                      </a:r>
                    </a:p>
                  </a:txBody>
                  <a:tcPr marL="33381" marR="33381" marT="0" marB="0" anchor="ctr">
                    <a:solidFill>
                      <a:srgbClr val="92D050"/>
                    </a:solidFill>
                  </a:tcPr>
                </a:tc>
                <a:extLst>
                  <a:ext uri="{0D108BD9-81ED-4DB2-BD59-A6C34878D82A}">
                    <a16:rowId xmlns:a16="http://schemas.microsoft.com/office/drawing/2014/main" val="1635067472"/>
                  </a:ext>
                </a:extLst>
              </a:tr>
              <a:tr h="1175657">
                <a:tc>
                  <a:txBody>
                    <a:bodyPr/>
                    <a:lstStyle/>
                    <a:p>
                      <a:pPr algn="ctr"/>
                      <a:r>
                        <a:rPr lang="fr-FR" sz="1400" b="1" kern="150" dirty="0">
                          <a:effectLst/>
                        </a:rPr>
                        <a:t>Comprendre.</a:t>
                      </a:r>
                    </a:p>
                    <a:p>
                      <a:pPr algn="ctr"/>
                      <a:r>
                        <a:rPr lang="fr-FR" sz="1400" b="1" kern="150" dirty="0">
                          <a:effectLst/>
                        </a:rPr>
                        <a:t>Quoi ?</a:t>
                      </a:r>
                      <a:endParaRPr lang="fr-FR" sz="1400" b="1" kern="150" dirty="0">
                        <a:effectLst/>
                        <a:latin typeface="Liberation Serif"/>
                        <a:ea typeface="SimSun" panose="02010600030101010101" pitchFamily="2" charset="-122"/>
                        <a:cs typeface="Mangal" panose="02040503050203030202" pitchFamily="18" charset="0"/>
                      </a:endParaRPr>
                    </a:p>
                  </a:txBody>
                  <a:tcPr marL="68580" marR="68580" marT="0" marB="0" anchor="ctr"/>
                </a:tc>
                <a:tc>
                  <a:txBody>
                    <a:bodyPr/>
                    <a:lstStyle/>
                    <a:p>
                      <a:r>
                        <a:rPr lang="fr-FR" sz="1400" kern="150" dirty="0">
                          <a:solidFill>
                            <a:schemeClr val="dk1"/>
                          </a:solidFill>
                          <a:effectLst/>
                          <a:latin typeface="+mn-lt"/>
                          <a:ea typeface="+mn-ea"/>
                          <a:cs typeface="+mn-cs"/>
                        </a:rPr>
                        <a:t>L’élève applique une règle par rapport à l’espace qui est  délimité et par rapport à l’action qu’il doit réaliser .</a:t>
                      </a:r>
                    </a:p>
                  </a:txBody>
                  <a:tcPr marL="68580" marR="68580" marT="0" marB="0">
                    <a:solidFill>
                      <a:schemeClr val="accent1">
                        <a:lumMod val="60000"/>
                        <a:lumOff val="40000"/>
                      </a:schemeClr>
                    </a:solidFill>
                  </a:tcPr>
                </a:tc>
                <a:tc>
                  <a:txBody>
                    <a:bodyPr/>
                    <a:lstStyle/>
                    <a:p>
                      <a:r>
                        <a:rPr lang="fr-FR" sz="1400" kern="150" dirty="0">
                          <a:effectLst/>
                        </a:rPr>
                        <a:t>Son ou ses rôles (loup, mouton...)</a:t>
                      </a:r>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chemeClr val="accent5">
                        <a:lumMod val="60000"/>
                        <a:lumOff val="40000"/>
                      </a:schemeClr>
                    </a:solidFill>
                  </a:tcPr>
                </a:tc>
                <a:tc>
                  <a:txBody>
                    <a:bodyPr/>
                    <a:lstStyle/>
                    <a:p>
                      <a:r>
                        <a:rPr lang="fr-FR" sz="1400" kern="150" dirty="0">
                          <a:effectLst/>
                        </a:rPr>
                        <a:t>Je mets en place des stratégies individuelles  puis collectives pour atteindre un but précis.</a:t>
                      </a:r>
                    </a:p>
                    <a:p>
                      <a:r>
                        <a:rPr lang="fr-FR" sz="1400" kern="150" dirty="0">
                          <a:effectLst/>
                        </a:rPr>
                        <a:t> </a:t>
                      </a:r>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rgbClr val="92D050"/>
                    </a:solidFill>
                  </a:tcPr>
                </a:tc>
                <a:extLst>
                  <a:ext uri="{0D108BD9-81ED-4DB2-BD59-A6C34878D82A}">
                    <a16:rowId xmlns:a16="http://schemas.microsoft.com/office/drawing/2014/main" val="1835755846"/>
                  </a:ext>
                </a:extLst>
              </a:tr>
              <a:tr h="843152">
                <a:tc>
                  <a:txBody>
                    <a:bodyPr/>
                    <a:lstStyle/>
                    <a:p>
                      <a:pPr algn="ctr"/>
                      <a:r>
                        <a:rPr lang="fr-FR" sz="1400" b="1" kern="150" dirty="0">
                          <a:effectLst/>
                        </a:rPr>
                        <a:t>Ce qu’il dit et/ou ce qu’il fait.</a:t>
                      </a:r>
                      <a:endParaRPr lang="fr-FR" sz="1400" b="1" kern="150" dirty="0">
                        <a:effectLst/>
                        <a:latin typeface="Liberation Serif"/>
                        <a:ea typeface="SimSun" panose="02010600030101010101" pitchFamily="2" charset="-122"/>
                        <a:cs typeface="Mangal" panose="02040503050203030202" pitchFamily="18" charset="0"/>
                      </a:endParaRPr>
                    </a:p>
                  </a:txBody>
                  <a:tcPr marL="68580" marR="68580" marT="0" marB="0" anchor="ctr"/>
                </a:tc>
                <a:tc>
                  <a:txBody>
                    <a:bodyPr/>
                    <a:lstStyle/>
                    <a:p>
                      <a:pPr fontAlgn="auto">
                        <a:spcBef>
                          <a:spcPts val="500"/>
                        </a:spcBef>
                        <a:spcAft>
                          <a:spcPts val="500"/>
                        </a:spcAft>
                      </a:pPr>
                      <a:r>
                        <a:rPr lang="fr-FR" sz="1400" kern="150" dirty="0">
                          <a:solidFill>
                            <a:schemeClr val="dk1"/>
                          </a:solidFill>
                          <a:effectLst/>
                          <a:latin typeface="+mn-lt"/>
                          <a:ea typeface="+mn-ea"/>
                          <a:cs typeface="+mn-cs"/>
                        </a:rPr>
                        <a:t>Je transporte un objet d’un camp à un autre. </a:t>
                      </a:r>
                    </a:p>
                  </a:txBody>
                  <a:tcPr marL="68580" marR="68580" marT="0" marB="0">
                    <a:solidFill>
                      <a:schemeClr val="accent1">
                        <a:lumMod val="60000"/>
                        <a:lumOff val="40000"/>
                      </a:schemeClr>
                    </a:solidFill>
                  </a:tcPr>
                </a:tc>
                <a:tc>
                  <a:txBody>
                    <a:bodyPr/>
                    <a:lstStyle/>
                    <a:p>
                      <a:pPr fontAlgn="auto"/>
                      <a:r>
                        <a:rPr lang="fr-FR" sz="1400" kern="150" dirty="0">
                          <a:effectLst/>
                        </a:rPr>
                        <a:t>Moi mouton je réussis à éviter le loup</a:t>
                      </a:r>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chemeClr val="accent5">
                        <a:lumMod val="60000"/>
                        <a:lumOff val="40000"/>
                      </a:schemeClr>
                    </a:solidFill>
                  </a:tcPr>
                </a:tc>
                <a:tc>
                  <a:txBody>
                    <a:bodyPr/>
                    <a:lstStyle/>
                    <a:p>
                      <a:pPr fontAlgn="auto"/>
                      <a:r>
                        <a:rPr lang="fr-FR" sz="1400" kern="150" dirty="0">
                          <a:effectLst/>
                        </a:rPr>
                        <a:t> Je propose à mon groupe de moutons de partir groupé vers le loup puis de s’écarter au dernier moment pour ne pas se faire toucher.</a:t>
                      </a:r>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rgbClr val="92D050"/>
                    </a:solidFill>
                  </a:tcPr>
                </a:tc>
                <a:extLst>
                  <a:ext uri="{0D108BD9-81ED-4DB2-BD59-A6C34878D82A}">
                    <a16:rowId xmlns:a16="http://schemas.microsoft.com/office/drawing/2014/main" val="2185531541"/>
                  </a:ext>
                </a:extLst>
              </a:tr>
              <a:tr h="843152">
                <a:tc>
                  <a:txBody>
                    <a:bodyPr/>
                    <a:lstStyle/>
                    <a:p>
                      <a:pPr algn="ctr"/>
                      <a:r>
                        <a:rPr lang="fr-FR" sz="1400" kern="150" dirty="0">
                          <a:effectLst/>
                          <a:latin typeface="Liberation Serif"/>
                          <a:ea typeface="SimSun" panose="02010600030101010101" pitchFamily="2" charset="-122"/>
                          <a:cs typeface="Mangal" panose="02040503050203030202" pitchFamily="18" charset="0"/>
                        </a:rPr>
                        <a:t>Vignette pour valider</a:t>
                      </a:r>
                    </a:p>
                  </a:txBody>
                  <a:tcPr marL="68580" marR="68580" marT="0" marB="0" anchor="ctr"/>
                </a:tc>
                <a:tc>
                  <a:txBody>
                    <a:bodyPr/>
                    <a:lstStyle/>
                    <a:p>
                      <a:pPr fontAlgn="auto">
                        <a:spcBef>
                          <a:spcPts val="500"/>
                        </a:spcBef>
                        <a:spcAft>
                          <a:spcPts val="500"/>
                        </a:spcAft>
                      </a:pPr>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chemeClr val="accent1">
                        <a:lumMod val="60000"/>
                        <a:lumOff val="40000"/>
                      </a:schemeClr>
                    </a:solidFill>
                  </a:tcPr>
                </a:tc>
                <a:tc>
                  <a:txBody>
                    <a:bodyPr/>
                    <a:lstStyle/>
                    <a:p>
                      <a:pPr fontAlgn="auto"/>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chemeClr val="accent5">
                        <a:lumMod val="60000"/>
                        <a:lumOff val="40000"/>
                      </a:schemeClr>
                    </a:solidFill>
                  </a:tcPr>
                </a:tc>
                <a:tc>
                  <a:txBody>
                    <a:bodyPr/>
                    <a:lstStyle/>
                    <a:p>
                      <a:pPr fontAlgn="auto"/>
                      <a:endParaRPr lang="fr-FR" sz="1400" kern="150" dirty="0">
                        <a:effectLst/>
                        <a:latin typeface="Liberation Serif"/>
                        <a:ea typeface="SimSun" panose="02010600030101010101" pitchFamily="2" charset="-122"/>
                        <a:cs typeface="Mangal" panose="02040503050203030202" pitchFamily="18" charset="0"/>
                      </a:endParaRPr>
                    </a:p>
                  </a:txBody>
                  <a:tcPr marL="68580" marR="68580" marT="0" marB="0">
                    <a:solidFill>
                      <a:srgbClr val="92D050"/>
                    </a:solidFill>
                  </a:tcPr>
                </a:tc>
                <a:extLst>
                  <a:ext uri="{0D108BD9-81ED-4DB2-BD59-A6C34878D82A}">
                    <a16:rowId xmlns:a16="http://schemas.microsoft.com/office/drawing/2014/main" val="2886457369"/>
                  </a:ext>
                </a:extLst>
              </a:tr>
            </a:tbl>
          </a:graphicData>
        </a:graphic>
      </p:graphicFrame>
    </p:spTree>
    <p:extLst>
      <p:ext uri="{BB962C8B-B14F-4D97-AF65-F5344CB8AC3E}">
        <p14:creationId xmlns:p14="http://schemas.microsoft.com/office/powerpoint/2010/main" val="409509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FD2C6-5585-D545-A491-AA9CA210C86F}"/>
              </a:ext>
            </a:extLst>
          </p:cNvPr>
          <p:cNvSpPr>
            <a:spLocks noGrp="1"/>
          </p:cNvSpPr>
          <p:nvPr>
            <p:ph type="title"/>
          </p:nvPr>
        </p:nvSpPr>
        <p:spPr/>
        <p:txBody>
          <a:bodyPr/>
          <a:lstStyle/>
          <a:p>
            <a:r>
              <a:rPr lang="fr-FR" sz="3200" dirty="0"/>
              <a:t>4-Quels outils pour construire une séance</a:t>
            </a:r>
            <a:r>
              <a:rPr lang="fr-FR" dirty="0"/>
              <a:t>? </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298B8F4A-3A26-584F-A4DB-8AB383CBB883}"/>
              </a:ext>
            </a:extLst>
          </p:cNvPr>
          <p:cNvSpPr>
            <a:spLocks noGrp="1"/>
          </p:cNvSpPr>
          <p:nvPr>
            <p:ph idx="1"/>
          </p:nvPr>
        </p:nvSpPr>
        <p:spPr>
          <a:xfrm>
            <a:off x="1292470" y="1702452"/>
            <a:ext cx="10131425" cy="3649133"/>
          </a:xfrm>
        </p:spPr>
        <p:txBody>
          <a:bodyPr>
            <a:normAutofit/>
          </a:bodyPr>
          <a:lstStyle/>
          <a:p>
            <a:r>
              <a:rPr lang="fr-FR" dirty="0"/>
              <a:t>Généralités.</a:t>
            </a:r>
            <a:r>
              <a:rPr lang="fr-FR" dirty="0">
                <a:hlinkClick r:id="rId3" action="ppaction://hlinksldjump"/>
              </a:rPr>
              <a:t>+</a:t>
            </a:r>
            <a:endParaRPr lang="fr-FR" dirty="0"/>
          </a:p>
          <a:p>
            <a:r>
              <a:rPr lang="fr-FR" dirty="0"/>
              <a:t>Rituel d’échauffement.</a:t>
            </a:r>
          </a:p>
          <a:p>
            <a:r>
              <a:rPr lang="fr-FR" dirty="0"/>
              <a:t>Corps de la séance.</a:t>
            </a:r>
          </a:p>
          <a:p>
            <a:r>
              <a:rPr lang="fr-FR" dirty="0"/>
              <a:t>Fin de séance.</a:t>
            </a:r>
          </a:p>
          <a:p>
            <a:r>
              <a:rPr lang="fr-FR" dirty="0"/>
              <a:t>Après la séance.</a:t>
            </a:r>
          </a:p>
        </p:txBody>
      </p:sp>
    </p:spTree>
    <p:extLst>
      <p:ext uri="{BB962C8B-B14F-4D97-AF65-F5344CB8AC3E}">
        <p14:creationId xmlns:p14="http://schemas.microsoft.com/office/powerpoint/2010/main" val="1322031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3B825F02-4466-8147-AFF9-E4B874426844}"/>
              </a:ext>
            </a:extLst>
          </p:cNvPr>
          <p:cNvGraphicFramePr>
            <a:graphicFrameLocks noGrp="1"/>
          </p:cNvGraphicFramePr>
          <p:nvPr>
            <p:ph idx="1"/>
            <p:extLst>
              <p:ext uri="{D42A27DB-BD31-4B8C-83A1-F6EECF244321}">
                <p14:modId xmlns:p14="http://schemas.microsoft.com/office/powerpoint/2010/main" val="368675701"/>
              </p:ext>
            </p:extLst>
          </p:nvPr>
        </p:nvGraphicFramePr>
        <p:xfrm>
          <a:off x="355288" y="908539"/>
          <a:ext cx="11481424" cy="5040922"/>
        </p:xfrm>
        <a:graphic>
          <a:graphicData uri="http://schemas.openxmlformats.org/drawingml/2006/table">
            <a:tbl>
              <a:tblPr firstRow="1" bandRow="1">
                <a:tableStyleId>{5C22544A-7EE6-4342-B048-85BDC9FD1C3A}</a:tableStyleId>
              </a:tblPr>
              <a:tblGrid>
                <a:gridCol w="2043802">
                  <a:extLst>
                    <a:ext uri="{9D8B030D-6E8A-4147-A177-3AD203B41FA5}">
                      <a16:colId xmlns:a16="http://schemas.microsoft.com/office/drawing/2014/main" val="2284834350"/>
                    </a:ext>
                  </a:extLst>
                </a:gridCol>
                <a:gridCol w="3040663">
                  <a:extLst>
                    <a:ext uri="{9D8B030D-6E8A-4147-A177-3AD203B41FA5}">
                      <a16:colId xmlns:a16="http://schemas.microsoft.com/office/drawing/2014/main" val="3286203270"/>
                    </a:ext>
                  </a:extLst>
                </a:gridCol>
                <a:gridCol w="2542233">
                  <a:extLst>
                    <a:ext uri="{9D8B030D-6E8A-4147-A177-3AD203B41FA5}">
                      <a16:colId xmlns:a16="http://schemas.microsoft.com/office/drawing/2014/main" val="34797763"/>
                    </a:ext>
                  </a:extLst>
                </a:gridCol>
                <a:gridCol w="1620820">
                  <a:extLst>
                    <a:ext uri="{9D8B030D-6E8A-4147-A177-3AD203B41FA5}">
                      <a16:colId xmlns:a16="http://schemas.microsoft.com/office/drawing/2014/main" val="4077058968"/>
                    </a:ext>
                  </a:extLst>
                </a:gridCol>
                <a:gridCol w="2233906">
                  <a:extLst>
                    <a:ext uri="{9D8B030D-6E8A-4147-A177-3AD203B41FA5}">
                      <a16:colId xmlns:a16="http://schemas.microsoft.com/office/drawing/2014/main" val="368021851"/>
                    </a:ext>
                  </a:extLst>
                </a:gridCol>
              </a:tblGrid>
              <a:tr h="638308">
                <a:tc>
                  <a:txBody>
                    <a:bodyPr/>
                    <a:lstStyle/>
                    <a:p>
                      <a:pPr algn="ctr"/>
                      <a:r>
                        <a:rPr lang="fr-FR" dirty="0"/>
                        <a:t>Généralités</a:t>
                      </a:r>
                    </a:p>
                  </a:txBody>
                  <a:tcPr anchor="ctr"/>
                </a:tc>
                <a:tc>
                  <a:txBody>
                    <a:bodyPr/>
                    <a:lstStyle/>
                    <a:p>
                      <a:pPr algn="ctr"/>
                      <a:r>
                        <a:rPr lang="fr-FR" dirty="0"/>
                        <a:t>Echauffement</a:t>
                      </a:r>
                    </a:p>
                  </a:txBody>
                  <a:tcPr anchor="ctr"/>
                </a:tc>
                <a:tc>
                  <a:txBody>
                    <a:bodyPr/>
                    <a:lstStyle/>
                    <a:p>
                      <a:pPr algn="ctr"/>
                      <a:r>
                        <a:rPr lang="fr-FR" dirty="0"/>
                        <a:t>Corps de la séance</a:t>
                      </a:r>
                    </a:p>
                  </a:txBody>
                  <a:tcPr anchor="ctr"/>
                </a:tc>
                <a:tc>
                  <a:txBody>
                    <a:bodyPr/>
                    <a:lstStyle/>
                    <a:p>
                      <a:pPr algn="ctr"/>
                      <a:r>
                        <a:rPr lang="fr-FR" dirty="0"/>
                        <a:t>Fin de séance</a:t>
                      </a:r>
                    </a:p>
                  </a:txBody>
                  <a:tcPr anchor="ctr"/>
                </a:tc>
                <a:tc>
                  <a:txBody>
                    <a:bodyPr/>
                    <a:lstStyle/>
                    <a:p>
                      <a:pPr algn="ctr"/>
                      <a:r>
                        <a:rPr lang="fr-FR" dirty="0"/>
                        <a:t>Après la séance</a:t>
                      </a:r>
                    </a:p>
                  </a:txBody>
                  <a:tcPr anchor="ctr"/>
                </a:tc>
                <a:extLst>
                  <a:ext uri="{0D108BD9-81ED-4DB2-BD59-A6C34878D82A}">
                    <a16:rowId xmlns:a16="http://schemas.microsoft.com/office/drawing/2014/main" val="1591527587"/>
                  </a:ext>
                </a:extLst>
              </a:tr>
              <a:tr h="4402614">
                <a:tc>
                  <a:txBody>
                    <a:bodyPr/>
                    <a:lstStyle/>
                    <a:p>
                      <a:r>
                        <a:rPr lang="fr-FR" sz="1600" b="0" dirty="0"/>
                        <a:t>Faire un lien avec ce qui a été vu précédemment( en classe ou dans la salle de motricité) pour préparer la séance, activer la mémoire(vocabulaire, situations, aménagement) se remémorer pour mieux entrer dans l’activité</a:t>
                      </a:r>
                    </a:p>
                  </a:txBody>
                  <a:tcPr/>
                </a:tc>
                <a:tc>
                  <a:txBody>
                    <a:bodyPr/>
                    <a:lstStyle/>
                    <a:p>
                      <a:r>
                        <a:rPr lang="fr-FR" sz="1600" b="0" dirty="0"/>
                        <a:t>En lien avec le verbe travaillé.</a:t>
                      </a:r>
                    </a:p>
                    <a:p>
                      <a:r>
                        <a:rPr lang="fr-FR" sz="1600" b="0" dirty="0"/>
                        <a:t>L’échauffement doit être :</a:t>
                      </a:r>
                    </a:p>
                    <a:p>
                      <a:r>
                        <a:rPr lang="fr-FR" sz="1600" b="0" dirty="0"/>
                        <a:t>-Ludique ( je marche comme un canard)</a:t>
                      </a:r>
                    </a:p>
                    <a:p>
                      <a:r>
                        <a:rPr lang="fr-FR" sz="1600" b="0" dirty="0"/>
                        <a:t>-Monter en intensité cardiaque (tout dépend de l’âge),</a:t>
                      </a:r>
                    </a:p>
                    <a:p>
                      <a:r>
                        <a:rPr lang="fr-FR" sz="1600" b="0" dirty="0"/>
                        <a:t>- Répondre  à un besoin de dépense physique, rentrer dans un retour  à une forme de concentration.</a:t>
                      </a:r>
                    </a:p>
                    <a:p>
                      <a:r>
                        <a:rPr lang="fr-FR" sz="1600" b="0" dirty="0"/>
                        <a:t>-Préparer ce qui va être travaillé par la suite, ex le jeu de l’épervier pour l’activité « courir »</a:t>
                      </a:r>
                    </a:p>
                    <a:p>
                      <a:endParaRPr lang="fr-FR" sz="1600" b="0" dirty="0"/>
                    </a:p>
                  </a:txBody>
                  <a:tcPr/>
                </a:tc>
                <a:tc>
                  <a:txBody>
                    <a:bodyPr/>
                    <a:lstStyle/>
                    <a:p>
                      <a:r>
                        <a:rPr lang="fr-FR" sz="1600" b="0" dirty="0"/>
                        <a:t>En fonction de l’objectif, cela peut-être une situation problème, d’apprentissage, de réinvestissement ,d’évaluation.</a:t>
                      </a:r>
                    </a:p>
                    <a:p>
                      <a:r>
                        <a:rPr lang="fr-FR" sz="1600" b="0" dirty="0"/>
                        <a:t>Des temps de langage en situation permettent à l’élève de prendre conscience de ses actions ou de celles de son camarade, d’identifier des règles d’efficacité.</a:t>
                      </a:r>
                    </a:p>
                    <a:p>
                      <a:r>
                        <a:rPr lang="fr-FR" sz="1600" b="0" dirty="0"/>
                        <a:t>Privilégier le temps moteur.</a:t>
                      </a:r>
                    </a:p>
                    <a:p>
                      <a:endParaRPr lang="fr-FR" sz="1600" b="0" dirty="0"/>
                    </a:p>
                  </a:txBody>
                  <a:tcPr/>
                </a:tc>
                <a:tc>
                  <a:txBody>
                    <a:bodyPr/>
                    <a:lstStyle/>
                    <a:p>
                      <a:r>
                        <a:rPr lang="fr-FR" sz="1600" b="0" dirty="0"/>
                        <a:t>Retour au calme</a:t>
                      </a:r>
                    </a:p>
                    <a:p>
                      <a:r>
                        <a:rPr lang="fr-FR" sz="1600" b="0" dirty="0"/>
                        <a:t>Bilan sur  se qui a été fait</a:t>
                      </a:r>
                    </a:p>
                    <a:p>
                      <a:r>
                        <a:rPr lang="fr-FR" sz="1600" b="0" dirty="0"/>
                        <a:t>Expression des ressentis collectifs et individuels.</a:t>
                      </a:r>
                    </a:p>
                    <a:p>
                      <a:endParaRPr lang="fr-FR" sz="1600" b="0" dirty="0"/>
                    </a:p>
                  </a:txBody>
                  <a:tcPr/>
                </a:tc>
                <a:tc>
                  <a:txBody>
                    <a:bodyPr/>
                    <a:lstStyle/>
                    <a:p>
                      <a:r>
                        <a:rPr lang="fr-FR" sz="1600" b="0" dirty="0"/>
                        <a:t>Retour sur la séance en classe : langage d’évocation, langage oral et écrit pour comprendre et mémoriser (photo, maquette…) et se projeter sur la prochaine séance.</a:t>
                      </a:r>
                    </a:p>
                    <a:p>
                      <a:endParaRPr lang="fr-FR" sz="1600" b="0" dirty="0"/>
                    </a:p>
                    <a:p>
                      <a:endParaRPr lang="fr-FR" sz="1600" b="0" dirty="0"/>
                    </a:p>
                    <a:p>
                      <a:endParaRPr lang="fr-FR" sz="1600" b="0" dirty="0"/>
                    </a:p>
                    <a:p>
                      <a:endParaRPr lang="fr-FR" sz="1600" b="0" dirty="0"/>
                    </a:p>
                    <a:p>
                      <a:endParaRPr lang="fr-FR" sz="1600" b="0" dirty="0"/>
                    </a:p>
                    <a:p>
                      <a:endParaRPr lang="fr-FR" sz="1600" b="0" dirty="0"/>
                    </a:p>
                    <a:p>
                      <a:endParaRPr lang="fr-FR" sz="1600" b="0" dirty="0"/>
                    </a:p>
                    <a:p>
                      <a:r>
                        <a:rPr lang="fr-FR" sz="1600" b="0" dirty="0">
                          <a:hlinkClick r:id="rId2" action="ppaction://hlinksldjump"/>
                        </a:rPr>
                        <a:t>retour</a:t>
                      </a:r>
                      <a:endParaRPr lang="fr-FR" sz="1600" b="0" dirty="0"/>
                    </a:p>
                  </a:txBody>
                  <a:tcPr/>
                </a:tc>
                <a:extLst>
                  <a:ext uri="{0D108BD9-81ED-4DB2-BD59-A6C34878D82A}">
                    <a16:rowId xmlns:a16="http://schemas.microsoft.com/office/drawing/2014/main" val="3877889657"/>
                  </a:ext>
                </a:extLst>
              </a:tr>
            </a:tbl>
          </a:graphicData>
        </a:graphic>
      </p:graphicFrame>
    </p:spTree>
    <p:extLst>
      <p:ext uri="{BB962C8B-B14F-4D97-AF65-F5344CB8AC3E}">
        <p14:creationId xmlns:p14="http://schemas.microsoft.com/office/powerpoint/2010/main" val="260711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A43E4-7297-794D-97A9-E698162B2CD3}"/>
              </a:ext>
            </a:extLst>
          </p:cNvPr>
          <p:cNvSpPr>
            <a:spLocks noGrp="1"/>
          </p:cNvSpPr>
          <p:nvPr>
            <p:ph type="title"/>
          </p:nvPr>
        </p:nvSpPr>
        <p:spPr>
          <a:xfrm>
            <a:off x="582562" y="712420"/>
            <a:ext cx="10131425" cy="1456267"/>
          </a:xfrm>
        </p:spPr>
        <p:txBody>
          <a:bodyPr/>
          <a:lstStyle/>
          <a:p>
            <a:r>
              <a:rPr lang="fr-FR" sz="3200" dirty="0"/>
              <a:t>1-Objectifs et attendus  par rapport aux textes</a:t>
            </a:r>
            <a:r>
              <a:rPr lang="fr-FR" sz="3200" dirty="0">
                <a:hlinkClick r:id="rId2" action="ppaction://hlinksldjump"/>
              </a:rPr>
              <a:t>&lt;</a:t>
            </a:r>
            <a:endParaRPr lang="fr-FR" dirty="0"/>
          </a:p>
        </p:txBody>
      </p:sp>
      <p:sp>
        <p:nvSpPr>
          <p:cNvPr id="5" name="Rectangle 1">
            <a:extLst>
              <a:ext uri="{FF2B5EF4-FFF2-40B4-BE49-F238E27FC236}">
                <a16:creationId xmlns:a16="http://schemas.microsoft.com/office/drawing/2014/main" id="{463532A4-A4E8-E945-955C-149F6EE15322}"/>
              </a:ext>
            </a:extLst>
          </p:cNvPr>
          <p:cNvSpPr>
            <a:spLocks noChangeArrowheads="1"/>
          </p:cNvSpPr>
          <p:nvPr/>
        </p:nvSpPr>
        <p:spPr bwMode="auto">
          <a:xfrm>
            <a:off x="-3266717" y="255220"/>
            <a:ext cx="196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3" name="ZoneTexte 2">
            <a:extLst>
              <a:ext uri="{FF2B5EF4-FFF2-40B4-BE49-F238E27FC236}">
                <a16:creationId xmlns:a16="http://schemas.microsoft.com/office/drawing/2014/main" id="{C6F04F4B-EDAF-0646-BE9E-A09E72FCF218}"/>
              </a:ext>
            </a:extLst>
          </p:cNvPr>
          <p:cNvSpPr txBox="1"/>
          <p:nvPr/>
        </p:nvSpPr>
        <p:spPr>
          <a:xfrm>
            <a:off x="773724" y="2703007"/>
            <a:ext cx="10911770" cy="2215991"/>
          </a:xfrm>
          <a:prstGeom prst="rect">
            <a:avLst/>
          </a:prstGeom>
          <a:noFill/>
        </p:spPr>
        <p:txBody>
          <a:bodyPr wrap="square" rtlCol="0">
            <a:spAutoFit/>
          </a:bodyPr>
          <a:lstStyle/>
          <a:p>
            <a:r>
              <a:rPr lang="fr-FR" sz="2400" u="sng" dirty="0"/>
              <a:t>Objectif 1 </a:t>
            </a:r>
            <a:r>
              <a:rPr lang="fr-FR" sz="2400" dirty="0"/>
              <a:t>: Agir dans l’espace , dans la durée et sur les objets.</a:t>
            </a:r>
          </a:p>
          <a:p>
            <a:r>
              <a:rPr lang="fr-FR" sz="2400" u="sng" dirty="0"/>
              <a:t>Attendus :</a:t>
            </a:r>
            <a:r>
              <a:rPr lang="fr-FR" sz="2400" dirty="0"/>
              <a:t>Lancer de différentes façons, dans des espaces et avec des matériels variés, dans un but précis.</a:t>
            </a:r>
          </a:p>
          <a:p>
            <a:r>
              <a:rPr lang="fr-FR" sz="2400" dirty="0"/>
              <a:t>Ajuster et enchainer ses actions en fonctions de la trajectoire d’objets sur laquelle agir.</a:t>
            </a:r>
          </a:p>
          <a:p>
            <a:r>
              <a:rPr lang="fr-FR" sz="2400" dirty="0"/>
              <a:t>« Je lance la balle à bras cassé car elle va plus loin que si je lance à bras tendu »</a:t>
            </a:r>
          </a:p>
          <a:p>
            <a:endParaRPr lang="fr-FR" dirty="0"/>
          </a:p>
        </p:txBody>
      </p:sp>
    </p:spTree>
    <p:extLst>
      <p:ext uri="{BB962C8B-B14F-4D97-AF65-F5344CB8AC3E}">
        <p14:creationId xmlns:p14="http://schemas.microsoft.com/office/powerpoint/2010/main" val="2610444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A43E4-7297-794D-97A9-E698162B2CD3}"/>
              </a:ext>
            </a:extLst>
          </p:cNvPr>
          <p:cNvSpPr>
            <a:spLocks noGrp="1"/>
          </p:cNvSpPr>
          <p:nvPr>
            <p:ph type="title"/>
          </p:nvPr>
        </p:nvSpPr>
        <p:spPr>
          <a:xfrm>
            <a:off x="582562" y="712420"/>
            <a:ext cx="10131425" cy="1456267"/>
          </a:xfrm>
        </p:spPr>
        <p:txBody>
          <a:bodyPr/>
          <a:lstStyle/>
          <a:p>
            <a:r>
              <a:rPr lang="fr-FR" sz="3200" dirty="0"/>
              <a:t>1-Objectifs et attendus  par rapport aux textes</a:t>
            </a:r>
            <a:r>
              <a:rPr lang="fr-FR" sz="3200" dirty="0">
                <a:hlinkClick r:id="rId2" action="ppaction://hlinksldjump"/>
              </a:rPr>
              <a:t>&lt;</a:t>
            </a:r>
            <a:endParaRPr lang="fr-FR" dirty="0"/>
          </a:p>
        </p:txBody>
      </p:sp>
      <p:sp>
        <p:nvSpPr>
          <p:cNvPr id="5" name="Rectangle 1">
            <a:extLst>
              <a:ext uri="{FF2B5EF4-FFF2-40B4-BE49-F238E27FC236}">
                <a16:creationId xmlns:a16="http://schemas.microsoft.com/office/drawing/2014/main" id="{463532A4-A4E8-E945-955C-149F6EE15322}"/>
              </a:ext>
            </a:extLst>
          </p:cNvPr>
          <p:cNvSpPr>
            <a:spLocks noChangeArrowheads="1"/>
          </p:cNvSpPr>
          <p:nvPr/>
        </p:nvSpPr>
        <p:spPr bwMode="auto">
          <a:xfrm>
            <a:off x="-3266717" y="255220"/>
            <a:ext cx="196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3" name="ZoneTexte 2">
            <a:extLst>
              <a:ext uri="{FF2B5EF4-FFF2-40B4-BE49-F238E27FC236}">
                <a16:creationId xmlns:a16="http://schemas.microsoft.com/office/drawing/2014/main" id="{C6F04F4B-EDAF-0646-BE9E-A09E72FCF218}"/>
              </a:ext>
            </a:extLst>
          </p:cNvPr>
          <p:cNvSpPr txBox="1"/>
          <p:nvPr/>
        </p:nvSpPr>
        <p:spPr>
          <a:xfrm>
            <a:off x="773724" y="2703007"/>
            <a:ext cx="10911770" cy="2215991"/>
          </a:xfrm>
          <a:prstGeom prst="rect">
            <a:avLst/>
          </a:prstGeom>
          <a:noFill/>
        </p:spPr>
        <p:txBody>
          <a:bodyPr wrap="square" rtlCol="0">
            <a:spAutoFit/>
          </a:bodyPr>
          <a:lstStyle/>
          <a:p>
            <a:r>
              <a:rPr lang="fr-FR" sz="2400" u="sng" dirty="0"/>
              <a:t>Objectif 1 </a:t>
            </a:r>
            <a:r>
              <a:rPr lang="fr-FR" sz="2400" dirty="0"/>
              <a:t>: Agir dans l’espace , dans la durée et sur les objets.</a:t>
            </a:r>
          </a:p>
          <a:p>
            <a:r>
              <a:rPr lang="fr-FR" sz="2400" u="sng" dirty="0"/>
              <a:t>Attendus :</a:t>
            </a:r>
            <a:r>
              <a:rPr lang="fr-FR" sz="2400" dirty="0"/>
              <a:t>Lancer de différentes façons, dans des espaces et avec des matériels variés, dans un but précis.</a:t>
            </a:r>
          </a:p>
          <a:p>
            <a:r>
              <a:rPr lang="fr-FR" sz="2400" dirty="0"/>
              <a:t>Ajuster et enchainer ses actions en fonctions de la trajectoire d’objets sur laquelle agir.</a:t>
            </a:r>
          </a:p>
          <a:p>
            <a:r>
              <a:rPr lang="fr-FR" sz="2400" dirty="0"/>
              <a:t>« Je lance la balle à bras cassé car elle va plus loin que si je lance à bras tendu »</a:t>
            </a:r>
          </a:p>
          <a:p>
            <a:endParaRPr lang="fr-FR" dirty="0"/>
          </a:p>
        </p:txBody>
      </p:sp>
    </p:spTree>
    <p:extLst>
      <p:ext uri="{BB962C8B-B14F-4D97-AF65-F5344CB8AC3E}">
        <p14:creationId xmlns:p14="http://schemas.microsoft.com/office/powerpoint/2010/main" val="3949629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A90E4-53EB-6A45-8424-5CB740D213E3}"/>
              </a:ext>
            </a:extLst>
          </p:cNvPr>
          <p:cNvSpPr>
            <a:spLocks noGrp="1"/>
          </p:cNvSpPr>
          <p:nvPr>
            <p:ph type="title"/>
          </p:nvPr>
        </p:nvSpPr>
        <p:spPr/>
        <p:txBody>
          <a:bodyPr/>
          <a:lstStyle/>
          <a:p>
            <a:r>
              <a:rPr lang="fr-FR" sz="3200" dirty="0"/>
              <a:t>2-Des repères et connaissances pour l’enseignan</a:t>
            </a:r>
            <a:r>
              <a:rPr lang="fr-FR" dirty="0"/>
              <a:t>t.</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97B14CA9-1217-0443-8748-BA2C9D7187C7}"/>
              </a:ext>
            </a:extLst>
          </p:cNvPr>
          <p:cNvSpPr>
            <a:spLocks noGrp="1"/>
          </p:cNvSpPr>
          <p:nvPr>
            <p:ph idx="1"/>
          </p:nvPr>
        </p:nvSpPr>
        <p:spPr>
          <a:xfrm>
            <a:off x="914401" y="1604433"/>
            <a:ext cx="10131425" cy="3649133"/>
          </a:xfrm>
        </p:spPr>
        <p:txBody>
          <a:bodyPr>
            <a:normAutofit/>
          </a:bodyPr>
          <a:lstStyle/>
          <a:p>
            <a:pPr>
              <a:buFont typeface="Arial" panose="020B0604020202020204" pitchFamily="34" charset="0"/>
              <a:buChar char="•"/>
            </a:pPr>
            <a:r>
              <a:rPr lang="fr-FR" sz="2400" dirty="0"/>
              <a:t>Règles d’efficacité et développement moteur. </a:t>
            </a:r>
            <a:r>
              <a:rPr lang="fr-FR" sz="2400" dirty="0">
                <a:hlinkClick r:id="rId3" action="ppaction://hlinksldjump"/>
              </a:rPr>
              <a:t>+</a:t>
            </a:r>
            <a:endParaRPr lang="fr-FR" sz="2400" dirty="0"/>
          </a:p>
          <a:p>
            <a:r>
              <a:rPr lang="fr-FR" sz="2400" dirty="0"/>
              <a:t>Un point de sécurité. </a:t>
            </a:r>
            <a:r>
              <a:rPr lang="fr-FR" sz="2400" dirty="0">
                <a:hlinkClick r:id="rId4" action="ppaction://hlinksldjump"/>
              </a:rPr>
              <a:t>+</a:t>
            </a:r>
            <a:endParaRPr lang="fr-FR" sz="2400" dirty="0"/>
          </a:p>
          <a:p>
            <a:r>
              <a:rPr lang="fr-FR" sz="2400" dirty="0"/>
              <a:t>La démarche</a:t>
            </a:r>
            <a:r>
              <a:rPr lang="fr-FR" sz="2400" dirty="0">
                <a:hlinkClick r:id="rId5" action="ppaction://hlinksldjump"/>
              </a:rPr>
              <a:t>+</a:t>
            </a:r>
            <a:endParaRPr lang="fr-FR" sz="2400" dirty="0"/>
          </a:p>
        </p:txBody>
      </p:sp>
      <p:sp>
        <p:nvSpPr>
          <p:cNvPr id="4" name="ZoneTexte 3">
            <a:extLst>
              <a:ext uri="{FF2B5EF4-FFF2-40B4-BE49-F238E27FC236}">
                <a16:creationId xmlns:a16="http://schemas.microsoft.com/office/drawing/2014/main" id="{B5500BCF-0646-1541-BFA2-CAC4E83F6558}"/>
              </a:ext>
            </a:extLst>
          </p:cNvPr>
          <p:cNvSpPr txBox="1"/>
          <p:nvPr/>
        </p:nvSpPr>
        <p:spPr>
          <a:xfrm>
            <a:off x="5265336" y="357721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671548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5F4B4-1DB4-4E4A-B2B0-0EAA769703C4}"/>
              </a:ext>
            </a:extLst>
          </p:cNvPr>
          <p:cNvSpPr>
            <a:spLocks noGrp="1"/>
          </p:cNvSpPr>
          <p:nvPr>
            <p:ph type="title"/>
          </p:nvPr>
        </p:nvSpPr>
        <p:spPr>
          <a:xfrm>
            <a:off x="729720" y="765094"/>
            <a:ext cx="10131425" cy="1248343"/>
          </a:xfrm>
        </p:spPr>
        <p:txBody>
          <a:bodyPr>
            <a:normAutofit/>
          </a:bodyPr>
          <a:lstStyle/>
          <a:p>
            <a:r>
              <a:rPr lang="fr-FR" sz="3100" dirty="0"/>
              <a:t>règles d’efficacité et développement moteur en lien avec les 3 étapes.</a:t>
            </a:r>
          </a:p>
        </p:txBody>
      </p:sp>
      <p:graphicFrame>
        <p:nvGraphicFramePr>
          <p:cNvPr id="4" name="Espace réservé du contenu 3">
            <a:extLst>
              <a:ext uri="{FF2B5EF4-FFF2-40B4-BE49-F238E27FC236}">
                <a16:creationId xmlns:a16="http://schemas.microsoft.com/office/drawing/2014/main" id="{C823ACD9-E0A2-BD4E-BD30-17880C87494B}"/>
              </a:ext>
            </a:extLst>
          </p:cNvPr>
          <p:cNvGraphicFramePr>
            <a:graphicFrameLocks noGrp="1"/>
          </p:cNvGraphicFramePr>
          <p:nvPr>
            <p:ph idx="1"/>
          </p:nvPr>
        </p:nvGraphicFramePr>
        <p:xfrm>
          <a:off x="2260599" y="3600609"/>
          <a:ext cx="6981826" cy="548640"/>
        </p:xfrm>
        <a:graphic>
          <a:graphicData uri="http://schemas.openxmlformats.org/drawingml/2006/table">
            <a:tbl>
              <a:tblPr>
                <a:tableStyleId>{5C22544A-7EE6-4342-B048-85BDC9FD1C3A}</a:tableStyleId>
              </a:tblPr>
              <a:tblGrid>
                <a:gridCol w="1147132">
                  <a:extLst>
                    <a:ext uri="{9D8B030D-6E8A-4147-A177-3AD203B41FA5}">
                      <a16:colId xmlns:a16="http://schemas.microsoft.com/office/drawing/2014/main" val="2460499974"/>
                    </a:ext>
                  </a:extLst>
                </a:gridCol>
                <a:gridCol w="1361069">
                  <a:extLst>
                    <a:ext uri="{9D8B030D-6E8A-4147-A177-3AD203B41FA5}">
                      <a16:colId xmlns:a16="http://schemas.microsoft.com/office/drawing/2014/main" val="962121102"/>
                    </a:ext>
                  </a:extLst>
                </a:gridCol>
                <a:gridCol w="2317753">
                  <a:extLst>
                    <a:ext uri="{9D8B030D-6E8A-4147-A177-3AD203B41FA5}">
                      <a16:colId xmlns:a16="http://schemas.microsoft.com/office/drawing/2014/main" val="1828537225"/>
                    </a:ext>
                  </a:extLst>
                </a:gridCol>
                <a:gridCol w="2155872">
                  <a:extLst>
                    <a:ext uri="{9D8B030D-6E8A-4147-A177-3AD203B41FA5}">
                      <a16:colId xmlns:a16="http://schemas.microsoft.com/office/drawing/2014/main" val="2628176399"/>
                    </a:ext>
                  </a:extLst>
                </a:gridCol>
              </a:tblGrid>
              <a:tr h="0">
                <a:tc>
                  <a:txBody>
                    <a:bodyPr/>
                    <a:lstStyle/>
                    <a:p>
                      <a:pPr marL="457200"/>
                      <a:r>
                        <a:rPr lang="fr-FR" sz="1200" kern="150">
                          <a:effectLst/>
                        </a:rPr>
                        <a:t> </a:t>
                      </a:r>
                      <a:endParaRPr lang="fr-FR" sz="1200" kern="1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fr-FR" sz="1200" kern="150">
                          <a:effectLst/>
                        </a:rPr>
                        <a:t>Étape 1 ; Autour de 2-3 ans</a:t>
                      </a:r>
                    </a:p>
                    <a:p>
                      <a:pPr algn="ctr"/>
                      <a:r>
                        <a:rPr lang="fr-FR" sz="1200" kern="150">
                          <a:effectLst/>
                        </a:rPr>
                        <a:t>Découvrir/ Explorer</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tc>
                <a:tc>
                  <a:txBody>
                    <a:bodyPr/>
                    <a:lstStyle/>
                    <a:p>
                      <a:pPr algn="ctr"/>
                      <a:r>
                        <a:rPr lang="fr-FR" sz="1200" kern="150">
                          <a:effectLst/>
                        </a:rPr>
                        <a:t>Étape 2 : Autour de 3-4 ans</a:t>
                      </a:r>
                    </a:p>
                    <a:p>
                      <a:pPr algn="ctr"/>
                      <a:r>
                        <a:rPr lang="fr-FR" sz="1200" kern="150">
                          <a:effectLst/>
                        </a:rPr>
                        <a:t>Explorer/ Affiner</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tc>
                <a:tc>
                  <a:txBody>
                    <a:bodyPr/>
                    <a:lstStyle/>
                    <a:p>
                      <a:pPr algn="ctr"/>
                      <a:r>
                        <a:rPr lang="fr-FR" sz="1200" kern="150">
                          <a:effectLst/>
                        </a:rPr>
                        <a:t>Étape 3 : Autour de 5 ans</a:t>
                      </a:r>
                    </a:p>
                    <a:p>
                      <a:r>
                        <a:rPr lang="fr-FR" sz="1200" kern="150">
                          <a:effectLst/>
                        </a:rPr>
                        <a:t>Affiner, ajuster, enchaîner</a:t>
                      </a:r>
                    </a:p>
                    <a:p>
                      <a:r>
                        <a:rPr lang="fr-FR" sz="1200" kern="150">
                          <a:effectLst/>
                        </a:rPr>
                        <a:t>Construire un projet d’actions</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tc>
                <a:extLst>
                  <a:ext uri="{0D108BD9-81ED-4DB2-BD59-A6C34878D82A}">
                    <a16:rowId xmlns:a16="http://schemas.microsoft.com/office/drawing/2014/main" val="111059092"/>
                  </a:ext>
                </a:extLst>
              </a:tr>
            </a:tbl>
          </a:graphicData>
        </a:graphic>
      </p:graphicFrame>
      <p:graphicFrame>
        <p:nvGraphicFramePr>
          <p:cNvPr id="5" name="Tableau 4">
            <a:extLst>
              <a:ext uri="{FF2B5EF4-FFF2-40B4-BE49-F238E27FC236}">
                <a16:creationId xmlns:a16="http://schemas.microsoft.com/office/drawing/2014/main" id="{1D7DFE6D-FD8A-5344-A5EC-DFD257FE2765}"/>
              </a:ext>
            </a:extLst>
          </p:cNvPr>
          <p:cNvGraphicFramePr>
            <a:graphicFrameLocks noGrp="1"/>
          </p:cNvGraphicFramePr>
          <p:nvPr>
            <p:extLst>
              <p:ext uri="{D42A27DB-BD31-4B8C-83A1-F6EECF244321}">
                <p14:modId xmlns:p14="http://schemas.microsoft.com/office/powerpoint/2010/main" val="2152770219"/>
              </p:ext>
            </p:extLst>
          </p:nvPr>
        </p:nvGraphicFramePr>
        <p:xfrm>
          <a:off x="1032933" y="2353733"/>
          <a:ext cx="9525000" cy="3739173"/>
        </p:xfrm>
        <a:graphic>
          <a:graphicData uri="http://schemas.openxmlformats.org/drawingml/2006/table">
            <a:tbl>
              <a:tblPr>
                <a:tableStyleId>{5C22544A-7EE6-4342-B048-85BDC9FD1C3A}</a:tableStyleId>
              </a:tblPr>
              <a:tblGrid>
                <a:gridCol w="1564365">
                  <a:extLst>
                    <a:ext uri="{9D8B030D-6E8A-4147-A177-3AD203B41FA5}">
                      <a16:colId xmlns:a16="http://schemas.microsoft.com/office/drawing/2014/main" val="378974885"/>
                    </a:ext>
                  </a:extLst>
                </a:gridCol>
                <a:gridCol w="1856460">
                  <a:extLst>
                    <a:ext uri="{9D8B030D-6E8A-4147-A177-3AD203B41FA5}">
                      <a16:colId xmlns:a16="http://schemas.microsoft.com/office/drawing/2014/main" val="2252006070"/>
                    </a:ext>
                  </a:extLst>
                </a:gridCol>
                <a:gridCol w="3161942">
                  <a:extLst>
                    <a:ext uri="{9D8B030D-6E8A-4147-A177-3AD203B41FA5}">
                      <a16:colId xmlns:a16="http://schemas.microsoft.com/office/drawing/2014/main" val="3585401139"/>
                    </a:ext>
                  </a:extLst>
                </a:gridCol>
                <a:gridCol w="2942233">
                  <a:extLst>
                    <a:ext uri="{9D8B030D-6E8A-4147-A177-3AD203B41FA5}">
                      <a16:colId xmlns:a16="http://schemas.microsoft.com/office/drawing/2014/main" val="1885397924"/>
                    </a:ext>
                  </a:extLst>
                </a:gridCol>
              </a:tblGrid>
              <a:tr h="388958">
                <a:tc>
                  <a:txBody>
                    <a:bodyPr/>
                    <a:lstStyle/>
                    <a:p>
                      <a:pPr algn="ct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tc>
                <a:tc>
                  <a:txBody>
                    <a:bodyPr/>
                    <a:lstStyle/>
                    <a:p>
                      <a:pPr algn="ctr"/>
                      <a:r>
                        <a:rPr lang="fr-FR" sz="1600" kern="150" dirty="0">
                          <a:solidFill>
                            <a:srgbClr val="000000"/>
                          </a:solidFill>
                          <a:effectLst/>
                          <a:latin typeface="Liberation Serif"/>
                          <a:ea typeface="SimSun" panose="02010600030101010101" pitchFamily="2" charset="-122"/>
                          <a:cs typeface="Mangal" panose="02040503050203030202" pitchFamily="18" charset="0"/>
                        </a:rPr>
                        <a:t>Etape1</a:t>
                      </a:r>
                    </a:p>
                  </a:txBody>
                  <a:tcPr marL="68580" marR="68580" marT="0" marB="0" anchor="ctr">
                    <a:solidFill>
                      <a:schemeClr val="accent1">
                        <a:lumMod val="60000"/>
                        <a:lumOff val="40000"/>
                      </a:schemeClr>
                    </a:solidFill>
                  </a:tcPr>
                </a:tc>
                <a:tc>
                  <a:txBody>
                    <a:bodyPr/>
                    <a:lstStyle/>
                    <a:p>
                      <a:pPr algn="ctr"/>
                      <a:r>
                        <a:rPr lang="fr-FR" sz="1600" kern="150" dirty="0">
                          <a:solidFill>
                            <a:srgbClr val="000000"/>
                          </a:solidFill>
                          <a:effectLst/>
                          <a:latin typeface="Liberation Serif"/>
                          <a:ea typeface="SimSun" panose="02010600030101010101" pitchFamily="2" charset="-122"/>
                          <a:cs typeface="Mangal" panose="02040503050203030202" pitchFamily="18" charset="0"/>
                        </a:rPr>
                        <a:t>Etape  2</a:t>
                      </a:r>
                    </a:p>
                  </a:txBody>
                  <a:tcPr marL="68580" marR="68580" marT="0" marB="0" anchor="ctr">
                    <a:solidFill>
                      <a:schemeClr val="accent5">
                        <a:lumMod val="60000"/>
                        <a:lumOff val="40000"/>
                      </a:schemeClr>
                    </a:solidFill>
                  </a:tcPr>
                </a:tc>
                <a:tc>
                  <a:txBody>
                    <a:bodyPr/>
                    <a:lstStyle/>
                    <a:p>
                      <a:pPr algn="ctr"/>
                      <a:r>
                        <a:rPr lang="fr-FR" sz="1600" kern="150" dirty="0">
                          <a:solidFill>
                            <a:srgbClr val="000000"/>
                          </a:solidFill>
                          <a:effectLst/>
                          <a:latin typeface="Liberation Serif"/>
                          <a:ea typeface="SimSun" panose="02010600030101010101" pitchFamily="2" charset="-122"/>
                          <a:cs typeface="Mangal" panose="02040503050203030202" pitchFamily="18" charset="0"/>
                        </a:rPr>
                        <a:t>Etape 3</a:t>
                      </a:r>
                    </a:p>
                  </a:txBody>
                  <a:tcPr marL="68580" marR="68580" marT="0" marB="0" anchor="ctr">
                    <a:solidFill>
                      <a:srgbClr val="92D050"/>
                    </a:solidFill>
                  </a:tcPr>
                </a:tc>
                <a:extLst>
                  <a:ext uri="{0D108BD9-81ED-4DB2-BD59-A6C34878D82A}">
                    <a16:rowId xmlns:a16="http://schemas.microsoft.com/office/drawing/2014/main" val="248549346"/>
                  </a:ext>
                </a:extLst>
              </a:tr>
              <a:tr h="3350215">
                <a:tc>
                  <a:txBody>
                    <a:bodyPr/>
                    <a:lstStyle/>
                    <a:p>
                      <a:pPr algn="ctr"/>
                      <a:r>
                        <a:rPr lang="fr-FR" sz="1600" kern="150" dirty="0">
                          <a:effectLst/>
                        </a:rPr>
                        <a:t> </a:t>
                      </a:r>
                    </a:p>
                    <a:p>
                      <a:pPr algn="ctr"/>
                      <a:r>
                        <a:rPr lang="fr-FR" sz="1600" kern="150" dirty="0">
                          <a:effectLst/>
                        </a:rPr>
                        <a:t> </a:t>
                      </a:r>
                    </a:p>
                    <a:p>
                      <a:pPr algn="ctr"/>
                      <a:r>
                        <a:rPr lang="fr-FR" sz="1600" kern="150" dirty="0">
                          <a:effectLst/>
                        </a:rPr>
                        <a:t> </a:t>
                      </a:r>
                    </a:p>
                    <a:p>
                      <a:pPr algn="ctr"/>
                      <a:r>
                        <a:rPr lang="fr-FR" sz="1600" u="none" strike="noStrike" kern="150" dirty="0">
                          <a:effectLst/>
                        </a:rPr>
                        <a:t> </a:t>
                      </a:r>
                      <a:endParaRPr lang="fr-FR" sz="1600" kern="150" dirty="0">
                        <a:effectLst/>
                      </a:endParaRPr>
                    </a:p>
                    <a:p>
                      <a:pPr algn="ctr"/>
                      <a:r>
                        <a:rPr lang="fr-FR" sz="1600" kern="150" dirty="0">
                          <a:effectLst/>
                        </a:rPr>
                        <a:t>AGIR</a:t>
                      </a:r>
                    </a:p>
                    <a:p>
                      <a:pPr algn="ctr"/>
                      <a:r>
                        <a:rPr lang="fr-FR" sz="1600" kern="150" dirty="0">
                          <a:effectLst/>
                        </a:rPr>
                        <a:t>Des repères pour l'enseignant</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tc>
                <a:tc>
                  <a:txBody>
                    <a:bodyPr/>
                    <a:lstStyle/>
                    <a:p>
                      <a:r>
                        <a:rPr lang="fr-FR" sz="1600" kern="150" dirty="0">
                          <a:effectLst/>
                        </a:rPr>
                        <a:t>C’est se séparer de l’objet.</a:t>
                      </a:r>
                    </a:p>
                    <a:p>
                      <a:endParaRPr lang="fr-FR" sz="1600" kern="150" dirty="0">
                        <a:effectLst/>
                      </a:endParaRPr>
                    </a:p>
                    <a:p>
                      <a:r>
                        <a:rPr lang="fr-FR" sz="1600" kern="150" dirty="0">
                          <a:effectLst/>
                        </a:rPr>
                        <a:t>- Passer  de «  se débarrasser à jeter puis lancer = avoir une intention par rapport à une cible.</a:t>
                      </a:r>
                    </a:p>
                    <a:p>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solidFill>
                      <a:schemeClr val="accent1">
                        <a:lumMod val="60000"/>
                        <a:lumOff val="40000"/>
                      </a:schemeClr>
                    </a:solidFill>
                  </a:tcPr>
                </a:tc>
                <a:tc>
                  <a:txBody>
                    <a:bodyPr/>
                    <a:lstStyle/>
                    <a:p>
                      <a:r>
                        <a:rPr lang="fr-FR" sz="1600" kern="150" dirty="0">
                          <a:effectLst/>
                        </a:rPr>
                        <a:t>C’est adapter son geste à l’engin :</a:t>
                      </a:r>
                    </a:p>
                    <a:p>
                      <a:endParaRPr lang="fr-FR" sz="1600" kern="150" dirty="0">
                        <a:effectLst/>
                      </a:endParaRPr>
                    </a:p>
                    <a:p>
                      <a:r>
                        <a:rPr lang="fr-FR" sz="1600" kern="150" dirty="0">
                          <a:effectLst/>
                        </a:rPr>
                        <a:t>- Lancer à bras cassé à 1 main avec des engins de type : balle, vortex, javelot mousse…</a:t>
                      </a:r>
                    </a:p>
                    <a:p>
                      <a:r>
                        <a:rPr lang="fr-FR" sz="1600" kern="150" dirty="0">
                          <a:effectLst/>
                        </a:rPr>
                        <a:t>-Lancer  en rotation à 1 main pour les cerceaux, les  anneaux…</a:t>
                      </a:r>
                    </a:p>
                    <a:p>
                      <a:r>
                        <a:rPr lang="fr-FR" sz="1600" kern="150" dirty="0">
                          <a:effectLst/>
                        </a:rPr>
                        <a:t>- Lancer en poussée à 2 mains avec un gros ballon</a:t>
                      </a:r>
                    </a:p>
                    <a:p>
                      <a:r>
                        <a:rPr lang="fr-FR" sz="1600" kern="150" dirty="0">
                          <a:effectLst/>
                        </a:rPr>
                        <a:t>- Lancer à la cuillère pour les sacs de graines ou pour un lancer précis et proche avec une petite balle.</a:t>
                      </a:r>
                    </a:p>
                    <a:p>
                      <a:r>
                        <a:rPr lang="fr-FR" sz="1600" kern="150" dirty="0">
                          <a:effectLst/>
                        </a:rPr>
                        <a:t> </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solidFill>
                      <a:schemeClr val="accent5">
                        <a:lumMod val="60000"/>
                        <a:lumOff val="40000"/>
                      </a:schemeClr>
                    </a:solidFill>
                  </a:tcPr>
                </a:tc>
                <a:tc>
                  <a:txBody>
                    <a:bodyPr/>
                    <a:lstStyle/>
                    <a:p>
                      <a:r>
                        <a:rPr lang="fr-FR" sz="1600" kern="150" dirty="0">
                          <a:effectLst/>
                        </a:rPr>
                        <a:t>C’est adapter son geste par rapport à l’engin, à la distance et à la taille de la cible :</a:t>
                      </a:r>
                    </a:p>
                    <a:p>
                      <a:endParaRPr lang="fr-FR" sz="1600" kern="150" dirty="0">
                        <a:effectLst/>
                      </a:endParaRPr>
                    </a:p>
                    <a:p>
                      <a:r>
                        <a:rPr lang="fr-FR" sz="1600" kern="150" dirty="0">
                          <a:effectLst/>
                        </a:rPr>
                        <a:t>- Geste adapté à l’engin et à la cible.</a:t>
                      </a:r>
                    </a:p>
                    <a:p>
                      <a:r>
                        <a:rPr lang="fr-FR" sz="1600" kern="150" dirty="0">
                          <a:effectLst/>
                        </a:rPr>
                        <a:t>- Intensité du geste en fonction de la distance.</a:t>
                      </a:r>
                    </a:p>
                    <a:p>
                      <a:r>
                        <a:rPr lang="fr-FR" sz="1600" kern="150" dirty="0">
                          <a:effectLst/>
                        </a:rPr>
                        <a:t>- Viser la cible.</a:t>
                      </a:r>
                    </a:p>
                    <a:p>
                      <a:pPr marL="285750" indent="-285750">
                        <a:buFontTx/>
                        <a:buChar char="-"/>
                      </a:pPr>
                      <a:r>
                        <a:rPr lang="fr-FR" sz="1600" kern="150" dirty="0">
                          <a:effectLst/>
                        </a:rPr>
                        <a:t>Lancer avec les pieds décalés.</a:t>
                      </a:r>
                    </a:p>
                    <a:p>
                      <a:pPr marL="0" indent="0">
                        <a:buFontTx/>
                        <a:buNone/>
                      </a:pPr>
                      <a:endParaRPr lang="fr-FR" sz="1600" kern="150" dirty="0">
                        <a:effectLst/>
                      </a:endParaRPr>
                    </a:p>
                    <a:p>
                      <a:pPr marL="0" indent="0">
                        <a:buFontTx/>
                        <a:buNone/>
                      </a:pPr>
                      <a:endParaRPr lang="fr-FR" sz="1600" kern="150" dirty="0">
                        <a:effectLst/>
                      </a:endParaRPr>
                    </a:p>
                    <a:p>
                      <a:pPr algn="r"/>
                      <a:r>
                        <a:rPr lang="fr-FR" sz="1600" kern="150" dirty="0">
                          <a:effectLst/>
                          <a:hlinkClick r:id="rId2" action="ppaction://hlinksldjump"/>
                        </a:rPr>
                        <a:t>&lt;</a:t>
                      </a:r>
                      <a:r>
                        <a:rPr lang="fr-FR" sz="1600" kern="150" dirty="0">
                          <a:effectLst/>
                        </a:rPr>
                        <a:t> </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8580" marR="68580" marT="0" marB="0">
                    <a:solidFill>
                      <a:srgbClr val="92D050"/>
                    </a:solidFill>
                  </a:tcPr>
                </a:tc>
                <a:extLst>
                  <a:ext uri="{0D108BD9-81ED-4DB2-BD59-A6C34878D82A}">
                    <a16:rowId xmlns:a16="http://schemas.microsoft.com/office/drawing/2014/main" val="3418830868"/>
                  </a:ext>
                </a:extLst>
              </a:tr>
            </a:tbl>
          </a:graphicData>
        </a:graphic>
      </p:graphicFrame>
      <p:sp>
        <p:nvSpPr>
          <p:cNvPr id="6" name="Rectangle 1">
            <a:extLst>
              <a:ext uri="{FF2B5EF4-FFF2-40B4-BE49-F238E27FC236}">
                <a16:creationId xmlns:a16="http://schemas.microsoft.com/office/drawing/2014/main" id="{3C5167C9-3C31-7B42-9B9A-7970F65DE18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502358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0853E-EA01-844E-BBD2-1D3136A0D74D}"/>
              </a:ext>
            </a:extLst>
          </p:cNvPr>
          <p:cNvSpPr>
            <a:spLocks noGrp="1"/>
          </p:cNvSpPr>
          <p:nvPr>
            <p:ph type="title"/>
          </p:nvPr>
        </p:nvSpPr>
        <p:spPr/>
        <p:txBody>
          <a:bodyPr/>
          <a:lstStyle/>
          <a:p>
            <a:r>
              <a:rPr lang="fr-FR" sz="3200" dirty="0"/>
              <a:t>Un point de sécurité</a:t>
            </a:r>
            <a:r>
              <a:rPr lang="fr-FR" dirty="0"/>
              <a:t>.</a:t>
            </a:r>
          </a:p>
        </p:txBody>
      </p:sp>
      <p:sp>
        <p:nvSpPr>
          <p:cNvPr id="3" name="Espace réservé du contenu 2">
            <a:extLst>
              <a:ext uri="{FF2B5EF4-FFF2-40B4-BE49-F238E27FC236}">
                <a16:creationId xmlns:a16="http://schemas.microsoft.com/office/drawing/2014/main" id="{81F53B82-F57D-6D4B-A7B5-23F4EA524464}"/>
              </a:ext>
            </a:extLst>
          </p:cNvPr>
          <p:cNvSpPr>
            <a:spLocks noGrp="1"/>
          </p:cNvSpPr>
          <p:nvPr>
            <p:ph idx="1"/>
          </p:nvPr>
        </p:nvSpPr>
        <p:spPr>
          <a:xfrm>
            <a:off x="685801" y="1917700"/>
            <a:ext cx="10131425" cy="3022600"/>
          </a:xfrm>
        </p:spPr>
        <p:txBody>
          <a:bodyPr>
            <a:normAutofit/>
          </a:bodyPr>
          <a:lstStyle/>
          <a:p>
            <a:r>
              <a:rPr lang="fr-FR" sz="2400" dirty="0"/>
              <a:t>Bien organiser l’espace pour assurer la sécurité en matérialisant la zone de lancer, la zone d’attente et la zone d’observation.</a:t>
            </a:r>
          </a:p>
          <a:p>
            <a:r>
              <a:rPr lang="fr-FR" sz="2400" dirty="0"/>
              <a:t>Demander aux  élèves de lancer en même temps.</a:t>
            </a:r>
          </a:p>
          <a:p>
            <a:r>
              <a:rPr lang="fr-FR" sz="2400" dirty="0"/>
              <a:t>Matérialiser la zone de réception avec des couleurs différentes .</a:t>
            </a:r>
          </a:p>
          <a:p>
            <a:r>
              <a:rPr lang="fr-FR" sz="2400" dirty="0"/>
              <a:t>Demander aux élèves d’aller rechercher les différents engins en même temps  au signal de l’enseignant..</a:t>
            </a:r>
            <a:r>
              <a:rPr lang="fr-FR" sz="2400" dirty="0">
                <a:hlinkClick r:id="rId2" action="ppaction://hlinksldjump"/>
              </a:rPr>
              <a:t>&lt;</a:t>
            </a:r>
            <a:endParaRPr lang="fr-FR" sz="2400" dirty="0"/>
          </a:p>
          <a:p>
            <a:endParaRPr lang="fr-FR" dirty="0"/>
          </a:p>
        </p:txBody>
      </p:sp>
    </p:spTree>
    <p:extLst>
      <p:ext uri="{BB962C8B-B14F-4D97-AF65-F5344CB8AC3E}">
        <p14:creationId xmlns:p14="http://schemas.microsoft.com/office/powerpoint/2010/main" val="160020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0853E-EA01-844E-BBD2-1D3136A0D74D}"/>
              </a:ext>
            </a:extLst>
          </p:cNvPr>
          <p:cNvSpPr>
            <a:spLocks noGrp="1"/>
          </p:cNvSpPr>
          <p:nvPr>
            <p:ph type="title"/>
          </p:nvPr>
        </p:nvSpPr>
        <p:spPr/>
        <p:txBody>
          <a:bodyPr>
            <a:normAutofit/>
          </a:bodyPr>
          <a:lstStyle/>
          <a:p>
            <a:r>
              <a:rPr lang="fr-FR" sz="3200" dirty="0"/>
              <a:t>La démarche.</a:t>
            </a:r>
            <a:r>
              <a:rPr lang="fr-FR" sz="3200" dirty="0">
                <a:hlinkClick r:id="rId2" action="ppaction://hlinksldjump"/>
              </a:rPr>
              <a:t>&lt;</a:t>
            </a:r>
            <a:endParaRPr lang="fr-FR" sz="3200" dirty="0"/>
          </a:p>
        </p:txBody>
      </p:sp>
      <p:sp>
        <p:nvSpPr>
          <p:cNvPr id="5" name="Espace réservé du contenu 4">
            <a:extLst>
              <a:ext uri="{FF2B5EF4-FFF2-40B4-BE49-F238E27FC236}">
                <a16:creationId xmlns:a16="http://schemas.microsoft.com/office/drawing/2014/main" id="{84638DC1-AAE9-F048-A01B-D59F73AF8451}"/>
              </a:ext>
            </a:extLst>
          </p:cNvPr>
          <p:cNvSpPr>
            <a:spLocks noGrp="1"/>
          </p:cNvSpPr>
          <p:nvPr>
            <p:ph idx="1"/>
          </p:nvPr>
        </p:nvSpPr>
        <p:spPr>
          <a:xfrm>
            <a:off x="428885" y="1696589"/>
            <a:ext cx="10131425" cy="1635695"/>
          </a:xfrm>
        </p:spPr>
        <p:txBody>
          <a:bodyPr>
            <a:normAutofit lnSpcReduction="10000"/>
          </a:bodyPr>
          <a:lstStyle/>
          <a:p>
            <a:r>
              <a:rPr lang="fr-FR" sz="1600" dirty="0"/>
              <a:t>L’objectif est de faire émerger des savoirs à partir de points de comparaison. Nous nous servirons des critères d’observation, d’analyse des résultats pour guider les élèves.</a:t>
            </a:r>
          </a:p>
          <a:p>
            <a:r>
              <a:rPr lang="fr-FR" sz="1600" dirty="0"/>
              <a:t>Cette démarche est mise en place sur les étapes 2 et 3 « puisque l’étape 1 reste une étape de découverte du lieu, des objets… »</a:t>
            </a:r>
          </a:p>
          <a:p>
            <a:pPr marL="0" indent="0">
              <a:buNone/>
            </a:pPr>
            <a:r>
              <a:rPr lang="fr-FR" dirty="0"/>
              <a:t> </a:t>
            </a:r>
          </a:p>
          <a:p>
            <a:endParaRPr lang="fr-FR" dirty="0"/>
          </a:p>
        </p:txBody>
      </p:sp>
      <p:graphicFrame>
        <p:nvGraphicFramePr>
          <p:cNvPr id="4" name="Tableau 5">
            <a:extLst>
              <a:ext uri="{FF2B5EF4-FFF2-40B4-BE49-F238E27FC236}">
                <a16:creationId xmlns:a16="http://schemas.microsoft.com/office/drawing/2014/main" id="{ECFF84C0-DB88-5244-8DE4-6F5647C66488}"/>
              </a:ext>
            </a:extLst>
          </p:cNvPr>
          <p:cNvGraphicFramePr>
            <a:graphicFrameLocks noGrp="1"/>
          </p:cNvGraphicFramePr>
          <p:nvPr>
            <p:extLst>
              <p:ext uri="{D42A27DB-BD31-4B8C-83A1-F6EECF244321}">
                <p14:modId xmlns:p14="http://schemas.microsoft.com/office/powerpoint/2010/main" val="3845949355"/>
              </p:ext>
            </p:extLst>
          </p:nvPr>
        </p:nvGraphicFramePr>
        <p:xfrm>
          <a:off x="527537" y="2810438"/>
          <a:ext cx="10709032" cy="3437962"/>
        </p:xfrm>
        <a:graphic>
          <a:graphicData uri="http://schemas.openxmlformats.org/drawingml/2006/table">
            <a:tbl>
              <a:tblPr firstRow="1" bandRow="1">
                <a:tableStyleId>{5C22544A-7EE6-4342-B048-85BDC9FD1C3A}</a:tableStyleId>
              </a:tblPr>
              <a:tblGrid>
                <a:gridCol w="5354516">
                  <a:extLst>
                    <a:ext uri="{9D8B030D-6E8A-4147-A177-3AD203B41FA5}">
                      <a16:colId xmlns:a16="http://schemas.microsoft.com/office/drawing/2014/main" val="3895778147"/>
                    </a:ext>
                  </a:extLst>
                </a:gridCol>
                <a:gridCol w="5354516">
                  <a:extLst>
                    <a:ext uri="{9D8B030D-6E8A-4147-A177-3AD203B41FA5}">
                      <a16:colId xmlns:a16="http://schemas.microsoft.com/office/drawing/2014/main" val="4102278517"/>
                    </a:ext>
                  </a:extLst>
                </a:gridCol>
              </a:tblGrid>
              <a:tr h="640405">
                <a:tc>
                  <a:txBody>
                    <a:bodyPr/>
                    <a:lstStyle/>
                    <a:p>
                      <a:r>
                        <a:rPr lang="fr-FR" sz="1600" dirty="0"/>
                        <a:t>Etape 2</a:t>
                      </a:r>
                    </a:p>
                    <a:p>
                      <a:r>
                        <a:rPr lang="fr-FR" sz="1600" dirty="0"/>
                        <a:t>« Une gestuelle adaptée à l’engin »</a:t>
                      </a:r>
                    </a:p>
                  </a:txBody>
                  <a:tcPr>
                    <a:solidFill>
                      <a:schemeClr val="accent5">
                        <a:lumMod val="60000"/>
                        <a:lumOff val="40000"/>
                      </a:schemeClr>
                    </a:solidFill>
                  </a:tcPr>
                </a:tc>
                <a:tc>
                  <a:txBody>
                    <a:bodyPr/>
                    <a:lstStyle/>
                    <a:p>
                      <a:r>
                        <a:rPr lang="fr-FR" sz="1600" dirty="0"/>
                        <a:t>Etape 3</a:t>
                      </a:r>
                    </a:p>
                    <a:p>
                      <a:r>
                        <a:rPr lang="fr-FR" sz="1600" dirty="0"/>
                        <a:t>« Viser,, doser son geste et affiner la posture :pieds décalés »</a:t>
                      </a:r>
                    </a:p>
                  </a:txBody>
                  <a:tcPr>
                    <a:solidFill>
                      <a:srgbClr val="92D050"/>
                    </a:solidFill>
                  </a:tcPr>
                </a:tc>
                <a:extLst>
                  <a:ext uri="{0D108BD9-81ED-4DB2-BD59-A6C34878D82A}">
                    <a16:rowId xmlns:a16="http://schemas.microsoft.com/office/drawing/2014/main" val="4124909847"/>
                  </a:ext>
                </a:extLst>
              </a:tr>
              <a:tr h="2797557">
                <a:tc>
                  <a:txBody>
                    <a:bodyPr/>
                    <a:lstStyle/>
                    <a:p>
                      <a:r>
                        <a:rPr lang="fr-FR" sz="1600" b="1" dirty="0"/>
                        <a:t>Lancer d’une balle (</a:t>
                      </a:r>
                      <a:r>
                        <a:rPr lang="fr-FR" sz="1600" dirty="0"/>
                        <a:t>dans un premier temps)</a:t>
                      </a:r>
                    </a:p>
                    <a:p>
                      <a:r>
                        <a:rPr lang="fr-FR" sz="1600" dirty="0"/>
                        <a:t>Une aire de réception découpée en 4 zones rapportant de 1 à 4 points.</a:t>
                      </a:r>
                    </a:p>
                    <a:p>
                      <a:r>
                        <a:rPr lang="fr-FR" sz="1600" dirty="0"/>
                        <a:t> Prise et comparaison  de performance :Pierre a lancé dans la zone qui lui rapporte deux points en lançant à la cuillère.</a:t>
                      </a:r>
                    </a:p>
                    <a:p>
                      <a:r>
                        <a:rPr lang="fr-FR" sz="1600" dirty="0"/>
                        <a:t>L’enseignant proposera 4 types de lancer :</a:t>
                      </a:r>
                    </a:p>
                    <a:p>
                      <a:r>
                        <a:rPr lang="fr-FR" sz="1600" dirty="0"/>
                        <a:t> à la cuillère, bras tendu, à 2 mains et avec le bras cassé.</a:t>
                      </a:r>
                    </a:p>
                    <a:p>
                      <a:r>
                        <a:rPr lang="fr-FR" sz="1600" dirty="0"/>
                        <a:t>L’objectif est de faire découvrir  à l’élève le geste le plus adapté en le laissant , tester, comparer les résultats, observer. </a:t>
                      </a:r>
                    </a:p>
                    <a:p>
                      <a:r>
                        <a:rPr lang="fr-FR" sz="1600" dirty="0"/>
                        <a:t>on variera les engins.</a:t>
                      </a:r>
                    </a:p>
                  </a:txBody>
                  <a:tcPr>
                    <a:solidFill>
                      <a:schemeClr val="accent5">
                        <a:lumMod val="60000"/>
                        <a:lumOff val="40000"/>
                      </a:schemeClr>
                    </a:solidFill>
                  </a:tcPr>
                </a:tc>
                <a:tc>
                  <a:txBody>
                    <a:bodyPr/>
                    <a:lstStyle/>
                    <a:p>
                      <a:r>
                        <a:rPr lang="fr-FR" sz="1600" dirty="0"/>
                        <a:t>Même dispositif que pour l’étape 2 ; L’enseignant apportera des  indicateurs d’observation supplémentaires</a:t>
                      </a:r>
                    </a:p>
                    <a:p>
                      <a:r>
                        <a:rPr lang="fr-FR" sz="1600" dirty="0"/>
                        <a:t>Les élèves testeront toutes les possibilités:</a:t>
                      </a:r>
                    </a:p>
                    <a:p>
                      <a:r>
                        <a:rPr lang="fr-FR" sz="1600" dirty="0"/>
                        <a:t>- lancer sans viser, lancer en se servant du bras libre comme viseur…</a:t>
                      </a:r>
                    </a:p>
                    <a:p>
                      <a:r>
                        <a:rPr lang="fr-FR" sz="1600" dirty="0"/>
                        <a:t>- Lancer avec un bras tendu, lancer avec un bras mou…</a:t>
                      </a:r>
                    </a:p>
                    <a:p>
                      <a:r>
                        <a:rPr lang="fr-FR" sz="1600" dirty="0"/>
                        <a:t>- Lancer avec les deux pieds devant, lancer en décalant les pieds (bras lanceur et pied opposé…) </a:t>
                      </a:r>
                    </a:p>
                    <a:p>
                      <a:r>
                        <a:rPr lang="fr-FR" sz="1600" dirty="0"/>
                        <a:t>Les élèves testeront toutes ses possibilités et établiront des règles d’efficacité.</a:t>
                      </a:r>
                    </a:p>
                  </a:txBody>
                  <a:tcPr>
                    <a:solidFill>
                      <a:srgbClr val="92D050"/>
                    </a:solidFill>
                  </a:tcPr>
                </a:tc>
                <a:extLst>
                  <a:ext uri="{0D108BD9-81ED-4DB2-BD59-A6C34878D82A}">
                    <a16:rowId xmlns:a16="http://schemas.microsoft.com/office/drawing/2014/main" val="381511019"/>
                  </a:ext>
                </a:extLst>
              </a:tr>
            </a:tbl>
          </a:graphicData>
        </a:graphic>
      </p:graphicFrame>
    </p:spTree>
    <p:extLst>
      <p:ext uri="{BB962C8B-B14F-4D97-AF65-F5344CB8AC3E}">
        <p14:creationId xmlns:p14="http://schemas.microsoft.com/office/powerpoint/2010/main" val="3010006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7C06A-8412-B24F-93C4-9FB4453BD762}"/>
              </a:ext>
            </a:extLst>
          </p:cNvPr>
          <p:cNvSpPr>
            <a:spLocks noGrp="1"/>
          </p:cNvSpPr>
          <p:nvPr>
            <p:ph type="title"/>
          </p:nvPr>
        </p:nvSpPr>
        <p:spPr/>
        <p:txBody>
          <a:bodyPr/>
          <a:lstStyle/>
          <a:p>
            <a:r>
              <a:rPr lang="fr-FR" dirty="0"/>
              <a:t>3-Un travail sur le lexique.</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A69FE437-AA5C-8543-9195-79A5F4794ED3}"/>
              </a:ext>
            </a:extLst>
          </p:cNvPr>
          <p:cNvSpPr>
            <a:spLocks noGrp="1"/>
          </p:cNvSpPr>
          <p:nvPr>
            <p:ph idx="1"/>
          </p:nvPr>
        </p:nvSpPr>
        <p:spPr>
          <a:xfrm>
            <a:off x="1030287" y="858390"/>
            <a:ext cx="10131425" cy="3649133"/>
          </a:xfrm>
        </p:spPr>
        <p:txBody>
          <a:bodyPr>
            <a:normAutofit/>
          </a:bodyPr>
          <a:lstStyle/>
          <a:p>
            <a:r>
              <a:rPr lang="fr-FR" sz="2800" dirty="0"/>
              <a:t>Une carte mentale.</a:t>
            </a:r>
            <a:r>
              <a:rPr lang="fr-FR" sz="2800" dirty="0">
                <a:hlinkClick r:id="rId3" action="ppaction://hlinksldjump"/>
              </a:rPr>
              <a:t>+</a:t>
            </a:r>
            <a:r>
              <a:rPr lang="fr-FR" sz="2800" dirty="0"/>
              <a:t> </a:t>
            </a:r>
          </a:p>
          <a:p>
            <a:r>
              <a:rPr lang="fr-FR" sz="2800" dirty="0"/>
              <a:t>Illustration d’un lexique au regard des 3 étapes </a:t>
            </a:r>
            <a:r>
              <a:rPr lang="fr-FR" sz="2800" dirty="0">
                <a:hlinkClick r:id="rId4" action="ppaction://hlinksldjump"/>
              </a:rPr>
              <a:t>+</a:t>
            </a:r>
            <a:endParaRPr lang="fr-FR" sz="2800" dirty="0"/>
          </a:p>
        </p:txBody>
      </p:sp>
    </p:spTree>
    <p:extLst>
      <p:ext uri="{BB962C8B-B14F-4D97-AF65-F5344CB8AC3E}">
        <p14:creationId xmlns:p14="http://schemas.microsoft.com/office/powerpoint/2010/main" val="15957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6570" y="830852"/>
            <a:ext cx="10131425" cy="4759065"/>
          </a:xfrm>
        </p:spPr>
        <p:txBody>
          <a:bodyPr>
            <a:normAutofit/>
          </a:bodyPr>
          <a:lstStyle/>
          <a:p>
            <a:pPr algn="ctr"/>
            <a:r>
              <a:rPr lang="fr-FR" sz="4000" dirty="0"/>
              <a:t>Lancer </a:t>
            </a:r>
            <a:r>
              <a:rPr lang="fr-FR" sz="4000" dirty="0">
                <a:hlinkClick r:id="rId2" action="ppaction://hlinksldjump"/>
              </a:rPr>
              <a:t>+</a:t>
            </a:r>
            <a:endParaRPr lang="fr-FR" sz="4000" dirty="0"/>
          </a:p>
          <a:p>
            <a:pPr algn="ctr"/>
            <a:r>
              <a:rPr lang="fr-FR" sz="4000" dirty="0"/>
              <a:t>S’opposer</a:t>
            </a:r>
            <a:r>
              <a:rPr lang="fr-FR" sz="4000" dirty="0">
                <a:hlinkClick r:id="rId3" action="ppaction://hlinksldjump"/>
              </a:rPr>
              <a:t>+</a:t>
            </a:r>
            <a:endParaRPr lang="fr-FR" sz="4000" dirty="0"/>
          </a:p>
          <a:p>
            <a:pPr algn="ctr"/>
            <a:r>
              <a:rPr lang="fr-FR" sz="4000" dirty="0"/>
              <a:t>Danser </a:t>
            </a:r>
          </a:p>
          <a:p>
            <a:pPr algn="ctr"/>
            <a:r>
              <a:rPr lang="fr-FR" sz="4000" dirty="0"/>
              <a:t>S’orienter.  </a:t>
            </a:r>
          </a:p>
          <a:p>
            <a:pPr marL="0" indent="0" algn="ctr">
              <a:buNone/>
            </a:pPr>
            <a:r>
              <a:rPr lang="fr-FR" sz="2800" dirty="0"/>
              <a:t>                            </a:t>
            </a:r>
            <a:r>
              <a:rPr lang="fr-FR" sz="2800" dirty="0">
                <a:hlinkClick r:id="rId4" action="ppaction://hlinksldjump"/>
              </a:rPr>
              <a:t>Retour</a:t>
            </a:r>
            <a:endParaRPr lang="fr-FR" sz="2800" dirty="0"/>
          </a:p>
        </p:txBody>
      </p:sp>
      <p:pic>
        <p:nvPicPr>
          <p:cNvPr id="4" name="Image 3">
            <a:extLst>
              <a:ext uri="{FF2B5EF4-FFF2-40B4-BE49-F238E27FC236}">
                <a16:creationId xmlns:a16="http://schemas.microsoft.com/office/drawing/2014/main" id="{76E2DADF-6AB5-5A45-8428-F8E1F77FFC26}"/>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p:blipFill>
        <p:spPr>
          <a:xfrm>
            <a:off x="6947731" y="2898305"/>
            <a:ext cx="553280" cy="716684"/>
          </a:xfrm>
          <a:prstGeom prst="rect">
            <a:avLst/>
          </a:prstGeom>
        </p:spPr>
      </p:pic>
      <p:pic>
        <p:nvPicPr>
          <p:cNvPr id="5" name="Image 4">
            <a:extLst>
              <a:ext uri="{FF2B5EF4-FFF2-40B4-BE49-F238E27FC236}">
                <a16:creationId xmlns:a16="http://schemas.microsoft.com/office/drawing/2014/main" id="{95A807A7-1FB0-D14B-B5D4-E58C6E4F3CBF}"/>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p:blipFill>
        <p:spPr>
          <a:xfrm>
            <a:off x="7117222" y="3614989"/>
            <a:ext cx="553280" cy="716684"/>
          </a:xfrm>
          <a:prstGeom prst="rect">
            <a:avLst/>
          </a:prstGeom>
        </p:spPr>
      </p:pic>
    </p:spTree>
    <p:extLst>
      <p:ext uri="{BB962C8B-B14F-4D97-AF65-F5344CB8AC3E}">
        <p14:creationId xmlns:p14="http://schemas.microsoft.com/office/powerpoint/2010/main" val="606009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A8F3C-0739-B04E-AA2C-031F40512C87}"/>
              </a:ext>
            </a:extLst>
          </p:cNvPr>
          <p:cNvSpPr>
            <a:spLocks noGrp="1"/>
          </p:cNvSpPr>
          <p:nvPr>
            <p:ph type="title"/>
          </p:nvPr>
        </p:nvSpPr>
        <p:spPr>
          <a:xfrm>
            <a:off x="1598285" y="366735"/>
            <a:ext cx="10131425" cy="935843"/>
          </a:xfrm>
        </p:spPr>
        <p:txBody>
          <a:bodyPr>
            <a:normAutofit fontScale="90000"/>
          </a:bodyPr>
          <a:lstStyle/>
          <a:p>
            <a:r>
              <a:rPr lang="fr-FR" dirty="0"/>
              <a:t/>
            </a:r>
            <a:br>
              <a:rPr lang="fr-FR" dirty="0"/>
            </a:br>
            <a:r>
              <a:rPr lang="fr-FR" sz="3200" dirty="0"/>
              <a:t> Une carte mentale pour construire le lexique</a:t>
            </a:r>
            <a:r>
              <a:rPr lang="fr-FR" sz="3200" dirty="0">
                <a:hlinkClick r:id="rId2" action="ppaction://hlinksldjump"/>
              </a:rPr>
              <a:t>&lt;</a:t>
            </a:r>
            <a:endParaRPr lang="fr-FR" sz="3200" dirty="0"/>
          </a:p>
        </p:txBody>
      </p:sp>
      <p:grpSp>
        <p:nvGrpSpPr>
          <p:cNvPr id="4" name="Diagramme 5">
            <a:extLst>
              <a:ext uri="{FF2B5EF4-FFF2-40B4-BE49-F238E27FC236}">
                <a16:creationId xmlns:a16="http://schemas.microsoft.com/office/drawing/2014/main" id="{A97C6BF7-2507-5645-B185-607BBAB40973}"/>
              </a:ext>
            </a:extLst>
          </p:cNvPr>
          <p:cNvGrpSpPr/>
          <p:nvPr/>
        </p:nvGrpSpPr>
        <p:grpSpPr>
          <a:xfrm>
            <a:off x="3064827" y="1871133"/>
            <a:ext cx="6062345" cy="4171846"/>
            <a:chOff x="0" y="0"/>
            <a:chExt cx="6062380" cy="5227989"/>
          </a:xfrm>
        </p:grpSpPr>
        <p:sp>
          <p:nvSpPr>
            <p:cNvPr id="5" name="Forme libre 4">
              <a:extLst>
                <a:ext uri="{FF2B5EF4-FFF2-40B4-BE49-F238E27FC236}">
                  <a16:creationId xmlns:a16="http://schemas.microsoft.com/office/drawing/2014/main" id="{484F8B95-3ACD-2D41-A2DD-0B5DA0CBA93D}"/>
                </a:ext>
              </a:extLst>
            </p:cNvPr>
            <p:cNvSpPr/>
            <p:nvPr/>
          </p:nvSpPr>
          <p:spPr>
            <a:xfrm>
              <a:off x="2451277" y="2133121"/>
              <a:ext cx="1562453" cy="1110017"/>
            </a:xfrm>
            <a:custGeom>
              <a:avLst/>
              <a:gdLst>
                <a:gd name="f0" fmla="val 10800000"/>
                <a:gd name="f1" fmla="val 5400000"/>
                <a:gd name="f2" fmla="val 180"/>
                <a:gd name="f3" fmla="val w"/>
                <a:gd name="f4" fmla="val h"/>
                <a:gd name="f5" fmla="val 0"/>
                <a:gd name="f6" fmla="val 1122100"/>
                <a:gd name="f7" fmla="val 806587"/>
                <a:gd name="f8" fmla="val 403294"/>
                <a:gd name="f9" fmla="val 180561"/>
                <a:gd name="f10" fmla="val 251191"/>
                <a:gd name="f11" fmla="val 561050"/>
                <a:gd name="f12" fmla="val 870909"/>
                <a:gd name="f13" fmla="val 626027"/>
                <a:gd name="f14" fmla="val 806588"/>
                <a:gd name="f15" fmla="+- 0 0 -90"/>
                <a:gd name="f16" fmla="*/ f3 1 1122100"/>
                <a:gd name="f17" fmla="*/ f4 1 806587"/>
                <a:gd name="f18" fmla="+- f7 0 f5"/>
                <a:gd name="f19" fmla="+- f6 0 f5"/>
                <a:gd name="f20" fmla="*/ f15 f0 1"/>
                <a:gd name="f21" fmla="*/ f19 1 1122100"/>
                <a:gd name="f22" fmla="*/ f18 1 806587"/>
                <a:gd name="f23" fmla="*/ 0 f19 1"/>
                <a:gd name="f24" fmla="*/ 403294 f18 1"/>
                <a:gd name="f25" fmla="*/ 561050 f19 1"/>
                <a:gd name="f26" fmla="*/ 0 f18 1"/>
                <a:gd name="f27" fmla="*/ 1122100 f19 1"/>
                <a:gd name="f28" fmla="*/ 806588 f18 1"/>
                <a:gd name="f29" fmla="*/ f20 1 f2"/>
                <a:gd name="f30" fmla="*/ f23 1 1122100"/>
                <a:gd name="f31" fmla="*/ f24 1 806587"/>
                <a:gd name="f32" fmla="*/ f25 1 1122100"/>
                <a:gd name="f33" fmla="*/ f26 1 806587"/>
                <a:gd name="f34" fmla="*/ f27 1 1122100"/>
                <a:gd name="f35" fmla="*/ f28 1 806587"/>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1122100" h="806587">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4472C4"/>
            </a:solidFill>
            <a:ln w="12701" cap="flat">
              <a:solidFill>
                <a:srgbClr val="FFFFFF"/>
              </a:solidFill>
              <a:prstDash val="solid"/>
              <a:miter/>
            </a:ln>
          </p:spPr>
          <p:txBody>
            <a:bodyPr vert="horz" wrap="square" lIns="177658" tIns="131454" rIns="177658" bIns="131454" anchor="ctr" anchorCtr="1" compatLnSpc="0">
              <a:noAutofit/>
            </a:bodyPr>
            <a:lstStyle/>
            <a:p>
              <a:pPr algn="ctr" fontAlgn="auto">
                <a:lnSpc>
                  <a:spcPct val="90000"/>
                </a:lnSpc>
                <a:spcAft>
                  <a:spcPts val="900"/>
                </a:spcAft>
              </a:pPr>
              <a:r>
                <a:rPr lang="fr-FR" sz="21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Lancer</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6" name="Forme libre 5">
              <a:extLst>
                <a:ext uri="{FF2B5EF4-FFF2-40B4-BE49-F238E27FC236}">
                  <a16:creationId xmlns:a16="http://schemas.microsoft.com/office/drawing/2014/main" id="{77276B94-938D-214E-A08B-A0D0ECF1B372}"/>
                </a:ext>
              </a:extLst>
            </p:cNvPr>
            <p:cNvSpPr/>
            <p:nvPr/>
          </p:nvSpPr>
          <p:spPr>
            <a:xfrm rot="5381518">
              <a:off x="2715063" y="1605668"/>
              <a:ext cx="1023131" cy="31757"/>
            </a:xfrm>
            <a:custGeom>
              <a:avLst/>
              <a:gdLst>
                <a:gd name="f0" fmla="val 10800000"/>
                <a:gd name="f1" fmla="val 5400000"/>
                <a:gd name="f2" fmla="val 180"/>
                <a:gd name="f3" fmla="val w"/>
                <a:gd name="f4" fmla="val h"/>
                <a:gd name="f5" fmla="val 0"/>
                <a:gd name="f6" fmla="val 743454"/>
                <a:gd name="f7" fmla="val 22803"/>
                <a:gd name="f8" fmla="val 11402"/>
                <a:gd name="f9" fmla="+- 0 0 -90"/>
                <a:gd name="f10" fmla="*/ f3 1 743454"/>
                <a:gd name="f11" fmla="*/ f4 1 22803"/>
                <a:gd name="f12" fmla="+- f7 0 f5"/>
                <a:gd name="f13" fmla="+- f6 0 f5"/>
                <a:gd name="f14" fmla="*/ f9 f0 1"/>
                <a:gd name="f15" fmla="*/ f13 1 743454"/>
                <a:gd name="f16" fmla="*/ f12 1 22803"/>
                <a:gd name="f17" fmla="*/ 0 f13 1"/>
                <a:gd name="f18" fmla="*/ 11401 f12 1"/>
                <a:gd name="f19" fmla="*/ 743454 f13 1"/>
                <a:gd name="f20" fmla="*/ f14 1 f2"/>
                <a:gd name="f21" fmla="*/ f17 1 743454"/>
                <a:gd name="f22" fmla="*/ f18 1 22803"/>
                <a:gd name="f23" fmla="*/ f19 1 743454"/>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743454" h="22803">
                  <a:moveTo>
                    <a:pt x="f6" y="f8"/>
                  </a:moveTo>
                  <a:lnTo>
                    <a:pt x="f5" y="f8"/>
                  </a:lnTo>
                </a:path>
              </a:pathLst>
            </a:custGeom>
            <a:noFill/>
            <a:ln w="12701" cap="flat">
              <a:solidFill>
                <a:srgbClr val="ED7D31"/>
              </a:solidFill>
              <a:prstDash val="solid"/>
              <a:miter/>
            </a:ln>
          </p:spPr>
          <p:txBody>
            <a:bodyPr vert="horz" wrap="square" lIns="365842" tIns="0" rIns="365842"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7" name="Forme libre 6">
              <a:extLst>
                <a:ext uri="{FF2B5EF4-FFF2-40B4-BE49-F238E27FC236}">
                  <a16:creationId xmlns:a16="http://schemas.microsoft.com/office/drawing/2014/main" id="{04D04E9B-AD60-944E-B29F-6026FF640B71}"/>
                </a:ext>
              </a:extLst>
            </p:cNvPr>
            <p:cNvSpPr/>
            <p:nvPr/>
          </p:nvSpPr>
          <p:spPr>
            <a:xfrm>
              <a:off x="2658343" y="0"/>
              <a:ext cx="1125114" cy="1110017"/>
            </a:xfrm>
            <a:custGeom>
              <a:avLst/>
              <a:gdLst>
                <a:gd name="f0" fmla="val 10800000"/>
                <a:gd name="f1" fmla="val 5400000"/>
                <a:gd name="f2" fmla="val 180"/>
                <a:gd name="f3" fmla="val w"/>
                <a:gd name="f4" fmla="val h"/>
                <a:gd name="f5" fmla="val 0"/>
                <a:gd name="f6" fmla="val 808023"/>
                <a:gd name="f7" fmla="val 806587"/>
                <a:gd name="f8" fmla="val 403294"/>
                <a:gd name="f9" fmla="val 180561"/>
                <a:gd name="f10" fmla="val 180882"/>
                <a:gd name="f11" fmla="val 404012"/>
                <a:gd name="f12" fmla="val 627142"/>
                <a:gd name="f13" fmla="val 808024"/>
                <a:gd name="f14" fmla="val 626027"/>
                <a:gd name="f15" fmla="val 806588"/>
                <a:gd name="f16" fmla="+- 0 0 -90"/>
                <a:gd name="f17" fmla="*/ f3 1 808023"/>
                <a:gd name="f18" fmla="*/ f4 1 806587"/>
                <a:gd name="f19" fmla="+- f7 0 f5"/>
                <a:gd name="f20" fmla="+- f6 0 f5"/>
                <a:gd name="f21" fmla="*/ f16 f0 1"/>
                <a:gd name="f22" fmla="*/ f20 1 808023"/>
                <a:gd name="f23" fmla="*/ f19 1 806587"/>
                <a:gd name="f24" fmla="*/ 0 f20 1"/>
                <a:gd name="f25" fmla="*/ 403294 f19 1"/>
                <a:gd name="f26" fmla="*/ 404012 f20 1"/>
                <a:gd name="f27" fmla="*/ 0 f19 1"/>
                <a:gd name="f28" fmla="*/ 808024 f20 1"/>
                <a:gd name="f29" fmla="*/ 806588 f19 1"/>
                <a:gd name="f30" fmla="*/ f21 1 f2"/>
                <a:gd name="f31" fmla="*/ f24 1 808023"/>
                <a:gd name="f32" fmla="*/ f25 1 806587"/>
                <a:gd name="f33" fmla="*/ f26 1 808023"/>
                <a:gd name="f34" fmla="*/ f27 1 806587"/>
                <a:gd name="f35" fmla="*/ f28 1 808023"/>
                <a:gd name="f36" fmla="*/ f29 1 806587"/>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808023" h="806587">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ED7D31"/>
            </a:solidFill>
            <a:ln w="12701" cap="flat">
              <a:solidFill>
                <a:srgbClr val="FFFFFF"/>
              </a:solidFill>
              <a:prstDash val="solid"/>
              <a:miter/>
            </a:ln>
          </p:spPr>
          <p:txBody>
            <a:bodyPr vert="horz" wrap="square" lIns="124047" tIns="123837" rIns="124047"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Sécurité : Zone de lancer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8" name="Forme libre 7">
              <a:extLst>
                <a:ext uri="{FF2B5EF4-FFF2-40B4-BE49-F238E27FC236}">
                  <a16:creationId xmlns:a16="http://schemas.microsoft.com/office/drawing/2014/main" id="{1777F57F-C74D-D54F-800D-B50AC9BBCB2C}"/>
                </a:ext>
              </a:extLst>
            </p:cNvPr>
            <p:cNvSpPr/>
            <p:nvPr/>
          </p:nvSpPr>
          <p:spPr>
            <a:xfrm rot="18599998">
              <a:off x="3485284" y="1866678"/>
              <a:ext cx="862434" cy="31757"/>
            </a:xfrm>
            <a:custGeom>
              <a:avLst/>
              <a:gdLst>
                <a:gd name="f0" fmla="val 10800000"/>
                <a:gd name="f1" fmla="val 5400000"/>
                <a:gd name="f2" fmla="val 180"/>
                <a:gd name="f3" fmla="val w"/>
                <a:gd name="f4" fmla="val h"/>
                <a:gd name="f5" fmla="val 0"/>
                <a:gd name="f6" fmla="val 626682"/>
                <a:gd name="f7" fmla="val 22803"/>
                <a:gd name="f8" fmla="val 11401"/>
                <a:gd name="f9" fmla="+- 0 0 -90"/>
                <a:gd name="f10" fmla="*/ f3 1 626682"/>
                <a:gd name="f11" fmla="*/ f4 1 22803"/>
                <a:gd name="f12" fmla="+- f7 0 f5"/>
                <a:gd name="f13" fmla="+- f6 0 f5"/>
                <a:gd name="f14" fmla="*/ f9 f0 1"/>
                <a:gd name="f15" fmla="*/ f13 1 626682"/>
                <a:gd name="f16" fmla="*/ f12 1 22803"/>
                <a:gd name="f17" fmla="*/ 0 f13 1"/>
                <a:gd name="f18" fmla="*/ 11401 f12 1"/>
                <a:gd name="f19" fmla="*/ 626682 f13 1"/>
                <a:gd name="f20" fmla="*/ f14 1 f2"/>
                <a:gd name="f21" fmla="*/ f17 1 626682"/>
                <a:gd name="f22" fmla="*/ f18 1 22803"/>
                <a:gd name="f23" fmla="*/ f19 1 626682"/>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626682" h="22803">
                  <a:moveTo>
                    <a:pt x="f5" y="f8"/>
                  </a:moveTo>
                  <a:lnTo>
                    <a:pt x="f6" y="f8"/>
                  </a:lnTo>
                </a:path>
              </a:pathLst>
            </a:custGeom>
            <a:noFill/>
            <a:ln w="12701" cap="flat">
              <a:solidFill>
                <a:srgbClr val="ED7D31"/>
              </a:solidFill>
              <a:prstDash val="solid"/>
              <a:miter/>
            </a:ln>
          </p:spPr>
          <p:txBody>
            <a:bodyPr vert="horz" wrap="square" lIns="310374" tIns="0" rIns="310374"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9" name="Forme libre 8">
              <a:extLst>
                <a:ext uri="{FF2B5EF4-FFF2-40B4-BE49-F238E27FC236}">
                  <a16:creationId xmlns:a16="http://schemas.microsoft.com/office/drawing/2014/main" id="{09EE953C-DB50-3E41-BDDA-407ED20FBD42}"/>
                </a:ext>
              </a:extLst>
            </p:cNvPr>
            <p:cNvSpPr/>
            <p:nvPr/>
          </p:nvSpPr>
          <p:spPr>
            <a:xfrm>
              <a:off x="3779818" y="515054"/>
              <a:ext cx="1652851" cy="1110017"/>
            </a:xfrm>
            <a:custGeom>
              <a:avLst/>
              <a:gdLst>
                <a:gd name="f0" fmla="val 10800000"/>
                <a:gd name="f1" fmla="val 5400000"/>
                <a:gd name="f2" fmla="val 180"/>
                <a:gd name="f3" fmla="val w"/>
                <a:gd name="f4" fmla="val h"/>
                <a:gd name="f5" fmla="val 0"/>
                <a:gd name="f6" fmla="val 1187022"/>
                <a:gd name="f7" fmla="val 806587"/>
                <a:gd name="f8" fmla="val 403294"/>
                <a:gd name="f9" fmla="val 180561"/>
                <a:gd name="f10" fmla="val 265724"/>
                <a:gd name="f11" fmla="val 593511"/>
                <a:gd name="f12" fmla="val 921298"/>
                <a:gd name="f13" fmla="val 626027"/>
                <a:gd name="f14" fmla="val 806588"/>
                <a:gd name="f15" fmla="+- 0 0 -90"/>
                <a:gd name="f16" fmla="*/ f3 1 1187022"/>
                <a:gd name="f17" fmla="*/ f4 1 806587"/>
                <a:gd name="f18" fmla="+- f7 0 f5"/>
                <a:gd name="f19" fmla="+- f6 0 f5"/>
                <a:gd name="f20" fmla="*/ f15 f0 1"/>
                <a:gd name="f21" fmla="*/ f19 1 1187022"/>
                <a:gd name="f22" fmla="*/ f18 1 806587"/>
                <a:gd name="f23" fmla="*/ 0 f19 1"/>
                <a:gd name="f24" fmla="*/ 403294 f18 1"/>
                <a:gd name="f25" fmla="*/ 593511 f19 1"/>
                <a:gd name="f26" fmla="*/ 0 f18 1"/>
                <a:gd name="f27" fmla="*/ 1187022 f19 1"/>
                <a:gd name="f28" fmla="*/ 806588 f18 1"/>
                <a:gd name="f29" fmla="*/ f20 1 f2"/>
                <a:gd name="f30" fmla="*/ f23 1 1187022"/>
                <a:gd name="f31" fmla="*/ f24 1 806587"/>
                <a:gd name="f32" fmla="*/ f25 1 1187022"/>
                <a:gd name="f33" fmla="*/ f26 1 806587"/>
                <a:gd name="f34" fmla="*/ f27 1 1187022"/>
                <a:gd name="f35" fmla="*/ f28 1 806587"/>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1187022" h="806587">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A5A5A5"/>
            </a:solidFill>
            <a:ln w="12701" cap="flat">
              <a:solidFill>
                <a:srgbClr val="FFFFFF"/>
              </a:solidFill>
              <a:prstDash val="solid"/>
              <a:miter/>
            </a:ln>
          </p:spPr>
          <p:txBody>
            <a:bodyPr vert="horz" wrap="square" lIns="179551" tIns="123837" rIns="179551"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Matériel :  vortex, ballon, cerceaux, plots...</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0" name="Forme libre 9">
              <a:extLst>
                <a:ext uri="{FF2B5EF4-FFF2-40B4-BE49-F238E27FC236}">
                  <a16:creationId xmlns:a16="http://schemas.microsoft.com/office/drawing/2014/main" id="{95681330-B471-5E40-9070-5FDBF879D9C7}"/>
                </a:ext>
              </a:extLst>
            </p:cNvPr>
            <p:cNvSpPr/>
            <p:nvPr/>
          </p:nvSpPr>
          <p:spPr>
            <a:xfrm rot="20999992">
              <a:off x="3985714" y="2477832"/>
              <a:ext cx="726948" cy="31382"/>
            </a:xfrm>
            <a:custGeom>
              <a:avLst/>
              <a:gdLst>
                <a:gd name="f0" fmla="val 10800000"/>
                <a:gd name="f1" fmla="val 5400000"/>
                <a:gd name="f2" fmla="val 180"/>
                <a:gd name="f3" fmla="val w"/>
                <a:gd name="f4" fmla="val h"/>
                <a:gd name="f5" fmla="val 0"/>
                <a:gd name="f6" fmla="val 522066"/>
                <a:gd name="f7" fmla="val 22803"/>
                <a:gd name="f8" fmla="val 11401"/>
                <a:gd name="f9" fmla="+- 0 0 -90"/>
                <a:gd name="f10" fmla="*/ f3 1 522066"/>
                <a:gd name="f11" fmla="*/ f4 1 22803"/>
                <a:gd name="f12" fmla="+- f7 0 f5"/>
                <a:gd name="f13" fmla="+- f6 0 f5"/>
                <a:gd name="f14" fmla="*/ f9 f0 1"/>
                <a:gd name="f15" fmla="*/ f13 1 522066"/>
                <a:gd name="f16" fmla="*/ f12 1 22803"/>
                <a:gd name="f17" fmla="*/ 0 f13 1"/>
                <a:gd name="f18" fmla="*/ 11401 f12 1"/>
                <a:gd name="f19" fmla="*/ 522066 f13 1"/>
                <a:gd name="f20" fmla="*/ f14 1 f2"/>
                <a:gd name="f21" fmla="*/ f17 1 522066"/>
                <a:gd name="f22" fmla="*/ f18 1 22803"/>
                <a:gd name="f23" fmla="*/ f19 1 522066"/>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522066" h="22803">
                  <a:moveTo>
                    <a:pt x="f5" y="f8"/>
                  </a:moveTo>
                  <a:lnTo>
                    <a:pt x="f6" y="f8"/>
                  </a:lnTo>
                </a:path>
              </a:pathLst>
            </a:custGeom>
            <a:noFill/>
            <a:ln w="12701" cap="flat">
              <a:solidFill>
                <a:srgbClr val="ED7D31"/>
              </a:solidFill>
              <a:prstDash val="solid"/>
              <a:miter/>
            </a:ln>
          </p:spPr>
          <p:txBody>
            <a:bodyPr vert="horz" wrap="square" lIns="260677" tIns="0" rIns="260677"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1" name="Forme libre 10">
              <a:extLst>
                <a:ext uri="{FF2B5EF4-FFF2-40B4-BE49-F238E27FC236}">
                  <a16:creationId xmlns:a16="http://schemas.microsoft.com/office/drawing/2014/main" id="{F3E24B47-7A3A-AF4D-B152-AA904E2A7F68}"/>
                </a:ext>
              </a:extLst>
            </p:cNvPr>
            <p:cNvSpPr/>
            <p:nvPr/>
          </p:nvSpPr>
          <p:spPr>
            <a:xfrm>
              <a:off x="4633484" y="1766053"/>
              <a:ext cx="1428896" cy="1110017"/>
            </a:xfrm>
            <a:custGeom>
              <a:avLst/>
              <a:gdLst>
                <a:gd name="f0" fmla="val 10800000"/>
                <a:gd name="f1" fmla="val 5400000"/>
                <a:gd name="f2" fmla="val 180"/>
                <a:gd name="f3" fmla="val w"/>
                <a:gd name="f4" fmla="val h"/>
                <a:gd name="f5" fmla="val 0"/>
                <a:gd name="f6" fmla="val 923219"/>
                <a:gd name="f7" fmla="val 806587"/>
                <a:gd name="f8" fmla="val 403294"/>
                <a:gd name="f9" fmla="val 180561"/>
                <a:gd name="f10" fmla="val 206670"/>
                <a:gd name="f11" fmla="val 461610"/>
                <a:gd name="f12" fmla="val 716550"/>
                <a:gd name="f13" fmla="val 923220"/>
                <a:gd name="f14" fmla="val 626027"/>
                <a:gd name="f15" fmla="val 806588"/>
                <a:gd name="f16" fmla="+- 0 0 -90"/>
                <a:gd name="f17" fmla="*/ f3 1 923219"/>
                <a:gd name="f18" fmla="*/ f4 1 806587"/>
                <a:gd name="f19" fmla="+- f7 0 f5"/>
                <a:gd name="f20" fmla="+- f6 0 f5"/>
                <a:gd name="f21" fmla="*/ f16 f0 1"/>
                <a:gd name="f22" fmla="*/ f20 1 923219"/>
                <a:gd name="f23" fmla="*/ f19 1 806587"/>
                <a:gd name="f24" fmla="*/ 0 f20 1"/>
                <a:gd name="f25" fmla="*/ 403294 f19 1"/>
                <a:gd name="f26" fmla="*/ 461610 f20 1"/>
                <a:gd name="f27" fmla="*/ 0 f19 1"/>
                <a:gd name="f28" fmla="*/ 923220 f20 1"/>
                <a:gd name="f29" fmla="*/ 806588 f19 1"/>
                <a:gd name="f30" fmla="*/ f21 1 f2"/>
                <a:gd name="f31" fmla="*/ f24 1 923219"/>
                <a:gd name="f32" fmla="*/ f25 1 806587"/>
                <a:gd name="f33" fmla="*/ f26 1 923219"/>
                <a:gd name="f34" fmla="*/ f27 1 806587"/>
                <a:gd name="f35" fmla="*/ f28 1 923219"/>
                <a:gd name="f36" fmla="*/ f29 1 806587"/>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923219" h="806587">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FFC000"/>
            </a:solidFill>
            <a:ln w="12701" cap="flat">
              <a:solidFill>
                <a:srgbClr val="FFFFFF"/>
              </a:solidFill>
              <a:prstDash val="solid"/>
              <a:miter/>
            </a:ln>
          </p:spPr>
          <p:txBody>
            <a:bodyPr vert="horz" wrap="square" lIns="140918" tIns="123837" rIns="140918"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Actions : lancer, pousser, faire rouler</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2" name="Forme libre 11">
              <a:extLst>
                <a:ext uri="{FF2B5EF4-FFF2-40B4-BE49-F238E27FC236}">
                  <a16:creationId xmlns:a16="http://schemas.microsoft.com/office/drawing/2014/main" id="{8072B495-B492-3841-84C0-7EE4564DE143}"/>
                </a:ext>
              </a:extLst>
            </p:cNvPr>
            <p:cNvSpPr/>
            <p:nvPr/>
          </p:nvSpPr>
          <p:spPr>
            <a:xfrm rot="1701616">
              <a:off x="3804744" y="3210926"/>
              <a:ext cx="874193" cy="31382"/>
            </a:xfrm>
            <a:custGeom>
              <a:avLst/>
              <a:gdLst>
                <a:gd name="f0" fmla="val 10800000"/>
                <a:gd name="f1" fmla="val 5400000"/>
                <a:gd name="f2" fmla="val 180"/>
                <a:gd name="f3" fmla="val w"/>
                <a:gd name="f4" fmla="val h"/>
                <a:gd name="f5" fmla="val 0"/>
                <a:gd name="f6" fmla="val 627822"/>
                <a:gd name="f7" fmla="val 22803"/>
                <a:gd name="f8" fmla="val 11401"/>
                <a:gd name="f9" fmla="+- 0 0 -90"/>
                <a:gd name="f10" fmla="*/ f3 1 627822"/>
                <a:gd name="f11" fmla="*/ f4 1 22803"/>
                <a:gd name="f12" fmla="+- f7 0 f5"/>
                <a:gd name="f13" fmla="+- f6 0 f5"/>
                <a:gd name="f14" fmla="*/ f9 f0 1"/>
                <a:gd name="f15" fmla="*/ f13 1 627822"/>
                <a:gd name="f16" fmla="*/ f12 1 22803"/>
                <a:gd name="f17" fmla="*/ 0 f13 1"/>
                <a:gd name="f18" fmla="*/ 11401 f12 1"/>
                <a:gd name="f19" fmla="*/ 627822 f13 1"/>
                <a:gd name="f20" fmla="*/ f14 1 f2"/>
                <a:gd name="f21" fmla="*/ f17 1 627822"/>
                <a:gd name="f22" fmla="*/ f18 1 22803"/>
                <a:gd name="f23" fmla="*/ f19 1 627822"/>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627822" h="22803">
                  <a:moveTo>
                    <a:pt x="f5" y="f8"/>
                  </a:moveTo>
                  <a:lnTo>
                    <a:pt x="f6" y="f8"/>
                  </a:lnTo>
                </a:path>
              </a:pathLst>
            </a:custGeom>
            <a:noFill/>
            <a:ln w="12701" cap="flat">
              <a:solidFill>
                <a:srgbClr val="ED7D31"/>
              </a:solidFill>
              <a:prstDash val="solid"/>
              <a:miter/>
            </a:ln>
          </p:spPr>
          <p:txBody>
            <a:bodyPr vert="horz" wrap="square" lIns="310914" tIns="0" rIns="310914"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3" name="Forme libre 12">
              <a:extLst>
                <a:ext uri="{FF2B5EF4-FFF2-40B4-BE49-F238E27FC236}">
                  <a16:creationId xmlns:a16="http://schemas.microsoft.com/office/drawing/2014/main" id="{0A2356EE-0EB6-264B-8D39-DB22A5AC2EFF}"/>
                </a:ext>
              </a:extLst>
            </p:cNvPr>
            <p:cNvSpPr/>
            <p:nvPr/>
          </p:nvSpPr>
          <p:spPr>
            <a:xfrm>
              <a:off x="4479069" y="3204853"/>
              <a:ext cx="1524579" cy="1110017"/>
            </a:xfrm>
            <a:custGeom>
              <a:avLst/>
              <a:gdLst>
                <a:gd name="f0" fmla="val 10800000"/>
                <a:gd name="f1" fmla="val 5400000"/>
                <a:gd name="f2" fmla="val 180"/>
                <a:gd name="f3" fmla="val w"/>
                <a:gd name="f4" fmla="val h"/>
                <a:gd name="f5" fmla="val 0"/>
                <a:gd name="f6" fmla="val 1094902"/>
                <a:gd name="f7" fmla="val 806587"/>
                <a:gd name="f8" fmla="val 403294"/>
                <a:gd name="f9" fmla="val 180561"/>
                <a:gd name="f10" fmla="val 245102"/>
                <a:gd name="f11" fmla="val 547451"/>
                <a:gd name="f12" fmla="val 849800"/>
                <a:gd name="f13" fmla="val 626027"/>
                <a:gd name="f14" fmla="val 806588"/>
                <a:gd name="f15" fmla="+- 0 0 -90"/>
                <a:gd name="f16" fmla="*/ f3 1 1094902"/>
                <a:gd name="f17" fmla="*/ f4 1 806587"/>
                <a:gd name="f18" fmla="+- f7 0 f5"/>
                <a:gd name="f19" fmla="+- f6 0 f5"/>
                <a:gd name="f20" fmla="*/ f15 f0 1"/>
                <a:gd name="f21" fmla="*/ f19 1 1094902"/>
                <a:gd name="f22" fmla="*/ f18 1 806587"/>
                <a:gd name="f23" fmla="*/ 0 f19 1"/>
                <a:gd name="f24" fmla="*/ 403294 f18 1"/>
                <a:gd name="f25" fmla="*/ 547451 f19 1"/>
                <a:gd name="f26" fmla="*/ 0 f18 1"/>
                <a:gd name="f27" fmla="*/ 1094902 f19 1"/>
                <a:gd name="f28" fmla="*/ 806588 f18 1"/>
                <a:gd name="f29" fmla="*/ f20 1 f2"/>
                <a:gd name="f30" fmla="*/ f23 1 1094902"/>
                <a:gd name="f31" fmla="*/ f24 1 806587"/>
                <a:gd name="f32" fmla="*/ f25 1 1094902"/>
                <a:gd name="f33" fmla="*/ f26 1 806587"/>
                <a:gd name="f34" fmla="*/ f27 1 1094902"/>
                <a:gd name="f35" fmla="*/ f28 1 806587"/>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1094902" h="806587">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5B9BD5"/>
            </a:solidFill>
            <a:ln w="12701" cap="flat">
              <a:solidFill>
                <a:srgbClr val="FFFFFF"/>
              </a:solidFill>
              <a:prstDash val="solid"/>
              <a:miter/>
            </a:ln>
          </p:spPr>
          <p:txBody>
            <a:bodyPr vert="horz" wrap="square" lIns="166064" tIns="123837" rIns="166064"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Résultats de l’action: loin, fort, vite, haut</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4" name="Forme libre 13">
              <a:extLst>
                <a:ext uri="{FF2B5EF4-FFF2-40B4-BE49-F238E27FC236}">
                  <a16:creationId xmlns:a16="http://schemas.microsoft.com/office/drawing/2014/main" id="{DFFA73F2-44BB-0943-A0D2-E60860CE21B3}"/>
                </a:ext>
              </a:extLst>
            </p:cNvPr>
            <p:cNvSpPr/>
            <p:nvPr/>
          </p:nvSpPr>
          <p:spPr>
            <a:xfrm rot="4199998">
              <a:off x="3110774" y="3668149"/>
              <a:ext cx="976835" cy="31757"/>
            </a:xfrm>
            <a:custGeom>
              <a:avLst/>
              <a:gdLst>
                <a:gd name="f0" fmla="val 10800000"/>
                <a:gd name="f1" fmla="val 5400000"/>
                <a:gd name="f2" fmla="val 180"/>
                <a:gd name="f3" fmla="val w"/>
                <a:gd name="f4" fmla="val h"/>
                <a:gd name="f5" fmla="val 0"/>
                <a:gd name="f6" fmla="val 709809"/>
                <a:gd name="f7" fmla="val 22803"/>
                <a:gd name="f8" fmla="val 11401"/>
                <a:gd name="f9" fmla="+- 0 0 -90"/>
                <a:gd name="f10" fmla="*/ f3 1 709809"/>
                <a:gd name="f11" fmla="*/ f4 1 22803"/>
                <a:gd name="f12" fmla="+- f7 0 f5"/>
                <a:gd name="f13" fmla="+- f6 0 f5"/>
                <a:gd name="f14" fmla="*/ f9 f0 1"/>
                <a:gd name="f15" fmla="*/ f13 1 709809"/>
                <a:gd name="f16" fmla="*/ f12 1 22803"/>
                <a:gd name="f17" fmla="*/ 0 f13 1"/>
                <a:gd name="f18" fmla="*/ 11401 f12 1"/>
                <a:gd name="f19" fmla="*/ 709809 f13 1"/>
                <a:gd name="f20" fmla="*/ f14 1 f2"/>
                <a:gd name="f21" fmla="*/ f17 1 709809"/>
                <a:gd name="f22" fmla="*/ f18 1 22803"/>
                <a:gd name="f23" fmla="*/ f19 1 709809"/>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709809" h="22803">
                  <a:moveTo>
                    <a:pt x="f5" y="f8"/>
                  </a:moveTo>
                  <a:lnTo>
                    <a:pt x="f6" y="f8"/>
                  </a:lnTo>
                </a:path>
              </a:pathLst>
            </a:custGeom>
            <a:noFill/>
            <a:ln w="12701" cap="flat">
              <a:solidFill>
                <a:srgbClr val="ED7D31"/>
              </a:solidFill>
              <a:prstDash val="solid"/>
              <a:miter/>
            </a:ln>
          </p:spPr>
          <p:txBody>
            <a:bodyPr vert="horz" wrap="square" lIns="349858" tIns="0" rIns="349858"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5" name="Forme libre 14">
              <a:extLst>
                <a:ext uri="{FF2B5EF4-FFF2-40B4-BE49-F238E27FC236}">
                  <a16:creationId xmlns:a16="http://schemas.microsoft.com/office/drawing/2014/main" id="{E77EAEAF-53E6-7B49-9999-D34E5E26B532}"/>
                </a:ext>
              </a:extLst>
            </p:cNvPr>
            <p:cNvSpPr/>
            <p:nvPr/>
          </p:nvSpPr>
          <p:spPr>
            <a:xfrm>
              <a:off x="3305546" y="4117314"/>
              <a:ext cx="1403201" cy="1110017"/>
            </a:xfrm>
            <a:custGeom>
              <a:avLst/>
              <a:gdLst>
                <a:gd name="f0" fmla="val 10800000"/>
                <a:gd name="f1" fmla="val 5400000"/>
                <a:gd name="f2" fmla="val 180"/>
                <a:gd name="f3" fmla="val w"/>
                <a:gd name="f4" fmla="val h"/>
                <a:gd name="f5" fmla="val 0"/>
                <a:gd name="f6" fmla="val 944231"/>
                <a:gd name="f7" fmla="val 806587"/>
                <a:gd name="f8" fmla="val 403294"/>
                <a:gd name="f9" fmla="val 180561"/>
                <a:gd name="f10" fmla="val 211374"/>
                <a:gd name="f11" fmla="val 472116"/>
                <a:gd name="f12" fmla="val 732858"/>
                <a:gd name="f13" fmla="val 944232"/>
                <a:gd name="f14" fmla="val 626027"/>
                <a:gd name="f15" fmla="val 806588"/>
                <a:gd name="f16" fmla="+- 0 0 -90"/>
                <a:gd name="f17" fmla="*/ f3 1 944231"/>
                <a:gd name="f18" fmla="*/ f4 1 806587"/>
                <a:gd name="f19" fmla="+- f7 0 f5"/>
                <a:gd name="f20" fmla="+- f6 0 f5"/>
                <a:gd name="f21" fmla="*/ f16 f0 1"/>
                <a:gd name="f22" fmla="*/ f20 1 944231"/>
                <a:gd name="f23" fmla="*/ f19 1 806587"/>
                <a:gd name="f24" fmla="*/ 0 f20 1"/>
                <a:gd name="f25" fmla="*/ 403294 f19 1"/>
                <a:gd name="f26" fmla="*/ 472116 f20 1"/>
                <a:gd name="f27" fmla="*/ 0 f19 1"/>
                <a:gd name="f28" fmla="*/ 944232 f20 1"/>
                <a:gd name="f29" fmla="*/ 806588 f19 1"/>
                <a:gd name="f30" fmla="*/ f21 1 f2"/>
                <a:gd name="f31" fmla="*/ f24 1 944231"/>
                <a:gd name="f32" fmla="*/ f25 1 806587"/>
                <a:gd name="f33" fmla="*/ f26 1 944231"/>
                <a:gd name="f34" fmla="*/ f27 1 806587"/>
                <a:gd name="f35" fmla="*/ f28 1 944231"/>
                <a:gd name="f36" fmla="*/ f29 1 806587"/>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944231" h="806587">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70AD47"/>
            </a:solidFill>
            <a:ln w="12701" cap="flat">
              <a:solidFill>
                <a:srgbClr val="FFFFFF"/>
              </a:solidFill>
              <a:prstDash val="solid"/>
              <a:miter/>
            </a:ln>
          </p:spPr>
          <p:txBody>
            <a:bodyPr vert="horz" wrap="square" lIns="143990" tIns="123837" rIns="143990"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Partie du corps : bras, main, épaule, jambes</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6" name="Forme libre 15">
              <a:extLst>
                <a:ext uri="{FF2B5EF4-FFF2-40B4-BE49-F238E27FC236}">
                  <a16:creationId xmlns:a16="http://schemas.microsoft.com/office/drawing/2014/main" id="{BF886796-4E7A-E04F-A2C4-158D59412C8F}"/>
                </a:ext>
              </a:extLst>
            </p:cNvPr>
            <p:cNvSpPr/>
            <p:nvPr/>
          </p:nvSpPr>
          <p:spPr>
            <a:xfrm rot="17399983">
              <a:off x="2382090" y="3664849"/>
              <a:ext cx="969812" cy="31757"/>
            </a:xfrm>
            <a:custGeom>
              <a:avLst/>
              <a:gdLst>
                <a:gd name="f0" fmla="val 10800000"/>
                <a:gd name="f1" fmla="val 5400000"/>
                <a:gd name="f2" fmla="val 180"/>
                <a:gd name="f3" fmla="val w"/>
                <a:gd name="f4" fmla="val h"/>
                <a:gd name="f5" fmla="val 0"/>
                <a:gd name="f6" fmla="val 704705"/>
                <a:gd name="f7" fmla="val 22803"/>
                <a:gd name="f8" fmla="val 11402"/>
                <a:gd name="f9" fmla="+- 0 0 -90"/>
                <a:gd name="f10" fmla="*/ f3 1 704705"/>
                <a:gd name="f11" fmla="*/ f4 1 22803"/>
                <a:gd name="f12" fmla="+- f7 0 f5"/>
                <a:gd name="f13" fmla="+- f6 0 f5"/>
                <a:gd name="f14" fmla="*/ f9 f0 1"/>
                <a:gd name="f15" fmla="*/ f13 1 704705"/>
                <a:gd name="f16" fmla="*/ f12 1 22803"/>
                <a:gd name="f17" fmla="*/ 0 f13 1"/>
                <a:gd name="f18" fmla="*/ 11401 f12 1"/>
                <a:gd name="f19" fmla="*/ 704705 f13 1"/>
                <a:gd name="f20" fmla="*/ f14 1 f2"/>
                <a:gd name="f21" fmla="*/ f17 1 704705"/>
                <a:gd name="f22" fmla="*/ f18 1 22803"/>
                <a:gd name="f23" fmla="*/ f19 1 704705"/>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704705" h="22803">
                  <a:moveTo>
                    <a:pt x="f6" y="f8"/>
                  </a:moveTo>
                  <a:lnTo>
                    <a:pt x="f5" y="f8"/>
                  </a:lnTo>
                </a:path>
              </a:pathLst>
            </a:custGeom>
            <a:noFill/>
            <a:ln w="12701" cap="flat">
              <a:solidFill>
                <a:srgbClr val="ED7D31"/>
              </a:solidFill>
              <a:prstDash val="solid"/>
              <a:miter/>
            </a:ln>
          </p:spPr>
          <p:txBody>
            <a:bodyPr vert="horz" wrap="square" lIns="347435" tIns="0" rIns="347435"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7" name="Forme libre 16">
              <a:extLst>
                <a:ext uri="{FF2B5EF4-FFF2-40B4-BE49-F238E27FC236}">
                  <a16:creationId xmlns:a16="http://schemas.microsoft.com/office/drawing/2014/main" id="{599A79DA-3190-6E43-B204-2D76907CAF8B}"/>
                </a:ext>
              </a:extLst>
            </p:cNvPr>
            <p:cNvSpPr/>
            <p:nvPr/>
          </p:nvSpPr>
          <p:spPr>
            <a:xfrm>
              <a:off x="1728206" y="4117972"/>
              <a:ext cx="1546671" cy="1110017"/>
            </a:xfrm>
            <a:custGeom>
              <a:avLst/>
              <a:gdLst>
                <a:gd name="f0" fmla="val 10800000"/>
                <a:gd name="f1" fmla="val 5400000"/>
                <a:gd name="f2" fmla="val 180"/>
                <a:gd name="f3" fmla="val w"/>
                <a:gd name="f4" fmla="val h"/>
                <a:gd name="f5" fmla="val 0"/>
                <a:gd name="f6" fmla="val 1110767"/>
                <a:gd name="f7" fmla="val 806587"/>
                <a:gd name="f8" fmla="val 403294"/>
                <a:gd name="f9" fmla="val 180561"/>
                <a:gd name="f10" fmla="val 248654"/>
                <a:gd name="f11" fmla="val 555384"/>
                <a:gd name="f12" fmla="val 862114"/>
                <a:gd name="f13" fmla="val 1110768"/>
                <a:gd name="f14" fmla="val 626027"/>
                <a:gd name="f15" fmla="val 806588"/>
                <a:gd name="f16" fmla="+- 0 0 -90"/>
                <a:gd name="f17" fmla="*/ f3 1 1110767"/>
                <a:gd name="f18" fmla="*/ f4 1 806587"/>
                <a:gd name="f19" fmla="+- f7 0 f5"/>
                <a:gd name="f20" fmla="+- f6 0 f5"/>
                <a:gd name="f21" fmla="*/ f16 f0 1"/>
                <a:gd name="f22" fmla="*/ f20 1 1110767"/>
                <a:gd name="f23" fmla="*/ f19 1 806587"/>
                <a:gd name="f24" fmla="*/ 0 f20 1"/>
                <a:gd name="f25" fmla="*/ 403294 f19 1"/>
                <a:gd name="f26" fmla="*/ 555384 f20 1"/>
                <a:gd name="f27" fmla="*/ 0 f19 1"/>
                <a:gd name="f28" fmla="*/ 1110768 f20 1"/>
                <a:gd name="f29" fmla="*/ 806588 f19 1"/>
                <a:gd name="f30" fmla="*/ f21 1 f2"/>
                <a:gd name="f31" fmla="*/ f24 1 1110767"/>
                <a:gd name="f32" fmla="*/ f25 1 806587"/>
                <a:gd name="f33" fmla="*/ f26 1 1110767"/>
                <a:gd name="f34" fmla="*/ f27 1 806587"/>
                <a:gd name="f35" fmla="*/ f28 1 1110767"/>
                <a:gd name="f36" fmla="*/ f29 1 806587"/>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1110767" h="806587">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ED7D31"/>
            </a:solidFill>
            <a:ln w="12701" cap="flat">
              <a:solidFill>
                <a:srgbClr val="FFFFFF"/>
              </a:solidFill>
              <a:prstDash val="solid"/>
              <a:miter/>
            </a:ln>
          </p:spPr>
          <p:txBody>
            <a:bodyPr vert="horz" wrap="square" lIns="168386" tIns="123837" rIns="168386"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Ressentis : lourd, gros, petit, léger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8" name="Forme libre 17">
              <a:extLst>
                <a:ext uri="{FF2B5EF4-FFF2-40B4-BE49-F238E27FC236}">
                  <a16:creationId xmlns:a16="http://schemas.microsoft.com/office/drawing/2014/main" id="{31C7DA68-8D20-BB4F-86EA-35B60D032FAF}"/>
                </a:ext>
              </a:extLst>
            </p:cNvPr>
            <p:cNvSpPr/>
            <p:nvPr/>
          </p:nvSpPr>
          <p:spPr>
            <a:xfrm rot="19902422">
              <a:off x="1815293" y="3202373"/>
              <a:ext cx="842189" cy="31382"/>
            </a:xfrm>
            <a:custGeom>
              <a:avLst/>
              <a:gdLst>
                <a:gd name="f0" fmla="val 10800000"/>
                <a:gd name="f1" fmla="val 5400000"/>
                <a:gd name="f2" fmla="val 180"/>
                <a:gd name="f3" fmla="val w"/>
                <a:gd name="f4" fmla="val h"/>
                <a:gd name="f5" fmla="val 0"/>
                <a:gd name="f6" fmla="val 604828"/>
                <a:gd name="f7" fmla="val 22803"/>
                <a:gd name="f8" fmla="val 11402"/>
                <a:gd name="f9" fmla="+- 0 0 -90"/>
                <a:gd name="f10" fmla="*/ f3 1 604828"/>
                <a:gd name="f11" fmla="*/ f4 1 22803"/>
                <a:gd name="f12" fmla="+- f7 0 f5"/>
                <a:gd name="f13" fmla="+- f6 0 f5"/>
                <a:gd name="f14" fmla="*/ f9 f0 1"/>
                <a:gd name="f15" fmla="*/ f13 1 604828"/>
                <a:gd name="f16" fmla="*/ f12 1 22803"/>
                <a:gd name="f17" fmla="*/ 0 f13 1"/>
                <a:gd name="f18" fmla="*/ 11401 f12 1"/>
                <a:gd name="f19" fmla="*/ 604828 f13 1"/>
                <a:gd name="f20" fmla="*/ f14 1 f2"/>
                <a:gd name="f21" fmla="*/ f17 1 604828"/>
                <a:gd name="f22" fmla="*/ f18 1 22803"/>
                <a:gd name="f23" fmla="*/ f19 1 604828"/>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604828" h="22803">
                  <a:moveTo>
                    <a:pt x="f6" y="f8"/>
                  </a:moveTo>
                  <a:lnTo>
                    <a:pt x="f5" y="f8"/>
                  </a:lnTo>
                </a:path>
              </a:pathLst>
            </a:custGeom>
            <a:noFill/>
            <a:ln w="12701" cap="flat">
              <a:solidFill>
                <a:srgbClr val="ED7D31"/>
              </a:solidFill>
              <a:prstDash val="solid"/>
              <a:miter/>
            </a:ln>
          </p:spPr>
          <p:txBody>
            <a:bodyPr vert="horz" wrap="square" lIns="299996" tIns="0" rIns="299996" bIns="0"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19" name="Forme libre 18">
              <a:extLst>
                <a:ext uri="{FF2B5EF4-FFF2-40B4-BE49-F238E27FC236}">
                  <a16:creationId xmlns:a16="http://schemas.microsoft.com/office/drawing/2014/main" id="{B4A56A42-29AE-9741-867A-AAC93C62692F}"/>
                </a:ext>
              </a:extLst>
            </p:cNvPr>
            <p:cNvSpPr/>
            <p:nvPr/>
          </p:nvSpPr>
          <p:spPr>
            <a:xfrm>
              <a:off x="479767" y="3189244"/>
              <a:ext cx="1535140" cy="1110017"/>
            </a:xfrm>
            <a:custGeom>
              <a:avLst/>
              <a:gdLst>
                <a:gd name="f0" fmla="val 10800000"/>
                <a:gd name="f1" fmla="val 5400000"/>
                <a:gd name="f2" fmla="val 180"/>
                <a:gd name="f3" fmla="val w"/>
                <a:gd name="f4" fmla="val h"/>
                <a:gd name="f5" fmla="val 0"/>
                <a:gd name="f6" fmla="val 1102484"/>
                <a:gd name="f7" fmla="val 806587"/>
                <a:gd name="f8" fmla="val 403294"/>
                <a:gd name="f9" fmla="val 180561"/>
                <a:gd name="f10" fmla="val 246799"/>
                <a:gd name="f11" fmla="val 551242"/>
                <a:gd name="f12" fmla="val 855685"/>
                <a:gd name="f13" fmla="val 626027"/>
                <a:gd name="f14" fmla="val 806588"/>
                <a:gd name="f15" fmla="+- 0 0 -90"/>
                <a:gd name="f16" fmla="*/ f3 1 1102484"/>
                <a:gd name="f17" fmla="*/ f4 1 806587"/>
                <a:gd name="f18" fmla="+- f7 0 f5"/>
                <a:gd name="f19" fmla="+- f6 0 f5"/>
                <a:gd name="f20" fmla="*/ f15 f0 1"/>
                <a:gd name="f21" fmla="*/ f19 1 1102484"/>
                <a:gd name="f22" fmla="*/ f18 1 806587"/>
                <a:gd name="f23" fmla="*/ 0 f19 1"/>
                <a:gd name="f24" fmla="*/ 403294 f18 1"/>
                <a:gd name="f25" fmla="*/ 551242 f19 1"/>
                <a:gd name="f26" fmla="*/ 0 f18 1"/>
                <a:gd name="f27" fmla="*/ 1102484 f19 1"/>
                <a:gd name="f28" fmla="*/ 806588 f18 1"/>
                <a:gd name="f29" fmla="*/ f20 1 f2"/>
                <a:gd name="f30" fmla="*/ f23 1 1102484"/>
                <a:gd name="f31" fmla="*/ f24 1 806587"/>
                <a:gd name="f32" fmla="*/ f25 1 1102484"/>
                <a:gd name="f33" fmla="*/ f26 1 806587"/>
                <a:gd name="f34" fmla="*/ f27 1 1102484"/>
                <a:gd name="f35" fmla="*/ f28 1 806587"/>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1102484" h="806587">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A5A5A5"/>
            </a:solidFill>
            <a:ln w="12701" cap="flat">
              <a:solidFill>
                <a:srgbClr val="FFFFFF"/>
              </a:solidFill>
              <a:prstDash val="solid"/>
              <a:miter/>
            </a:ln>
          </p:spPr>
          <p:txBody>
            <a:bodyPr vert="horz" wrap="square" lIns="167170" tIns="123837" rIns="167170" bIns="123837" anchor="ctr" anchorCtr="1" compatLnSpc="0">
              <a:noAutofit/>
            </a:bodyPr>
            <a:lstStyle/>
            <a:p>
              <a:pPr algn="ctr" fontAlgn="auto">
                <a:lnSpc>
                  <a:spcPct val="90000"/>
                </a:lnSpc>
                <a:spcAft>
                  <a:spcPts val="400"/>
                </a:spcAft>
              </a:pPr>
              <a:r>
                <a:rPr lang="fr-FR" sz="90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Espace : devant, sur le côté</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20" name="Forme libre 19">
              <a:extLst>
                <a:ext uri="{FF2B5EF4-FFF2-40B4-BE49-F238E27FC236}">
                  <a16:creationId xmlns:a16="http://schemas.microsoft.com/office/drawing/2014/main" id="{1E952F69-490E-814B-B4E2-29531EE76D68}"/>
                </a:ext>
              </a:extLst>
            </p:cNvPr>
            <p:cNvSpPr/>
            <p:nvPr/>
          </p:nvSpPr>
          <p:spPr>
            <a:xfrm rot="599990">
              <a:off x="2109841" y="2508739"/>
              <a:ext cx="366756" cy="31382"/>
            </a:xfrm>
            <a:custGeom>
              <a:avLst/>
              <a:gdLst>
                <a:gd name="f0" fmla="val 10800000"/>
                <a:gd name="f1" fmla="val 5400000"/>
                <a:gd name="f2" fmla="val 180"/>
                <a:gd name="f3" fmla="val w"/>
                <a:gd name="f4" fmla="val h"/>
                <a:gd name="f5" fmla="val 0"/>
                <a:gd name="f6" fmla="val 263394"/>
                <a:gd name="f7" fmla="val 22803"/>
                <a:gd name="f8" fmla="val 11402"/>
                <a:gd name="f9" fmla="+- 0 0 -90"/>
                <a:gd name="f10" fmla="*/ f3 1 263394"/>
                <a:gd name="f11" fmla="*/ f4 1 22803"/>
                <a:gd name="f12" fmla="+- f7 0 f5"/>
                <a:gd name="f13" fmla="+- f6 0 f5"/>
                <a:gd name="f14" fmla="*/ f9 f0 1"/>
                <a:gd name="f15" fmla="*/ f13 1 263394"/>
                <a:gd name="f16" fmla="*/ f12 1 22803"/>
                <a:gd name="f17" fmla="*/ 0 f13 1"/>
                <a:gd name="f18" fmla="*/ 11401 f12 1"/>
                <a:gd name="f19" fmla="*/ 263394 f13 1"/>
                <a:gd name="f20" fmla="*/ f14 1 f2"/>
                <a:gd name="f21" fmla="*/ f17 1 263394"/>
                <a:gd name="f22" fmla="*/ f18 1 22803"/>
                <a:gd name="f23" fmla="*/ f19 1 263394"/>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263394" h="22803">
                  <a:moveTo>
                    <a:pt x="f6" y="f8"/>
                  </a:moveTo>
                  <a:lnTo>
                    <a:pt x="f5" y="f8"/>
                  </a:lnTo>
                </a:path>
              </a:pathLst>
            </a:custGeom>
            <a:noFill/>
            <a:ln w="12701" cap="flat">
              <a:solidFill>
                <a:srgbClr val="ED7D31"/>
              </a:solidFill>
              <a:prstDash val="solid"/>
              <a:miter/>
            </a:ln>
          </p:spPr>
          <p:txBody>
            <a:bodyPr vert="horz" wrap="square" lIns="137809" tIns="4818" rIns="137809" bIns="4818" anchor="ctr" anchorCtr="1" compatLnSpc="0">
              <a:noAutofit/>
            </a:bodyPr>
            <a:lstStyle/>
            <a:p>
              <a:pPr algn="ctr" fontAlgn="auto">
                <a:lnSpc>
                  <a:spcPct val="90000"/>
                </a:lnSpc>
                <a:spcAft>
                  <a:spcPts val="200"/>
                </a:spcAft>
              </a:pPr>
              <a:r>
                <a:rPr lang="fr-FR" sz="1800" kern="0">
                  <a:solidFill>
                    <a:srgbClr val="000000"/>
                  </a:solidFill>
                  <a:effectLst/>
                  <a:latin typeface="Liberation Serif"/>
                  <a:ea typeface="SimSun" panose="02010600030101010101" pitchFamily="2" charset="-122"/>
                  <a:cs typeface="Mangal" panose="02040503050203030202" pitchFamily="18" charset="0"/>
                </a:rPr>
                <a:t> </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21" name="Forme libre 20">
              <a:extLst>
                <a:ext uri="{FF2B5EF4-FFF2-40B4-BE49-F238E27FC236}">
                  <a16:creationId xmlns:a16="http://schemas.microsoft.com/office/drawing/2014/main" id="{083FFCCB-657A-3D4B-85CB-BA7417BBAC74}"/>
                </a:ext>
              </a:extLst>
            </p:cNvPr>
            <p:cNvSpPr/>
            <p:nvPr/>
          </p:nvSpPr>
          <p:spPr>
            <a:xfrm>
              <a:off x="0" y="1625062"/>
              <a:ext cx="2163150" cy="1504014"/>
            </a:xfrm>
            <a:custGeom>
              <a:avLst/>
              <a:gdLst>
                <a:gd name="f0" fmla="val 10800000"/>
                <a:gd name="f1" fmla="val 5400000"/>
                <a:gd name="f2" fmla="val 180"/>
                <a:gd name="f3" fmla="val w"/>
                <a:gd name="f4" fmla="val h"/>
                <a:gd name="f5" fmla="val 0"/>
                <a:gd name="f6" fmla="val 1487347"/>
                <a:gd name="f7" fmla="val 806587"/>
                <a:gd name="f8" fmla="val 403294"/>
                <a:gd name="f9" fmla="val 180561"/>
                <a:gd name="f10" fmla="val 332954"/>
                <a:gd name="f11" fmla="val 743674"/>
                <a:gd name="f12" fmla="val 1154394"/>
                <a:gd name="f13" fmla="val 1487348"/>
                <a:gd name="f14" fmla="val 626027"/>
                <a:gd name="f15" fmla="val 806588"/>
                <a:gd name="f16" fmla="+- 0 0 -90"/>
                <a:gd name="f17" fmla="*/ f3 1 1487347"/>
                <a:gd name="f18" fmla="*/ f4 1 806587"/>
                <a:gd name="f19" fmla="+- f7 0 f5"/>
                <a:gd name="f20" fmla="+- f6 0 f5"/>
                <a:gd name="f21" fmla="*/ f16 f0 1"/>
                <a:gd name="f22" fmla="*/ f20 1 1487347"/>
                <a:gd name="f23" fmla="*/ f19 1 806587"/>
                <a:gd name="f24" fmla="*/ 0 f20 1"/>
                <a:gd name="f25" fmla="*/ 403294 f19 1"/>
                <a:gd name="f26" fmla="*/ 743674 f20 1"/>
                <a:gd name="f27" fmla="*/ 0 f19 1"/>
                <a:gd name="f28" fmla="*/ 1487348 f20 1"/>
                <a:gd name="f29" fmla="*/ 806588 f19 1"/>
                <a:gd name="f30" fmla="*/ f21 1 f2"/>
                <a:gd name="f31" fmla="*/ f24 1 1487347"/>
                <a:gd name="f32" fmla="*/ f25 1 806587"/>
                <a:gd name="f33" fmla="*/ f26 1 1487347"/>
                <a:gd name="f34" fmla="*/ f27 1 806587"/>
                <a:gd name="f35" fmla="*/ f28 1 1487347"/>
                <a:gd name="f36" fmla="*/ f29 1 806587"/>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1487347" h="806587">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FFC000"/>
            </a:solidFill>
            <a:ln w="12701" cap="flat">
              <a:solidFill>
                <a:srgbClr val="FFFFFF"/>
              </a:solidFill>
              <a:prstDash val="solid"/>
              <a:miter/>
            </a:ln>
          </p:spPr>
          <p:txBody>
            <a:bodyPr vert="horz" wrap="square" lIns="222894" tIns="123206" rIns="222894" bIns="123206" anchor="ctr" anchorCtr="1" compatLnSpc="0">
              <a:noAutofit/>
            </a:bodyPr>
            <a:lstStyle/>
            <a:p>
              <a:pPr algn="ctr" fontAlgn="auto">
                <a:lnSpc>
                  <a:spcPct val="90000"/>
                </a:lnSpc>
                <a:spcAft>
                  <a:spcPts val="300"/>
                </a:spcAft>
              </a:pPr>
              <a:r>
                <a:rPr lang="fr-FR" sz="750" kern="150">
                  <a:solidFill>
                    <a:srgbClr val="FFFFFF"/>
                  </a:solidFill>
                  <a:effectLst/>
                  <a:latin typeface="Calibri" panose="020F0502020204030204" pitchFamily="34" charset="0"/>
                  <a:ea typeface="Calibri" panose="020F0502020204030204" pitchFamily="34" charset="0"/>
                  <a:cs typeface="Mangal" panose="02040503050203030202" pitchFamily="18" charset="0"/>
                </a:rPr>
                <a:t>Règles d'action : je lance à une main un objet léger. Je le lance vers le haut pour qu'il aille plus loin...</a:t>
              </a:r>
              <a:endParaRPr lang="fr-FR" sz="1200" kern="150">
                <a:solidFill>
                  <a:srgbClr val="000000"/>
                </a:solidFill>
                <a:effectLst/>
                <a:latin typeface="Liberation Serif"/>
                <a:ea typeface="SimSun" panose="02010600030101010101" pitchFamily="2" charset="-122"/>
                <a:cs typeface="Mangal" panose="02040503050203030202" pitchFamily="18" charset="0"/>
              </a:endParaRPr>
            </a:p>
          </p:txBody>
        </p:sp>
        <p:sp>
          <p:nvSpPr>
            <p:cNvPr id="22" name="Forme libre 21">
              <a:extLst>
                <a:ext uri="{FF2B5EF4-FFF2-40B4-BE49-F238E27FC236}">
                  <a16:creationId xmlns:a16="http://schemas.microsoft.com/office/drawing/2014/main" id="{4DE8E6E9-60A5-4C44-8D98-B359280CD41A}"/>
                </a:ext>
              </a:extLst>
            </p:cNvPr>
            <p:cNvSpPr/>
            <p:nvPr/>
          </p:nvSpPr>
          <p:spPr>
            <a:xfrm rot="3065061">
              <a:off x="2140092" y="1859150"/>
              <a:ext cx="856308" cy="31757"/>
            </a:xfrm>
            <a:custGeom>
              <a:avLst/>
              <a:gdLst>
                <a:gd name="f0" fmla="val 10800000"/>
                <a:gd name="f1" fmla="val 5400000"/>
                <a:gd name="f2" fmla="val 180"/>
                <a:gd name="f3" fmla="val w"/>
                <a:gd name="f4" fmla="val h"/>
                <a:gd name="f5" fmla="val 0"/>
                <a:gd name="f6" fmla="val 622232"/>
                <a:gd name="f7" fmla="val 22803"/>
                <a:gd name="f8" fmla="val 11402"/>
                <a:gd name="f9" fmla="+- 0 0 -90"/>
                <a:gd name="f10" fmla="*/ f3 1 622232"/>
                <a:gd name="f11" fmla="*/ f4 1 22803"/>
                <a:gd name="f12" fmla="+- f7 0 f5"/>
                <a:gd name="f13" fmla="+- f6 0 f5"/>
                <a:gd name="f14" fmla="*/ f9 f0 1"/>
                <a:gd name="f15" fmla="*/ f13 1 622232"/>
                <a:gd name="f16" fmla="*/ f12 1 22803"/>
                <a:gd name="f17" fmla="*/ 0 f13 1"/>
                <a:gd name="f18" fmla="*/ 11401 f12 1"/>
                <a:gd name="f19" fmla="*/ 622232 f13 1"/>
                <a:gd name="f20" fmla="*/ f14 1 f2"/>
                <a:gd name="f21" fmla="*/ f17 1 622232"/>
                <a:gd name="f22" fmla="*/ f18 1 22803"/>
                <a:gd name="f23" fmla="*/ f19 1 622232"/>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622232" h="22803">
                  <a:moveTo>
                    <a:pt x="f6" y="f8"/>
                  </a:moveTo>
                  <a:lnTo>
                    <a:pt x="f5" y="f8"/>
                  </a:lnTo>
                </a:path>
              </a:pathLst>
            </a:custGeom>
            <a:noFill/>
            <a:ln w="12701" cap="flat">
              <a:solidFill>
                <a:srgbClr val="ED7D31"/>
              </a:solidFill>
              <a:prstDash val="solid"/>
              <a:miter/>
            </a:ln>
          </p:spPr>
          <p:txBody>
            <a:bodyPr vert="horz" wrap="square" lIns="308262" tIns="0" rIns="308262" bIns="0" anchor="ctr" anchorCtr="1" compatLnSpc="0">
              <a:noAutofit/>
            </a:bodyPr>
            <a:lstStyle/>
            <a:p>
              <a:pPr algn="ctr" fontAlgn="auto">
                <a:lnSpc>
                  <a:spcPct val="90000"/>
                </a:lnSpc>
                <a:spcAft>
                  <a:spcPts val="200"/>
                </a:spcAft>
              </a:pPr>
              <a:r>
                <a:rPr lang="fr-FR" sz="1800" kern="0" dirty="0">
                  <a:solidFill>
                    <a:srgbClr val="000000"/>
                  </a:solidFill>
                  <a:effectLst/>
                  <a:latin typeface="Liberation Serif"/>
                  <a:ea typeface="SimSun" panose="02010600030101010101" pitchFamily="2" charset="-122"/>
                  <a:cs typeface="Mangal" panose="02040503050203030202" pitchFamily="18" charset="0"/>
                </a:rPr>
                <a:t> </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p:txBody>
        </p:sp>
        <p:sp>
          <p:nvSpPr>
            <p:cNvPr id="23" name="Forme libre 22">
              <a:extLst>
                <a:ext uri="{FF2B5EF4-FFF2-40B4-BE49-F238E27FC236}">
                  <a16:creationId xmlns:a16="http://schemas.microsoft.com/office/drawing/2014/main" id="{1F4DE8A3-20AF-9E45-9628-DC87A6D4CFCB}"/>
                </a:ext>
              </a:extLst>
            </p:cNvPr>
            <p:cNvSpPr/>
            <p:nvPr/>
          </p:nvSpPr>
          <p:spPr>
            <a:xfrm>
              <a:off x="1179210" y="515054"/>
              <a:ext cx="1463085" cy="1110017"/>
            </a:xfrm>
            <a:custGeom>
              <a:avLst/>
              <a:gdLst>
                <a:gd name="f0" fmla="val 10800000"/>
                <a:gd name="f1" fmla="val 5400000"/>
                <a:gd name="f2" fmla="val 180"/>
                <a:gd name="f3" fmla="val w"/>
                <a:gd name="f4" fmla="val h"/>
                <a:gd name="f5" fmla="val 0"/>
                <a:gd name="f6" fmla="val 1050733"/>
                <a:gd name="f7" fmla="val 806587"/>
                <a:gd name="f8" fmla="val 403294"/>
                <a:gd name="f9" fmla="val 180561"/>
                <a:gd name="f10" fmla="val 235215"/>
                <a:gd name="f11" fmla="val 525367"/>
                <a:gd name="f12" fmla="val 815519"/>
                <a:gd name="f13" fmla="val 1050734"/>
                <a:gd name="f14" fmla="val 626027"/>
                <a:gd name="f15" fmla="val 806588"/>
                <a:gd name="f16" fmla="+- 0 0 -90"/>
                <a:gd name="f17" fmla="*/ f3 1 1050733"/>
                <a:gd name="f18" fmla="*/ f4 1 806587"/>
                <a:gd name="f19" fmla="+- f7 0 f5"/>
                <a:gd name="f20" fmla="+- f6 0 f5"/>
                <a:gd name="f21" fmla="*/ f16 f0 1"/>
                <a:gd name="f22" fmla="*/ f20 1 1050733"/>
                <a:gd name="f23" fmla="*/ f19 1 806587"/>
                <a:gd name="f24" fmla="*/ 0 f20 1"/>
                <a:gd name="f25" fmla="*/ 403294 f19 1"/>
                <a:gd name="f26" fmla="*/ 525367 f20 1"/>
                <a:gd name="f27" fmla="*/ 0 f19 1"/>
                <a:gd name="f28" fmla="*/ 1050734 f20 1"/>
                <a:gd name="f29" fmla="*/ 806588 f19 1"/>
                <a:gd name="f30" fmla="*/ f21 1 f2"/>
                <a:gd name="f31" fmla="*/ f24 1 1050733"/>
                <a:gd name="f32" fmla="*/ f25 1 806587"/>
                <a:gd name="f33" fmla="*/ f26 1 1050733"/>
                <a:gd name="f34" fmla="*/ f27 1 806587"/>
                <a:gd name="f35" fmla="*/ f28 1 1050733"/>
                <a:gd name="f36" fmla="*/ f29 1 806587"/>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1050733" h="806587">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5B9BD5"/>
            </a:solidFill>
            <a:ln w="12701" cap="flat">
              <a:solidFill>
                <a:srgbClr val="FFFFFF"/>
              </a:solidFill>
              <a:prstDash val="solid"/>
              <a:miter/>
            </a:ln>
          </p:spPr>
          <p:txBody>
            <a:bodyPr vert="horz" wrap="square" lIns="159590" tIns="123837" rIns="159590" bIns="123837" anchor="ctr" anchorCtr="1" compatLnSpc="0">
              <a:noAutofit/>
            </a:bodyPr>
            <a:lstStyle/>
            <a:p>
              <a:pPr algn="ctr" fontAlgn="auto">
                <a:lnSpc>
                  <a:spcPct val="90000"/>
                </a:lnSpc>
                <a:spcAft>
                  <a:spcPts val="400"/>
                </a:spcAft>
              </a:pPr>
              <a:r>
                <a:rPr lang="fr-FR" sz="900" kern="150" dirty="0">
                  <a:solidFill>
                    <a:srgbClr val="FFFFFF"/>
                  </a:solidFill>
                  <a:effectLst/>
                  <a:latin typeface="Calibri" panose="020F0502020204030204" pitchFamily="34" charset="0"/>
                  <a:ea typeface="Calibri" panose="020F0502020204030204" pitchFamily="34" charset="0"/>
                  <a:cs typeface="Mangal" panose="02040503050203030202" pitchFamily="18" charset="0"/>
                </a:rPr>
                <a:t>Temps</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p:txBody>
        </p:sp>
      </p:grpSp>
    </p:spTree>
    <p:extLst>
      <p:ext uri="{BB962C8B-B14F-4D97-AF65-F5344CB8AC3E}">
        <p14:creationId xmlns:p14="http://schemas.microsoft.com/office/powerpoint/2010/main" val="959317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08B1A-4C23-7C4A-AB39-3229D3E13B52}"/>
              </a:ext>
            </a:extLst>
          </p:cNvPr>
          <p:cNvSpPr>
            <a:spLocks noGrp="1"/>
          </p:cNvSpPr>
          <p:nvPr>
            <p:ph type="title"/>
          </p:nvPr>
        </p:nvSpPr>
        <p:spPr>
          <a:xfrm>
            <a:off x="1326169" y="352424"/>
            <a:ext cx="10131425" cy="946997"/>
          </a:xfrm>
        </p:spPr>
        <p:txBody>
          <a:bodyPr>
            <a:normAutofit/>
          </a:bodyPr>
          <a:lstStyle/>
          <a:p>
            <a:r>
              <a:rPr lang="fr-FR" sz="3200" dirty="0"/>
              <a:t>Le lexique au regard des 3 étapes </a:t>
            </a:r>
            <a:r>
              <a:rPr lang="fr-FR" sz="3200" dirty="0">
                <a:hlinkClick r:id="rId2" action="ppaction://hlinksldjump"/>
              </a:rPr>
              <a:t>&lt;</a:t>
            </a:r>
            <a:r>
              <a:rPr lang="fr-FR" sz="3200" dirty="0"/>
              <a:t> </a:t>
            </a:r>
          </a:p>
        </p:txBody>
      </p:sp>
      <p:graphicFrame>
        <p:nvGraphicFramePr>
          <p:cNvPr id="5" name="Tableau 4">
            <a:extLst>
              <a:ext uri="{FF2B5EF4-FFF2-40B4-BE49-F238E27FC236}">
                <a16:creationId xmlns:a16="http://schemas.microsoft.com/office/drawing/2014/main" id="{047DCEB3-2754-8A4F-83B5-B8B9518F3D8D}"/>
              </a:ext>
            </a:extLst>
          </p:cNvPr>
          <p:cNvGraphicFramePr>
            <a:graphicFrameLocks noGrp="1"/>
          </p:cNvGraphicFramePr>
          <p:nvPr>
            <p:extLst>
              <p:ext uri="{D42A27DB-BD31-4B8C-83A1-F6EECF244321}">
                <p14:modId xmlns:p14="http://schemas.microsoft.com/office/powerpoint/2010/main" val="2679356836"/>
              </p:ext>
            </p:extLst>
          </p:nvPr>
        </p:nvGraphicFramePr>
        <p:xfrm>
          <a:off x="558800" y="1476587"/>
          <a:ext cx="11061699" cy="4348776"/>
        </p:xfrm>
        <a:graphic>
          <a:graphicData uri="http://schemas.openxmlformats.org/drawingml/2006/table">
            <a:tbl>
              <a:tblPr>
                <a:tableStyleId>{5C22544A-7EE6-4342-B048-85BDC9FD1C3A}</a:tableStyleId>
              </a:tblPr>
              <a:tblGrid>
                <a:gridCol w="1669974">
                  <a:extLst>
                    <a:ext uri="{9D8B030D-6E8A-4147-A177-3AD203B41FA5}">
                      <a16:colId xmlns:a16="http://schemas.microsoft.com/office/drawing/2014/main" val="3039042025"/>
                    </a:ext>
                  </a:extLst>
                </a:gridCol>
                <a:gridCol w="2927426">
                  <a:extLst>
                    <a:ext uri="{9D8B030D-6E8A-4147-A177-3AD203B41FA5}">
                      <a16:colId xmlns:a16="http://schemas.microsoft.com/office/drawing/2014/main" val="2116238004"/>
                    </a:ext>
                  </a:extLst>
                </a:gridCol>
                <a:gridCol w="3022600">
                  <a:extLst>
                    <a:ext uri="{9D8B030D-6E8A-4147-A177-3AD203B41FA5}">
                      <a16:colId xmlns:a16="http://schemas.microsoft.com/office/drawing/2014/main" val="2157970504"/>
                    </a:ext>
                  </a:extLst>
                </a:gridCol>
                <a:gridCol w="3441699">
                  <a:extLst>
                    <a:ext uri="{9D8B030D-6E8A-4147-A177-3AD203B41FA5}">
                      <a16:colId xmlns:a16="http://schemas.microsoft.com/office/drawing/2014/main" val="946816550"/>
                    </a:ext>
                  </a:extLst>
                </a:gridCol>
              </a:tblGrid>
              <a:tr h="822113">
                <a:tc rowSpan="4">
                  <a:txBody>
                    <a:bodyPr/>
                    <a:lstStyle/>
                    <a:p>
                      <a:pPr marL="0" indent="0" algn="ctr">
                        <a:buFontTx/>
                        <a:buNone/>
                      </a:pPr>
                      <a:r>
                        <a:rPr lang="fr-FR" sz="1400" kern="150" dirty="0">
                          <a:effectLst/>
                        </a:rPr>
                        <a:t>S’exprimer à partir d’un vocabulaire appris et l’utiliser pour expliquer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nchor="ctr"/>
                </a:tc>
                <a:tc>
                  <a:txBody>
                    <a:bodyPr/>
                    <a:lstStyle/>
                    <a:p>
                      <a:pPr algn="ctr"/>
                      <a:r>
                        <a:rPr lang="fr-FR" sz="1400" kern="150" dirty="0">
                          <a:effectLst/>
                        </a:rPr>
                        <a:t>Étape 1 ; Autour de 2-3 ans</a:t>
                      </a:r>
                    </a:p>
                    <a:p>
                      <a:pPr algn="ctr"/>
                      <a:r>
                        <a:rPr lang="fr-FR" sz="1400" kern="150" dirty="0">
                          <a:effectLst/>
                        </a:rPr>
                        <a:t>Découvrir/ explorer</a:t>
                      </a:r>
                      <a:endParaRPr lang="fr-FR" sz="1400" kern="150" dirty="0">
                        <a:solidFill>
                          <a:srgbClr val="000000"/>
                        </a:solidFill>
                        <a:effectLst/>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1">
                        <a:lumMod val="40000"/>
                        <a:lumOff val="60000"/>
                      </a:schemeClr>
                    </a:solidFill>
                  </a:tcPr>
                </a:tc>
                <a:tc>
                  <a:txBody>
                    <a:bodyPr/>
                    <a:lstStyle/>
                    <a:p>
                      <a:pPr algn="ctr"/>
                      <a:r>
                        <a:rPr lang="fr-FR" sz="1400" kern="150" dirty="0">
                          <a:effectLst/>
                        </a:rPr>
                        <a:t>Étape 2 : Autour de 3-4 ans</a:t>
                      </a:r>
                    </a:p>
                    <a:p>
                      <a:pPr algn="ctr"/>
                      <a:r>
                        <a:rPr lang="fr-FR" sz="1400" kern="150" dirty="0">
                          <a:effectLst/>
                        </a:rPr>
                        <a:t>Explorer/ affiner</a:t>
                      </a:r>
                      <a:endParaRPr lang="fr-FR" sz="1400" kern="150" dirty="0">
                        <a:solidFill>
                          <a:srgbClr val="000000"/>
                        </a:solidFill>
                        <a:effectLst/>
                      </a:endParaRPr>
                    </a:p>
                  </a:txBody>
                  <a:tcPr marL="34925" marR="34925" marT="34925" marB="34925">
                    <a:solidFill>
                      <a:schemeClr val="accent5">
                        <a:lumMod val="60000"/>
                        <a:lumOff val="40000"/>
                      </a:schemeClr>
                    </a:solidFill>
                  </a:tcPr>
                </a:tc>
                <a:tc>
                  <a:txBody>
                    <a:bodyPr/>
                    <a:lstStyle/>
                    <a:p>
                      <a:pPr algn="ctr"/>
                      <a:r>
                        <a:rPr lang="fr-FR" sz="1400" kern="150" dirty="0">
                          <a:effectLst/>
                        </a:rPr>
                        <a:t>Étape 3 : Autour de 5 ans</a:t>
                      </a:r>
                    </a:p>
                    <a:p>
                      <a:r>
                        <a:rPr lang="fr-FR" sz="1400" kern="150" dirty="0">
                          <a:effectLst/>
                        </a:rPr>
                        <a:t>                   Affiner, ajuster, enchaîner</a:t>
                      </a:r>
                    </a:p>
                    <a:p>
                      <a:r>
                        <a:rPr lang="fr-FR" sz="1400" kern="150" dirty="0">
                          <a:effectLst/>
                        </a:rPr>
                        <a:t>               Construire un projet d’actions</a:t>
                      </a:r>
                      <a:endParaRPr lang="fr-FR" sz="1400" kern="150" dirty="0">
                        <a:solidFill>
                          <a:srgbClr val="000000"/>
                        </a:solidFill>
                        <a:effectLst/>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solidFill>
                      <a:srgbClr val="92D050"/>
                    </a:solidFill>
                  </a:tcPr>
                </a:tc>
                <a:extLst>
                  <a:ext uri="{0D108BD9-81ED-4DB2-BD59-A6C34878D82A}">
                    <a16:rowId xmlns:a16="http://schemas.microsoft.com/office/drawing/2014/main" val="314798575"/>
                  </a:ext>
                </a:extLst>
              </a:tr>
              <a:tr h="702063">
                <a:tc vMerge="1">
                  <a:txBody>
                    <a:bodyPr/>
                    <a:lstStyle/>
                    <a:p>
                      <a:pPr marL="285750" indent="-285750" algn="ctr">
                        <a:buFont typeface="Arial" panose="020B0604020202020204" pitchFamily="34" charset="0"/>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tc>
                <a:tc>
                  <a:txBody>
                    <a:bodyPr/>
                    <a:lstStyle/>
                    <a:p>
                      <a:r>
                        <a:rPr lang="fr-FR" sz="1400" kern="150" dirty="0">
                          <a:effectLst/>
                        </a:rPr>
                        <a:t>Un lexique lié au lancer :</a:t>
                      </a:r>
                    </a:p>
                  </a:txBody>
                  <a:tcPr marL="34925" marR="34925" marT="34925" marB="34925">
                    <a:solidFill>
                      <a:schemeClr val="accent1">
                        <a:lumMod val="40000"/>
                        <a:lumOff val="60000"/>
                      </a:schemeClr>
                    </a:solidFill>
                  </a:tcPr>
                </a:tc>
                <a:tc>
                  <a:txBody>
                    <a:bodyPr/>
                    <a:lstStyle/>
                    <a:p>
                      <a:r>
                        <a:rPr lang="fr-FR" sz="1400" kern="150" dirty="0">
                          <a:effectLst/>
                        </a:rPr>
                        <a:t>Un lexique reprenant les différentes formes de lancer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5">
                        <a:lumMod val="60000"/>
                        <a:lumOff val="40000"/>
                      </a:schemeClr>
                    </a:solidFill>
                  </a:tcPr>
                </a:tc>
                <a:tc>
                  <a:txBody>
                    <a:bodyPr/>
                    <a:lstStyle/>
                    <a:p>
                      <a:r>
                        <a:rPr lang="fr-FR" sz="1400" kern="150" dirty="0">
                          <a:effectLst/>
                        </a:rPr>
                        <a:t>Un lexique mettant en avant l’interaction</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solidFill>
                      <a:srgbClr val="92D050"/>
                    </a:solidFill>
                  </a:tcPr>
                </a:tc>
                <a:extLst>
                  <a:ext uri="{0D108BD9-81ED-4DB2-BD59-A6C34878D82A}">
                    <a16:rowId xmlns:a16="http://schemas.microsoft.com/office/drawing/2014/main" val="2655802220"/>
                  </a:ext>
                </a:extLst>
              </a:tr>
              <a:tr h="1225454">
                <a:tc vMerge="1">
                  <a:txBody>
                    <a:bodyPr/>
                    <a:lstStyle/>
                    <a:p>
                      <a:endParaRPr lang="fr-FR"/>
                    </a:p>
                  </a:txBody>
                  <a:tcPr/>
                </a:tc>
                <a:tc>
                  <a:txBody>
                    <a:bodyPr/>
                    <a:lstStyle/>
                    <a:p>
                      <a:r>
                        <a:rPr lang="fr-FR" sz="1400" kern="150" dirty="0">
                          <a:effectLst/>
                        </a:rPr>
                        <a:t>Savoir nommer des engins: un vortex, un cerceau…</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Savoir nommer une action: lancer, jeter</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Savoir nommer une cible :</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Carton, quille…</a:t>
                      </a:r>
                    </a:p>
                    <a:p>
                      <a:endParaRPr lang="fr-FR" sz="1400" kern="150" dirty="0">
                        <a:effectLst/>
                      </a:endParaRPr>
                    </a:p>
                  </a:txBody>
                  <a:tcPr marL="34925" marR="34925" marT="34925" marB="34925">
                    <a:solidFill>
                      <a:schemeClr val="accent1">
                        <a:lumMod val="40000"/>
                        <a:lumOff val="6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Savoir nommer les formes de lancer:</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A bras cassé</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En poussant</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En rotation</a:t>
                      </a:r>
                    </a:p>
                    <a:p>
                      <a:r>
                        <a:rPr lang="fr-FR" sz="1400" kern="150" dirty="0">
                          <a:solidFill>
                            <a:srgbClr val="000000"/>
                          </a:solidFill>
                          <a:effectLst/>
                          <a:latin typeface="Liberation Serif"/>
                          <a:ea typeface="SimSun" panose="02010600030101010101" pitchFamily="2" charset="-122"/>
                          <a:cs typeface="Mangal" panose="02040503050203030202" pitchFamily="18" charset="0"/>
                        </a:rPr>
                        <a:t>A la cuillère</a:t>
                      </a:r>
                    </a:p>
                  </a:txBody>
                  <a:tcPr marL="34925" marR="34925" marT="34925" marB="34925">
                    <a:solidFill>
                      <a:schemeClr val="accent5">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Savoir identifier les effets de mon action en prenant en compte la manière de lancer, l’engin, la distance et la cible.</a:t>
                      </a:r>
                    </a:p>
                  </a:txBody>
                  <a:tcPr marL="34925" marR="34925" marT="34925" marB="34925">
                    <a:solidFill>
                      <a:srgbClr val="92D050"/>
                    </a:solidFill>
                  </a:tcPr>
                </a:tc>
                <a:extLst>
                  <a:ext uri="{0D108BD9-81ED-4DB2-BD59-A6C34878D82A}">
                    <a16:rowId xmlns:a16="http://schemas.microsoft.com/office/drawing/2014/main" val="3486381703"/>
                  </a:ext>
                </a:extLst>
              </a:tr>
              <a:tr h="1373413">
                <a:tc vMerge="1">
                  <a:txBody>
                    <a:bodyPr/>
                    <a:lstStyle/>
                    <a:p>
                      <a:pPr marL="285750" indent="-285750">
                        <a:buFont typeface="Arial" panose="020B0604020202020204" pitchFamily="34" charset="0"/>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tc>
                <a:tc>
                  <a:txBody>
                    <a:bodyPr/>
                    <a:lstStyle/>
                    <a:p>
                      <a:pPr marL="0" algn="l" defTabSz="457200" rtl="0" eaLnBrk="1" latinLnBrk="0" hangingPunct="1"/>
                      <a:r>
                        <a:rPr lang="fr-FR" sz="1400" kern="150" dirty="0">
                          <a:solidFill>
                            <a:srgbClr val="000000"/>
                          </a:solidFill>
                          <a:effectLst/>
                          <a:latin typeface="Liberation Serif"/>
                          <a:ea typeface="SimSun" panose="02010600030101010101" pitchFamily="2" charset="-122"/>
                          <a:cs typeface="Mangal" panose="02040503050203030202" pitchFamily="18" charset="0"/>
                        </a:rPr>
                        <a:t>« je lance un vortex dans un carton… »</a:t>
                      </a: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solidFill>
                      <a:schemeClr val="accent1">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rPr>
                        <a:t>« Je lance en poussant à 2 mains un gros ballon dans un carton ».</a:t>
                      </a:r>
                    </a:p>
                  </a:txBody>
                  <a:tcPr marL="34925" marR="34925" marT="34925" marB="34925">
                    <a:solidFill>
                      <a:schemeClr val="accent5">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rPr>
                        <a:t>« Je lance la balle à bras cassé car elle va plus loin que si je lance avec un bras tendu et je vise mieux.».</a:t>
                      </a: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4925" marR="34925" marT="34925" marB="34925">
                    <a:solidFill>
                      <a:srgbClr val="92D050"/>
                    </a:solidFill>
                  </a:tcPr>
                </a:tc>
                <a:extLst>
                  <a:ext uri="{0D108BD9-81ED-4DB2-BD59-A6C34878D82A}">
                    <a16:rowId xmlns:a16="http://schemas.microsoft.com/office/drawing/2014/main" val="2644531540"/>
                  </a:ext>
                </a:extLst>
              </a:tr>
            </a:tbl>
          </a:graphicData>
        </a:graphic>
      </p:graphicFrame>
    </p:spTree>
    <p:extLst>
      <p:ext uri="{BB962C8B-B14F-4D97-AF65-F5344CB8AC3E}">
        <p14:creationId xmlns:p14="http://schemas.microsoft.com/office/powerpoint/2010/main" val="3580168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8" name="Espace réservé du contenu 3">
            <a:extLst>
              <a:ext uri="{FF2B5EF4-FFF2-40B4-BE49-F238E27FC236}">
                <a16:creationId xmlns:a16="http://schemas.microsoft.com/office/drawing/2014/main" id="{FDEEEE07-3415-D844-B7AF-3D3D3B82CCF1}"/>
              </a:ext>
            </a:extLst>
          </p:cNvPr>
          <p:cNvGraphicFramePr>
            <a:graphicFrameLocks/>
          </p:cNvGraphicFramePr>
          <p:nvPr>
            <p:extLst>
              <p:ext uri="{D42A27DB-BD31-4B8C-83A1-F6EECF244321}">
                <p14:modId xmlns:p14="http://schemas.microsoft.com/office/powerpoint/2010/main" val="478149258"/>
              </p:ext>
            </p:extLst>
          </p:nvPr>
        </p:nvGraphicFramePr>
        <p:xfrm>
          <a:off x="484877" y="1338933"/>
          <a:ext cx="11222245" cy="5128683"/>
        </p:xfrm>
        <a:graphic>
          <a:graphicData uri="http://schemas.openxmlformats.org/drawingml/2006/table">
            <a:tbl>
              <a:tblPr>
                <a:tableStyleId>{5C22544A-7EE6-4342-B048-85BDC9FD1C3A}</a:tableStyleId>
              </a:tblPr>
              <a:tblGrid>
                <a:gridCol w="1873598">
                  <a:extLst>
                    <a:ext uri="{9D8B030D-6E8A-4147-A177-3AD203B41FA5}">
                      <a16:colId xmlns:a16="http://schemas.microsoft.com/office/drawing/2014/main" val="4172599329"/>
                    </a:ext>
                  </a:extLst>
                </a:gridCol>
                <a:gridCol w="2728938">
                  <a:extLst>
                    <a:ext uri="{9D8B030D-6E8A-4147-A177-3AD203B41FA5}">
                      <a16:colId xmlns:a16="http://schemas.microsoft.com/office/drawing/2014/main" val="3748100548"/>
                    </a:ext>
                  </a:extLst>
                </a:gridCol>
                <a:gridCol w="3625006">
                  <a:extLst>
                    <a:ext uri="{9D8B030D-6E8A-4147-A177-3AD203B41FA5}">
                      <a16:colId xmlns:a16="http://schemas.microsoft.com/office/drawing/2014/main" val="2109166297"/>
                    </a:ext>
                  </a:extLst>
                </a:gridCol>
                <a:gridCol w="2994703">
                  <a:extLst>
                    <a:ext uri="{9D8B030D-6E8A-4147-A177-3AD203B41FA5}">
                      <a16:colId xmlns:a16="http://schemas.microsoft.com/office/drawing/2014/main" val="227022773"/>
                    </a:ext>
                  </a:extLst>
                </a:gridCol>
              </a:tblGrid>
              <a:tr h="408644">
                <a:tc>
                  <a:txBody>
                    <a:bodyPr/>
                    <a:lstStyle/>
                    <a:p>
                      <a:pPr algn="ct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tc>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Etape 1</a:t>
                      </a:r>
                    </a:p>
                  </a:txBody>
                  <a:tcPr marL="65173" marR="65173" marT="0" marB="0" anchor="ctr">
                    <a:solidFill>
                      <a:schemeClr val="accent1">
                        <a:lumMod val="40000"/>
                        <a:lumOff val="60000"/>
                      </a:schemeClr>
                    </a:solidFill>
                  </a:tcPr>
                </a:tc>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Etape 2</a:t>
                      </a:r>
                    </a:p>
                  </a:txBody>
                  <a:tcPr marL="65173" marR="65173" marT="0" marB="0" anchor="ctr">
                    <a:solidFill>
                      <a:schemeClr val="accent5">
                        <a:lumMod val="60000"/>
                        <a:lumOff val="40000"/>
                      </a:schemeClr>
                    </a:solidFill>
                  </a:tcPr>
                </a:tc>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Etape 3</a:t>
                      </a:r>
                    </a:p>
                  </a:txBody>
                  <a:tcPr marL="65173" marR="65173" marT="0" marB="0" anchor="ctr">
                    <a:solidFill>
                      <a:srgbClr val="92D050"/>
                    </a:solidFill>
                  </a:tcPr>
                </a:tc>
                <a:extLst>
                  <a:ext uri="{0D108BD9-81ED-4DB2-BD59-A6C34878D82A}">
                    <a16:rowId xmlns:a16="http://schemas.microsoft.com/office/drawing/2014/main" val="4273832517"/>
                  </a:ext>
                </a:extLst>
              </a:tr>
              <a:tr h="2482971">
                <a:tc>
                  <a:txBody>
                    <a:bodyPr/>
                    <a:lstStyle/>
                    <a:p>
                      <a:pPr algn="ctr"/>
                      <a:r>
                        <a:rPr lang="fr-FR" sz="1400" kern="150" dirty="0">
                          <a:effectLst/>
                        </a:rPr>
                        <a:t>Comprendre.</a:t>
                      </a:r>
                    </a:p>
                    <a:p>
                      <a:pPr algn="ctr"/>
                      <a:r>
                        <a:rPr lang="fr-FR" sz="1400" kern="150" dirty="0">
                          <a:effectLst/>
                        </a:rPr>
                        <a:t>Quoi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nchor="ctr"/>
                </a:tc>
                <a:tc>
                  <a:txBody>
                    <a:bodyPr/>
                    <a:lstStyle/>
                    <a:p>
                      <a:r>
                        <a:rPr lang="fr-FR" sz="1400" kern="150" dirty="0">
                          <a:effectLst/>
                        </a:rPr>
                        <a:t>L’élève sait expliquer le jeu et le dispositif  à l’aide de phrases simples. Il sait également exprimer ses émotions.</a:t>
                      </a:r>
                    </a:p>
                    <a:p>
                      <a:endParaRPr lang="fr-FR" sz="1400" kern="150" dirty="0">
                        <a:effectLst/>
                      </a:endParaRPr>
                    </a:p>
                    <a:p>
                      <a:r>
                        <a:rPr lang="fr-FR" sz="1400" kern="150" dirty="0">
                          <a:effectLst/>
                        </a:rPr>
                        <a:t> cf. lexique</a:t>
                      </a:r>
                    </a:p>
                    <a:p>
                      <a:r>
                        <a:rPr lang="fr-FR" sz="1400" kern="150" dirty="0">
                          <a:effectLst/>
                        </a:rPr>
                        <a:t>Le quoi ?</a:t>
                      </a:r>
                    </a:p>
                    <a:p>
                      <a:r>
                        <a:rPr lang="fr-FR" sz="1400" kern="150" dirty="0">
                          <a:effectLst/>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1">
                        <a:lumMod val="40000"/>
                        <a:lumOff val="60000"/>
                      </a:schemeClr>
                    </a:solidFill>
                  </a:tcPr>
                </a:tc>
                <a:tc>
                  <a:txBody>
                    <a:bodyPr/>
                    <a:lstStyle/>
                    <a:p>
                      <a:r>
                        <a:rPr lang="fr-FR" sz="1400" kern="150" dirty="0">
                          <a:effectLst/>
                        </a:rPr>
                        <a:t>Il a compris qu’existent d’autres gestes adaptés à un engin et à une cible et il sait l’expliquer en développant des phrases de plus en plus riches pour décrire ses actions et expliquer ses émotions. </a:t>
                      </a:r>
                    </a:p>
                    <a:p>
                      <a:endParaRPr lang="fr-FR" sz="1400" kern="150" dirty="0">
                        <a:effectLst/>
                      </a:endParaRPr>
                    </a:p>
                    <a:p>
                      <a:r>
                        <a:rPr lang="fr-FR" sz="1400" kern="150" dirty="0">
                          <a:effectLst/>
                        </a:rPr>
                        <a:t>Cf./ lexique</a:t>
                      </a:r>
                    </a:p>
                    <a:p>
                      <a:r>
                        <a:rPr lang="fr-FR" sz="1400" kern="150" dirty="0">
                          <a:effectLst/>
                        </a:rPr>
                        <a:t>Le comment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5">
                        <a:lumMod val="60000"/>
                        <a:lumOff val="40000"/>
                      </a:schemeClr>
                    </a:solidFill>
                  </a:tcPr>
                </a:tc>
                <a:tc>
                  <a:txBody>
                    <a:bodyPr/>
                    <a:lstStyle/>
                    <a:p>
                      <a:pPr algn="l"/>
                      <a:r>
                        <a:rPr lang="fr-FR" sz="1400" kern="150" dirty="0">
                          <a:effectLst/>
                        </a:rPr>
                        <a:t>L’élève  a compris l’intérêt d’ utiliser un geste en fonction d’une cible, d’une  distance et d’un l’engin. </a:t>
                      </a:r>
                    </a:p>
                    <a:p>
                      <a:pPr algn="l"/>
                      <a:r>
                        <a:rPr lang="fr-FR" sz="1400" kern="150" dirty="0">
                          <a:effectLst/>
                        </a:rPr>
                        <a:t>Il  construit des phrases complexes pour décrire des enchaînements d'actions et expliquer comment il  fait.</a:t>
                      </a:r>
                      <a:br>
                        <a:rPr lang="fr-FR" sz="1400" kern="150" dirty="0">
                          <a:effectLst/>
                        </a:rPr>
                      </a:br>
                      <a:r>
                        <a:rPr lang="fr-FR" sz="1400" kern="150" dirty="0" err="1">
                          <a:effectLst/>
                        </a:rPr>
                        <a:t>Cf</a:t>
                      </a:r>
                      <a:r>
                        <a:rPr lang="fr-FR" sz="1400" kern="150" dirty="0">
                          <a:effectLst/>
                        </a:rPr>
                        <a:t> : lexique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rgbClr val="92D050"/>
                    </a:solidFill>
                  </a:tcPr>
                </a:tc>
                <a:extLst>
                  <a:ext uri="{0D108BD9-81ED-4DB2-BD59-A6C34878D82A}">
                    <a16:rowId xmlns:a16="http://schemas.microsoft.com/office/drawing/2014/main" val="3239572417"/>
                  </a:ext>
                </a:extLst>
              </a:tr>
              <a:tr h="2237068">
                <a:tc>
                  <a:txBody>
                    <a:bodyPr/>
                    <a:lstStyle/>
                    <a:p>
                      <a:pPr algn="ctr"/>
                      <a:r>
                        <a:rPr lang="fr-FR" sz="1400" kern="150" dirty="0">
                          <a:effectLst/>
                        </a:rPr>
                        <a:t>La réussite est accompagnée d’une vignette ou d'une photo dans le cahier multimédias (EPS : je deviens un champion</a:t>
                      </a:r>
                      <a:r>
                        <a:rPr lang="fr-FR" sz="1600" kern="150" dirty="0">
                          <a:effectLst/>
                        </a:rPr>
                        <a:t>)</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nchor="ctr"/>
                </a:tc>
                <a:tc>
                  <a:txBody>
                    <a:bodyPr/>
                    <a:lstStyle/>
                    <a:p>
                      <a:pPr>
                        <a:spcBef>
                          <a:spcPts val="500"/>
                        </a:spcBef>
                        <a:spcAft>
                          <a:spcPts val="500"/>
                        </a:spcAft>
                      </a:pPr>
                      <a:r>
                        <a:rPr lang="fr-FR" sz="1400" kern="150" dirty="0">
                          <a:effectLst/>
                        </a:rPr>
                        <a:t>Je fais (qui traduit je réponds à la consigne, je m’engage, je réalise)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1">
                        <a:lumMod val="40000"/>
                        <a:lumOff val="60000"/>
                      </a:schemeClr>
                    </a:solidFill>
                  </a:tcPr>
                </a:tc>
                <a:tc>
                  <a:txBody>
                    <a:bodyPr/>
                    <a:lstStyle/>
                    <a:p>
                      <a:r>
                        <a:rPr lang="fr-FR" sz="1400" kern="150" dirty="0">
                          <a:effectLst/>
                        </a:rPr>
                        <a:t>J’adapte mon geste en fonction de l’engin</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5">
                        <a:lumMod val="60000"/>
                        <a:lumOff val="40000"/>
                      </a:schemeClr>
                    </a:solidFill>
                  </a:tcPr>
                </a:tc>
                <a:tc>
                  <a:txBody>
                    <a:bodyPr/>
                    <a:lstStyle/>
                    <a:p>
                      <a:r>
                        <a:rPr lang="fr-FR" sz="1400" kern="150" dirty="0">
                          <a:effectLst/>
                        </a:rPr>
                        <a:t>Je sais comment lancer loin, précis...</a:t>
                      </a:r>
                    </a:p>
                    <a:p>
                      <a:r>
                        <a:rPr lang="fr-FR" sz="1400" kern="150" dirty="0">
                          <a:effectLst/>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rgbClr val="92D050"/>
                    </a:solidFill>
                  </a:tcPr>
                </a:tc>
                <a:extLst>
                  <a:ext uri="{0D108BD9-81ED-4DB2-BD59-A6C34878D82A}">
                    <a16:rowId xmlns:a16="http://schemas.microsoft.com/office/drawing/2014/main" val="548120297"/>
                  </a:ext>
                </a:extLst>
              </a:tr>
            </a:tbl>
          </a:graphicData>
        </a:graphic>
      </p:graphicFrame>
      <p:pic>
        <p:nvPicPr>
          <p:cNvPr id="9" name="Image1">
            <a:extLst>
              <a:ext uri="{FF2B5EF4-FFF2-40B4-BE49-F238E27FC236}">
                <a16:creationId xmlns:a16="http://schemas.microsoft.com/office/drawing/2014/main" id="{98DDAFE6-8C6F-1442-A7E3-97C300F1A3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71068" y="5380566"/>
            <a:ext cx="909519" cy="5842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2">
            <a:extLst>
              <a:ext uri="{FF2B5EF4-FFF2-40B4-BE49-F238E27FC236}">
                <a16:creationId xmlns:a16="http://schemas.microsoft.com/office/drawing/2014/main" id="{D6BC7A7A-93FD-9C48-8765-6544FC07CD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2053" y="4925972"/>
            <a:ext cx="800100" cy="12319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4">
            <a:extLst>
              <a:ext uri="{FF2B5EF4-FFF2-40B4-BE49-F238E27FC236}">
                <a16:creationId xmlns:a16="http://schemas.microsoft.com/office/drawing/2014/main" id="{4E34B59C-D995-D247-875F-07E3CC17B7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00232" y="4964072"/>
            <a:ext cx="1889910" cy="11938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41445ED-7C7A-214E-92C6-7CDDCA738764}"/>
              </a:ext>
            </a:extLst>
          </p:cNvPr>
          <p:cNvSpPr txBox="1"/>
          <p:nvPr/>
        </p:nvSpPr>
        <p:spPr>
          <a:xfrm>
            <a:off x="2189285" y="120851"/>
            <a:ext cx="7088672" cy="584775"/>
          </a:xfrm>
          <a:prstGeom prst="rect">
            <a:avLst/>
          </a:prstGeom>
          <a:noFill/>
        </p:spPr>
        <p:txBody>
          <a:bodyPr wrap="none" rtlCol="0">
            <a:spAutoFit/>
          </a:bodyPr>
          <a:lstStyle/>
          <a:p>
            <a:r>
              <a:rPr lang="fr-FR" sz="3200" dirty="0"/>
              <a:t>4-Les indicateurs de « compréhension »</a:t>
            </a:r>
            <a:r>
              <a:rPr lang="fr-FR" sz="3200" dirty="0">
                <a:hlinkClick r:id="rId5" action="ppaction://hlinksldjump"/>
              </a:rPr>
              <a:t>&lt;</a:t>
            </a:r>
            <a:r>
              <a:rPr lang="fr-FR" sz="3200" dirty="0"/>
              <a:t> </a:t>
            </a:r>
          </a:p>
        </p:txBody>
      </p:sp>
    </p:spTree>
    <p:extLst>
      <p:ext uri="{BB962C8B-B14F-4D97-AF65-F5344CB8AC3E}">
        <p14:creationId xmlns:p14="http://schemas.microsoft.com/office/powerpoint/2010/main" val="2724834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86210-D582-BD42-B098-3FCCB5950EDB}"/>
              </a:ext>
            </a:extLst>
          </p:cNvPr>
          <p:cNvSpPr>
            <a:spLocks noGrp="1"/>
          </p:cNvSpPr>
          <p:nvPr>
            <p:ph type="title"/>
          </p:nvPr>
        </p:nvSpPr>
        <p:spPr/>
        <p:txBody>
          <a:bodyPr/>
          <a:lstStyle/>
          <a:p>
            <a:r>
              <a:rPr lang="fr-FR" dirty="0"/>
              <a:t>5- Une proposition d’unité d’apprentissage</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CC557353-A9E7-9043-8F3E-BBFE5257274D}"/>
              </a:ext>
            </a:extLst>
          </p:cNvPr>
          <p:cNvSpPr>
            <a:spLocks noGrp="1"/>
          </p:cNvSpPr>
          <p:nvPr>
            <p:ph idx="1"/>
          </p:nvPr>
        </p:nvSpPr>
        <p:spPr/>
        <p:txBody>
          <a:bodyPr>
            <a:normAutofit/>
          </a:bodyPr>
          <a:lstStyle/>
          <a:p>
            <a:r>
              <a:rPr lang="fr-FR" sz="2400" dirty="0"/>
              <a:t>Pour l’étape 1 </a:t>
            </a:r>
            <a:r>
              <a:rPr lang="fr-FR" sz="2400" dirty="0">
                <a:hlinkClick r:id="rId3" action="ppaction://hlinksldjump"/>
              </a:rPr>
              <a:t>+</a:t>
            </a:r>
            <a:endParaRPr lang="fr-FR" sz="2400" dirty="0"/>
          </a:p>
          <a:p>
            <a:r>
              <a:rPr lang="fr-FR" sz="2400" dirty="0"/>
              <a:t>Pour l’étape 2 </a:t>
            </a:r>
            <a:r>
              <a:rPr lang="fr-FR" sz="2400" dirty="0">
                <a:hlinkClick r:id="rId4" action="ppaction://hlinksldjump"/>
              </a:rPr>
              <a:t>+</a:t>
            </a:r>
            <a:endParaRPr lang="fr-FR" sz="2400" dirty="0"/>
          </a:p>
          <a:p>
            <a:r>
              <a:rPr lang="fr-FR" sz="2400" dirty="0"/>
              <a:t>Pour l’étape 3 </a:t>
            </a:r>
            <a:r>
              <a:rPr lang="fr-FR" sz="2400" dirty="0">
                <a:hlinkClick r:id="rId5" action="ppaction://hlinksldjump"/>
              </a:rPr>
              <a:t>+</a:t>
            </a:r>
            <a:endParaRPr lang="fr-FR" sz="2400" dirty="0"/>
          </a:p>
        </p:txBody>
      </p:sp>
    </p:spTree>
    <p:extLst>
      <p:ext uri="{BB962C8B-B14F-4D97-AF65-F5344CB8AC3E}">
        <p14:creationId xmlns:p14="http://schemas.microsoft.com/office/powerpoint/2010/main" val="197393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1890621764"/>
              </p:ext>
            </p:extLst>
          </p:nvPr>
        </p:nvGraphicFramePr>
        <p:xfrm>
          <a:off x="345688" y="281007"/>
          <a:ext cx="11195824" cy="871220"/>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0">
                <a:tc>
                  <a:txBody>
                    <a:bodyPr/>
                    <a:lstStyle/>
                    <a:p>
                      <a:pPr algn="ctr"/>
                      <a:r>
                        <a:rPr lang="fr-FR" sz="1600" kern="150" dirty="0">
                          <a:effectLst/>
                        </a:rPr>
                        <a:t>Étape 1 (2 /3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kern="150" dirty="0">
                          <a:effectLst/>
                        </a:rPr>
                        <a:t>Situations de découverte de familiarisation</a:t>
                      </a:r>
                    </a:p>
                    <a:p>
                      <a:pPr algn="ctr"/>
                      <a:r>
                        <a:rPr lang="fr-FR" sz="1600" kern="150" dirty="0">
                          <a:effectLst/>
                        </a:rPr>
                        <a:t>Objectif : se séparer de l’engin, lancer à distance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3603106550"/>
              </p:ext>
            </p:extLst>
          </p:nvPr>
        </p:nvGraphicFramePr>
        <p:xfrm>
          <a:off x="345688" y="1222077"/>
          <a:ext cx="11128918" cy="5104300"/>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781746">
                <a:tc>
                  <a:txBody>
                    <a:bodyPr/>
                    <a:lstStyle/>
                    <a:p>
                      <a:pPr algn="ctr"/>
                      <a:r>
                        <a:rPr lang="fr-FR" sz="1400" kern="150" dirty="0">
                          <a:effectLst/>
                        </a:rPr>
                        <a:t>Mon ballon</a:t>
                      </a:r>
                    </a:p>
                    <a:p>
                      <a:pPr algn="ctr"/>
                      <a:r>
                        <a:rPr lang="fr-FR" sz="1400" kern="150" dirty="0">
                          <a:effectLst/>
                        </a:rPr>
                        <a:t> </a:t>
                      </a:r>
                    </a:p>
                    <a:p>
                      <a:pPr algn="ctr"/>
                      <a:r>
                        <a:rPr lang="fr-FR" sz="1400" kern="150" dirty="0">
                          <a:effectLst/>
                        </a:rPr>
                        <a:t> </a:t>
                      </a:r>
                    </a:p>
                    <a:p>
                      <a:pPr algn="ctr"/>
                      <a:r>
                        <a:rPr lang="fr-FR" sz="1400" kern="150" dirty="0">
                          <a:effectLst/>
                        </a:rPr>
                        <a:t>Faire découvrir un engin à travers différentes actions </a:t>
                      </a:r>
                    </a:p>
                    <a:p>
                      <a:pPr algn="ctr"/>
                      <a:endParaRPr lang="fr-FR" sz="1400" kern="150" dirty="0">
                        <a:effectLst/>
                      </a:endParaRPr>
                    </a:p>
                  </a:txBody>
                  <a:tcPr marL="24694" marR="27718" marT="27718" marB="27718" anchor="ctr"/>
                </a:tc>
                <a:tc>
                  <a:txBody>
                    <a:bodyPr/>
                    <a:lstStyle/>
                    <a:p>
                      <a:r>
                        <a:rPr lang="fr-FR" sz="1400" u="sng" kern="150" dirty="0">
                          <a:effectLst/>
                        </a:rPr>
                        <a:t>But </a:t>
                      </a:r>
                      <a:r>
                        <a:rPr lang="fr-FR" sz="1400" kern="150" dirty="0">
                          <a:effectLst/>
                        </a:rPr>
                        <a:t>: découvrir les actions possibles sur le ballon : le faire rouler, le jeter contre un mur, se promener avec...le mettre dans un carton.</a:t>
                      </a:r>
                    </a:p>
                    <a:p>
                      <a:r>
                        <a:rPr lang="fr-FR" sz="1400" kern="150" dirty="0">
                          <a:effectLst/>
                        </a:rPr>
                        <a:t> </a:t>
                      </a:r>
                      <a:r>
                        <a:rPr lang="fr-FR" sz="1400" u="sng" kern="150" dirty="0">
                          <a:effectLst/>
                        </a:rPr>
                        <a:t>Critère de réalisation</a:t>
                      </a:r>
                      <a:r>
                        <a:rPr lang="fr-FR" sz="1400" kern="150" dirty="0">
                          <a:effectLst/>
                        </a:rPr>
                        <a:t> : libre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effectLst/>
                        </a:rPr>
                        <a:t>On peut le faire avec d’autres objets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effectLst/>
                        </a:rPr>
                        <a:t>Ballon, anneaux...</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949753527"/>
                  </a:ext>
                </a:extLst>
              </a:tr>
              <a:tr h="1216554">
                <a:tc>
                  <a:txBody>
                    <a:bodyPr/>
                    <a:lstStyle/>
                    <a:p>
                      <a:pPr algn="ctr"/>
                      <a:r>
                        <a:rPr lang="fr-FR" sz="1400" kern="150" dirty="0">
                          <a:effectLst/>
                        </a:rPr>
                        <a:t> Le jeu des déménageurs</a:t>
                      </a:r>
                    </a:p>
                    <a:p>
                      <a:pPr algn="ctr"/>
                      <a:r>
                        <a:rPr lang="fr-FR" sz="1400" kern="150" dirty="0">
                          <a:effectLst/>
                        </a:rPr>
                        <a:t> </a:t>
                      </a:r>
                    </a:p>
                    <a:p>
                      <a:pPr algn="ctr"/>
                      <a:r>
                        <a:rPr lang="fr-FR" sz="1400" kern="150" dirty="0">
                          <a:effectLst/>
                        </a:rPr>
                        <a:t>Poursuivre le travail de découverte et amener l’élève à lancer l’engin.</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nchor="ctr"/>
                </a:tc>
                <a:tc>
                  <a:txBody>
                    <a:bodyPr/>
                    <a:lstStyle/>
                    <a:p>
                      <a:r>
                        <a:rPr lang="fr-FR" sz="1400" u="sng" kern="150" dirty="0">
                          <a:effectLst/>
                        </a:rPr>
                        <a:t>But </a:t>
                      </a:r>
                      <a:r>
                        <a:rPr lang="fr-FR" sz="1400" kern="150" dirty="0">
                          <a:effectLst/>
                        </a:rPr>
                        <a:t>: vider une réserve d’objets (engins) pour les déposer ou les lancer dans une zone le plus vite possible.</a:t>
                      </a:r>
                    </a:p>
                    <a:p>
                      <a:r>
                        <a:rPr lang="fr-FR" sz="1400" u="sng" kern="150" dirty="0">
                          <a:effectLst/>
                        </a:rPr>
                        <a:t>Critère de réussite</a:t>
                      </a:r>
                      <a:r>
                        <a:rPr lang="fr-FR" sz="1400" kern="150" dirty="0">
                          <a:effectLst/>
                        </a:rPr>
                        <a:t> : le jeu s’arrête quand la réserve est vide</a:t>
                      </a:r>
                    </a:p>
                    <a:p>
                      <a:r>
                        <a:rPr lang="fr-FR" sz="1400" u="sng" kern="150" dirty="0">
                          <a:effectLst/>
                        </a:rPr>
                        <a:t>Critère de réalisation </a:t>
                      </a:r>
                      <a:r>
                        <a:rPr lang="fr-FR" sz="1400" kern="150" dirty="0">
                          <a:effectLst/>
                        </a:rPr>
                        <a:t>: libre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effectLst/>
                        </a:rPr>
                        <a:t>Changer les zones de réception: plus loin, plus grande…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effectLst/>
                        </a:rPr>
                        <a:t>Des projectiles divers : ballon, balle, cerceau...</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1216554">
                <a:tc>
                  <a:txBody>
                    <a:bodyPr/>
                    <a:lstStyle/>
                    <a:p>
                      <a:pPr algn="ctr"/>
                      <a:r>
                        <a:rPr lang="fr-FR" sz="1400" kern="150" dirty="0">
                          <a:effectLst/>
                        </a:rPr>
                        <a:t>  Les balles brûlantes</a:t>
                      </a:r>
                    </a:p>
                    <a:p>
                      <a:pPr algn="ctr"/>
                      <a:r>
                        <a:rPr lang="fr-FR" sz="1400" kern="150" dirty="0">
                          <a:effectLst/>
                        </a:rPr>
                        <a:t> </a:t>
                      </a:r>
                    </a:p>
                    <a:p>
                      <a:pPr algn="ctr"/>
                      <a:r>
                        <a:rPr lang="fr-FR" sz="1400" kern="150" dirty="0">
                          <a:effectLst/>
                        </a:rPr>
                        <a:t>Amener l’élève à lancer l’engin</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nchor="ctr"/>
                </a:tc>
                <a:tc>
                  <a:txBody>
                    <a:bodyPr/>
                    <a:lstStyle/>
                    <a:p>
                      <a:r>
                        <a:rPr lang="fr-FR" sz="1400" kern="150" dirty="0">
                          <a:effectLst/>
                        </a:rPr>
                        <a:t> </a:t>
                      </a:r>
                      <a:r>
                        <a:rPr lang="fr-FR" sz="1400" u="sng" kern="150" dirty="0">
                          <a:effectLst/>
                        </a:rPr>
                        <a:t>But</a:t>
                      </a:r>
                      <a:r>
                        <a:rPr lang="fr-FR" sz="1400" kern="150" dirty="0">
                          <a:effectLst/>
                        </a:rPr>
                        <a:t> : lancer au-delà d’un banc.</a:t>
                      </a:r>
                      <a:br>
                        <a:rPr lang="fr-FR" sz="1400" kern="150" dirty="0">
                          <a:effectLst/>
                        </a:rPr>
                      </a:br>
                      <a:r>
                        <a:rPr lang="fr-FR" sz="1400" kern="150" dirty="0">
                          <a:effectLst/>
                        </a:rPr>
                        <a:t>Une réserve de balles placée d’un côté du banc et le plus vite possible passer toutes les balles de l’autre côté du banc.</a:t>
                      </a:r>
                    </a:p>
                    <a:p>
                      <a:r>
                        <a:rPr lang="fr-FR" sz="1400" u="sng" kern="150" dirty="0">
                          <a:effectLst/>
                        </a:rPr>
                        <a:t>Critère de réussite</a:t>
                      </a:r>
                      <a:r>
                        <a:rPr lang="fr-FR" sz="1400" kern="150" dirty="0">
                          <a:effectLst/>
                        </a:rPr>
                        <a:t> : lancer toutes les balles le plus vite possible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effectLst/>
                        </a:rPr>
                        <a:t>Varier les engins, les objets.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effectLst/>
                        </a:rPr>
                        <a:t>Balles mousse et un banc;</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r h="1216554">
                <a:tc>
                  <a:txBody>
                    <a:bodyPr/>
                    <a:lstStyle/>
                    <a:p>
                      <a:pPr algn="ctr"/>
                      <a:r>
                        <a:rPr lang="fr-FR" sz="1200" kern="150" dirty="0">
                          <a:effectLst/>
                        </a:rPr>
                        <a:t> </a:t>
                      </a:r>
                      <a:r>
                        <a:rPr lang="fr-FR" sz="1400" kern="150" dirty="0">
                          <a:effectLst/>
                        </a:rPr>
                        <a:t>Varier les cibles</a:t>
                      </a:r>
                    </a:p>
                    <a:p>
                      <a:pPr algn="ctr"/>
                      <a:r>
                        <a:rPr lang="fr-FR" sz="1400" kern="150" dirty="0">
                          <a:effectLst/>
                        </a:rPr>
                        <a:t> </a:t>
                      </a:r>
                    </a:p>
                    <a:p>
                      <a:pPr algn="ctr"/>
                      <a:r>
                        <a:rPr lang="fr-FR" sz="1400" kern="150" dirty="0">
                          <a:effectLst/>
                        </a:rPr>
                        <a:t>Amener l’élève à lancer de différentes façons.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nchor="ctr"/>
                </a:tc>
                <a:tc>
                  <a:txBody>
                    <a:bodyPr/>
                    <a:lstStyle/>
                    <a:p>
                      <a:r>
                        <a:rPr lang="fr-FR" sz="1400" u="sng" kern="150" dirty="0">
                          <a:effectLst/>
                        </a:rPr>
                        <a:t>But :</a:t>
                      </a:r>
                      <a:r>
                        <a:rPr lang="fr-FR" sz="1400" kern="150" dirty="0">
                          <a:effectLst/>
                        </a:rPr>
                        <a:t> Atteindre les différentes cibles</a:t>
                      </a:r>
                    </a:p>
                    <a:p>
                      <a:r>
                        <a:rPr lang="fr-FR" sz="1400" kern="150" dirty="0">
                          <a:effectLst/>
                        </a:rPr>
                        <a:t>- « le jeu de quilles » avec un ballon </a:t>
                      </a:r>
                    </a:p>
                    <a:p>
                      <a:r>
                        <a:rPr lang="fr-FR" sz="1400" kern="150" dirty="0">
                          <a:effectLst/>
                        </a:rPr>
                        <a:t>- « le jeu de massacre » avec des boîte de conserves</a:t>
                      </a:r>
                    </a:p>
                    <a:p>
                      <a:r>
                        <a:rPr lang="fr-FR" sz="1400" kern="150" dirty="0">
                          <a:effectLst/>
                        </a:rPr>
                        <a:t>- «  le lancer de balles » cerceaux placés en hauteur.</a:t>
                      </a:r>
                    </a:p>
                    <a:p>
                      <a:r>
                        <a:rPr lang="fr-FR" sz="1400" u="sng" kern="150" dirty="0">
                          <a:effectLst/>
                        </a:rPr>
                        <a:t>Critère de réussite</a:t>
                      </a:r>
                      <a:r>
                        <a:rPr lang="fr-FR" sz="1400" kern="150" dirty="0">
                          <a:effectLst/>
                        </a:rPr>
                        <a:t> : Abattre et/ou atteindre les cibles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tc>
                  <a:txBody>
                    <a:bodyPr/>
                    <a:lstStyle/>
                    <a:p>
                      <a:r>
                        <a:rPr lang="fr-FR" sz="1400" kern="150" dirty="0">
                          <a:effectLst/>
                        </a:rPr>
                        <a:t>Varier les zones de lancer, les distances...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tc>
                  <a:txBody>
                    <a:bodyPr/>
                    <a:lstStyle/>
                    <a:p>
                      <a:pPr marL="285750" indent="-285750" algn="l">
                        <a:buFontTx/>
                        <a:buChar char="-"/>
                      </a:pPr>
                      <a:r>
                        <a:rPr lang="fr-FR" sz="1400" kern="150" dirty="0">
                          <a:effectLst/>
                        </a:rPr>
                        <a:t>Quilles</a:t>
                      </a:r>
                    </a:p>
                    <a:p>
                      <a:pPr marL="285750" indent="-285750" algn="l">
                        <a:buFontTx/>
                        <a:buChar char="-"/>
                      </a:pPr>
                      <a:r>
                        <a:rPr lang="fr-FR" sz="1400" kern="150" dirty="0">
                          <a:effectLst/>
                        </a:rPr>
                        <a:t>Boîtes de conserve</a:t>
                      </a:r>
                    </a:p>
                    <a:p>
                      <a:pPr marL="285750" indent="-285750" algn="l">
                        <a:buFontTx/>
                        <a:buChar char="-"/>
                      </a:pPr>
                      <a:r>
                        <a:rPr lang="fr-FR" sz="1400" kern="150" dirty="0">
                          <a:effectLst/>
                        </a:rPr>
                        <a:t>Cerceaux</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545441148"/>
                  </a:ext>
                </a:extLst>
              </a:tr>
            </a:tbl>
          </a:graphicData>
        </a:graphic>
      </p:graphicFrame>
    </p:spTree>
    <p:extLst>
      <p:ext uri="{BB962C8B-B14F-4D97-AF65-F5344CB8AC3E}">
        <p14:creationId xmlns:p14="http://schemas.microsoft.com/office/powerpoint/2010/main" val="314057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7DB260-23FA-4741-83FC-457C0B0664C3}"/>
              </a:ext>
            </a:extLst>
          </p:cNvPr>
          <p:cNvSpPr txBox="1"/>
          <p:nvPr/>
        </p:nvSpPr>
        <p:spPr>
          <a:xfrm>
            <a:off x="1338146" y="1802423"/>
            <a:ext cx="7203688" cy="2585323"/>
          </a:xfrm>
          <a:prstGeom prst="rect">
            <a:avLst/>
          </a:prstGeom>
          <a:noFill/>
        </p:spPr>
        <p:txBody>
          <a:bodyPr wrap="square" rtlCol="0">
            <a:spAutoFit/>
          </a:bodyPr>
          <a:lstStyle/>
          <a:p>
            <a:r>
              <a:rPr lang="fr-FR" sz="2400" dirty="0"/>
              <a:t>Etape 2: Découvrir et maîtriser le geste adapté à un engin.</a:t>
            </a:r>
            <a:r>
              <a:rPr lang="fr-FR" sz="2400" dirty="0">
                <a:hlinkClick r:id="rId2" action="ppaction://hlinksldjump"/>
              </a:rPr>
              <a:t>+</a:t>
            </a:r>
            <a:endParaRPr lang="fr-FR" sz="2400" dirty="0"/>
          </a:p>
          <a:p>
            <a:endParaRPr lang="fr-FR" dirty="0"/>
          </a:p>
          <a:p>
            <a:r>
              <a:rPr lang="fr-FR" sz="2400" dirty="0"/>
              <a:t>Situation de familiarisation</a:t>
            </a:r>
          </a:p>
          <a:p>
            <a:r>
              <a:rPr lang="fr-FR" sz="2400" dirty="0"/>
              <a:t>Situation de  référence</a:t>
            </a:r>
          </a:p>
          <a:p>
            <a:r>
              <a:rPr lang="fr-FR" sz="2400" dirty="0"/>
              <a:t>Situation d’apprentissage</a:t>
            </a:r>
          </a:p>
          <a:p>
            <a:r>
              <a:rPr lang="fr-FR" sz="2400" dirty="0"/>
              <a:t>Situation d’évaluation</a:t>
            </a:r>
          </a:p>
        </p:txBody>
      </p:sp>
    </p:spTree>
    <p:extLst>
      <p:ext uri="{BB962C8B-B14F-4D97-AF65-F5344CB8AC3E}">
        <p14:creationId xmlns:p14="http://schemas.microsoft.com/office/powerpoint/2010/main" val="1632949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946004337"/>
              </p:ext>
            </p:extLst>
          </p:nvPr>
        </p:nvGraphicFramePr>
        <p:xfrm>
          <a:off x="401444" y="178906"/>
          <a:ext cx="10850136" cy="1350010"/>
        </p:xfrm>
        <a:graphic>
          <a:graphicData uri="http://schemas.openxmlformats.org/drawingml/2006/table">
            <a:tbl>
              <a:tblPr>
                <a:tableStyleId>{5C22544A-7EE6-4342-B048-85BDC9FD1C3A}</a:tableStyleId>
              </a:tblPr>
              <a:tblGrid>
                <a:gridCol w="10850136">
                  <a:extLst>
                    <a:ext uri="{9D8B030D-6E8A-4147-A177-3AD203B41FA5}">
                      <a16:colId xmlns:a16="http://schemas.microsoft.com/office/drawing/2014/main" val="839661191"/>
                    </a:ext>
                  </a:extLst>
                </a:gridCol>
              </a:tblGrid>
              <a:tr h="1339189">
                <a:tc>
                  <a:txBody>
                    <a:bodyPr/>
                    <a:lstStyle/>
                    <a:p>
                      <a:pPr algn="ctr"/>
                      <a:r>
                        <a:rPr lang="fr-FR" sz="2000" kern="150" dirty="0">
                          <a:effectLst/>
                        </a:rPr>
                        <a:t>Situations de familiarisation</a:t>
                      </a:r>
                    </a:p>
                    <a:p>
                      <a:pPr algn="ctr"/>
                      <a:r>
                        <a:rPr lang="fr-FR" sz="2000" kern="150" dirty="0">
                          <a:effectLst/>
                        </a:rPr>
                        <a:t>Il est possible de reprendre des situations de l’étape 1</a:t>
                      </a:r>
                    </a:p>
                    <a:p>
                      <a:pPr algn="ctr"/>
                      <a:r>
                        <a:rPr lang="fr-FR" sz="2000" kern="150" dirty="0">
                          <a:effectLst/>
                        </a:rPr>
                        <a:t>Objectif : Stabiliser les actions travaillées lors de la 1</a:t>
                      </a:r>
                      <a:r>
                        <a:rPr lang="fr-FR" sz="2000" kern="150" baseline="30000" dirty="0">
                          <a:effectLst/>
                        </a:rPr>
                        <a:t>ère</a:t>
                      </a:r>
                      <a:r>
                        <a:rPr lang="fr-FR" sz="2000" kern="150" dirty="0">
                          <a:effectLst/>
                        </a:rPr>
                        <a:t> étape</a:t>
                      </a:r>
                    </a:p>
                    <a:p>
                      <a:pPr algn="ctr"/>
                      <a:r>
                        <a:rPr lang="fr-FR" sz="2400" kern="150" dirty="0">
                          <a:effectLst/>
                        </a:rPr>
                        <a:t> </a:t>
                      </a:r>
                      <a:endParaRPr lang="fr-FR" sz="2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1252492973"/>
              </p:ext>
            </p:extLst>
          </p:nvPr>
        </p:nvGraphicFramePr>
        <p:xfrm>
          <a:off x="401444" y="2136702"/>
          <a:ext cx="10850136" cy="4487688"/>
        </p:xfrm>
        <a:graphic>
          <a:graphicData uri="http://schemas.openxmlformats.org/drawingml/2006/table">
            <a:tbl>
              <a:tblPr>
                <a:tableStyleId>{5C22544A-7EE6-4342-B048-85BDC9FD1C3A}</a:tableStyleId>
              </a:tblPr>
              <a:tblGrid>
                <a:gridCol w="1873405">
                  <a:extLst>
                    <a:ext uri="{9D8B030D-6E8A-4147-A177-3AD203B41FA5}">
                      <a16:colId xmlns:a16="http://schemas.microsoft.com/office/drawing/2014/main" val="1631052988"/>
                    </a:ext>
                  </a:extLst>
                </a:gridCol>
                <a:gridCol w="4535854">
                  <a:extLst>
                    <a:ext uri="{9D8B030D-6E8A-4147-A177-3AD203B41FA5}">
                      <a16:colId xmlns:a16="http://schemas.microsoft.com/office/drawing/2014/main" val="2354507315"/>
                    </a:ext>
                  </a:extLst>
                </a:gridCol>
                <a:gridCol w="2241736">
                  <a:extLst>
                    <a:ext uri="{9D8B030D-6E8A-4147-A177-3AD203B41FA5}">
                      <a16:colId xmlns:a16="http://schemas.microsoft.com/office/drawing/2014/main" val="4033696183"/>
                    </a:ext>
                  </a:extLst>
                </a:gridCol>
                <a:gridCol w="2199141">
                  <a:extLst>
                    <a:ext uri="{9D8B030D-6E8A-4147-A177-3AD203B41FA5}">
                      <a16:colId xmlns:a16="http://schemas.microsoft.com/office/drawing/2014/main" val="2600482371"/>
                    </a:ext>
                  </a:extLst>
                </a:gridCol>
              </a:tblGrid>
              <a:tr h="2000763">
                <a:tc>
                  <a:txBody>
                    <a:bodyPr/>
                    <a:lstStyle/>
                    <a:p>
                      <a:pPr algn="ctr"/>
                      <a:r>
                        <a:rPr lang="fr-FR" sz="1400" kern="150" dirty="0">
                          <a:effectLst/>
                        </a:rPr>
                        <a:t>Le chasseur et les lapins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nchor="ctr"/>
                </a:tc>
                <a:tc>
                  <a:txBody>
                    <a:bodyPr/>
                    <a:lstStyle/>
                    <a:p>
                      <a:r>
                        <a:rPr lang="fr-FR" sz="1400" u="sng" kern="150" dirty="0">
                          <a:effectLst/>
                        </a:rPr>
                        <a:t>But : </a:t>
                      </a:r>
                      <a:r>
                        <a:rPr lang="fr-FR" sz="1400" kern="150" dirty="0">
                          <a:effectLst/>
                        </a:rPr>
                        <a:t>Un chasseur muni d’un javelot mousse va essayer d’éliminer les « lapins » qui eux tentent d’échapper au chasseur en courant à l’intérieur d’un espace délimité. La partie dure : 30’’</a:t>
                      </a:r>
                    </a:p>
                    <a:p>
                      <a:r>
                        <a:rPr lang="fr-FR" sz="1400" u="sng" kern="150" dirty="0">
                          <a:effectLst/>
                        </a:rPr>
                        <a:t>Critères de réussite :</a:t>
                      </a:r>
                      <a:r>
                        <a:rPr lang="fr-FR" sz="1400" kern="150" dirty="0">
                          <a:effectLst/>
                        </a:rPr>
                        <a:t> Ne pas se faire toucher pour les lapins ou toucher pour les chasseurs.</a:t>
                      </a:r>
                    </a:p>
                    <a:p>
                      <a:r>
                        <a:rPr lang="fr-FR" sz="1400" u="sng" kern="150" dirty="0">
                          <a:effectLst/>
                        </a:rPr>
                        <a:t>Critère de réalisation </a:t>
                      </a:r>
                      <a:r>
                        <a:rPr lang="fr-FR" sz="1400" kern="150" dirty="0">
                          <a:effectLst/>
                        </a:rPr>
                        <a:t>: Lancer le javelot à une main en visant l’adversaire.</a:t>
                      </a:r>
                    </a:p>
                  </a:txBody>
                  <a:tcPr marL="25075" marR="28145" marT="28145" marB="28145"/>
                </a:tc>
                <a:tc>
                  <a:txBody>
                    <a:bodyPr/>
                    <a:lstStyle/>
                    <a:p>
                      <a:r>
                        <a:rPr lang="fr-FR" sz="1400" kern="150" dirty="0">
                          <a:effectLst/>
                        </a:rPr>
                        <a:t>- la durée de la partie</a:t>
                      </a:r>
                    </a:p>
                    <a:p>
                      <a:r>
                        <a:rPr lang="fr-FR" sz="1400" kern="150" dirty="0">
                          <a:effectLst/>
                        </a:rPr>
                        <a:t>- le nombre de chasseurs</a:t>
                      </a:r>
                    </a:p>
                    <a:p>
                      <a:r>
                        <a:rPr lang="fr-FR" sz="1400" kern="150" dirty="0">
                          <a:effectLst/>
                        </a:rPr>
                        <a:t>- l’espace de jeu</a:t>
                      </a:r>
                    </a:p>
                    <a:p>
                      <a:r>
                        <a:rPr lang="fr-FR" sz="1400" kern="150" dirty="0">
                          <a:effectLst/>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400" kern="150">
                          <a:effectLst/>
                        </a:rPr>
                        <a:t>Des javelots ou des balles mousse</a:t>
                      </a:r>
                      <a:endParaRPr lang="fr-FR" sz="1400" kern="15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extLst>
                  <a:ext uri="{0D108BD9-81ED-4DB2-BD59-A6C34878D82A}">
                    <a16:rowId xmlns:a16="http://schemas.microsoft.com/office/drawing/2014/main" val="2248990193"/>
                  </a:ext>
                </a:extLst>
              </a:tr>
              <a:tr h="2486925">
                <a:tc>
                  <a:txBody>
                    <a:bodyPr/>
                    <a:lstStyle/>
                    <a:p>
                      <a:pPr algn="ctr"/>
                      <a:r>
                        <a:rPr lang="fr-FR" sz="1400" kern="150" dirty="0">
                          <a:effectLst/>
                        </a:rPr>
                        <a:t>Le ballon chronomètre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nchor="ctr"/>
                </a:tc>
                <a:tc>
                  <a:txBody>
                    <a:bodyPr/>
                    <a:lstStyle/>
                    <a:p>
                      <a:r>
                        <a:rPr lang="fr-FR" sz="1400" u="sng" kern="150" dirty="0">
                          <a:effectLst/>
                        </a:rPr>
                        <a:t>But : </a:t>
                      </a:r>
                      <a:r>
                        <a:rPr lang="fr-FR" sz="1400" kern="150" dirty="0">
                          <a:effectLst/>
                        </a:rPr>
                        <a:t>Pour les joueurs placés dans le cercle : réaliser le maximum de tours en se passant le ballon.</a:t>
                      </a:r>
                    </a:p>
                    <a:p>
                      <a:r>
                        <a:rPr lang="fr-FR" sz="1400" kern="150" dirty="0">
                          <a:effectLst/>
                        </a:rPr>
                        <a:t>Pour les autres joueurs placés en file indienne courir le plus vite possible autour du cercle en se relayant.</a:t>
                      </a:r>
                    </a:p>
                    <a:p>
                      <a:r>
                        <a:rPr lang="fr-FR" sz="1400" u="sng" kern="150" dirty="0">
                          <a:effectLst/>
                        </a:rPr>
                        <a:t>Critère de réussite</a:t>
                      </a:r>
                      <a:r>
                        <a:rPr lang="fr-FR" sz="1400" kern="150" dirty="0">
                          <a:effectLst/>
                        </a:rPr>
                        <a:t> : faire le maximum de tour pendant le déplacement des coureurs.</a:t>
                      </a:r>
                    </a:p>
                    <a:p>
                      <a:r>
                        <a:rPr lang="fr-FR" sz="1400" u="sng" kern="150" dirty="0">
                          <a:effectLst/>
                        </a:rPr>
                        <a:t>Critère de réalisation</a:t>
                      </a:r>
                      <a:r>
                        <a:rPr lang="fr-FR" sz="1400" kern="150" dirty="0">
                          <a:effectLst/>
                        </a:rPr>
                        <a:t> : faire des passes dans les mains de son partenaire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400" kern="150" dirty="0">
                          <a:effectLst/>
                        </a:rPr>
                        <a:t>- Varier le nombre de manches</a:t>
                      </a:r>
                    </a:p>
                    <a:p>
                      <a:r>
                        <a:rPr lang="fr-FR" sz="1400" kern="150" dirty="0">
                          <a:effectLst/>
                        </a:rPr>
                        <a:t>- Varier la distance entre les joueurs.</a:t>
                      </a:r>
                    </a:p>
                    <a:p>
                      <a:r>
                        <a:rPr lang="fr-FR" sz="1400" kern="150" dirty="0">
                          <a:effectLst/>
                        </a:rPr>
                        <a:t>- Varier la distance de course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400" kern="150" dirty="0">
                          <a:effectLst/>
                        </a:rPr>
                        <a:t>Un ballon</a:t>
                      </a: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suite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extLst>
                  <a:ext uri="{0D108BD9-81ED-4DB2-BD59-A6C34878D82A}">
                    <a16:rowId xmlns:a16="http://schemas.microsoft.com/office/drawing/2014/main" val="1353810864"/>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036353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843806809"/>
              </p:ext>
            </p:extLst>
          </p:nvPr>
        </p:nvGraphicFramePr>
        <p:xfrm>
          <a:off x="401444" y="457200"/>
          <a:ext cx="10850136" cy="1339189"/>
        </p:xfrm>
        <a:graphic>
          <a:graphicData uri="http://schemas.openxmlformats.org/drawingml/2006/table">
            <a:tbl>
              <a:tblPr>
                <a:tableStyleId>{5C22544A-7EE6-4342-B048-85BDC9FD1C3A}</a:tableStyleId>
              </a:tblPr>
              <a:tblGrid>
                <a:gridCol w="10850136">
                  <a:extLst>
                    <a:ext uri="{9D8B030D-6E8A-4147-A177-3AD203B41FA5}">
                      <a16:colId xmlns:a16="http://schemas.microsoft.com/office/drawing/2014/main" val="839661191"/>
                    </a:ext>
                  </a:extLst>
                </a:gridCol>
              </a:tblGrid>
              <a:tr h="1339189">
                <a:tc>
                  <a:txBody>
                    <a:bodyPr/>
                    <a:lstStyle/>
                    <a:p>
                      <a:pPr algn="ctr"/>
                      <a:r>
                        <a:rPr lang="fr-FR" sz="2000" kern="150" dirty="0">
                          <a:effectLst/>
                        </a:rPr>
                        <a:t>Situation de référence</a:t>
                      </a:r>
                    </a:p>
                    <a:p>
                      <a:pPr algn="ctr"/>
                      <a:r>
                        <a:rPr lang="fr-FR" sz="2000" kern="150" dirty="0">
                          <a:effectLst/>
                        </a:rPr>
                        <a:t>Objectif : Identifier des niveaux d’habiletés</a:t>
                      </a:r>
                    </a:p>
                    <a:p>
                      <a:pPr algn="ctr"/>
                      <a:r>
                        <a:rPr lang="fr-FR" sz="2400" kern="150" dirty="0">
                          <a:effectLst/>
                        </a:rPr>
                        <a:t> </a:t>
                      </a:r>
                      <a:endParaRPr lang="fr-FR" sz="2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1085380356"/>
              </p:ext>
            </p:extLst>
          </p:nvPr>
        </p:nvGraphicFramePr>
        <p:xfrm>
          <a:off x="401444" y="2136702"/>
          <a:ext cx="10850136" cy="4487688"/>
        </p:xfrm>
        <a:graphic>
          <a:graphicData uri="http://schemas.openxmlformats.org/drawingml/2006/table">
            <a:tbl>
              <a:tblPr>
                <a:tableStyleId>{5C22544A-7EE6-4342-B048-85BDC9FD1C3A}</a:tableStyleId>
              </a:tblPr>
              <a:tblGrid>
                <a:gridCol w="1873405">
                  <a:extLst>
                    <a:ext uri="{9D8B030D-6E8A-4147-A177-3AD203B41FA5}">
                      <a16:colId xmlns:a16="http://schemas.microsoft.com/office/drawing/2014/main" val="1631052988"/>
                    </a:ext>
                  </a:extLst>
                </a:gridCol>
                <a:gridCol w="4535854">
                  <a:extLst>
                    <a:ext uri="{9D8B030D-6E8A-4147-A177-3AD203B41FA5}">
                      <a16:colId xmlns:a16="http://schemas.microsoft.com/office/drawing/2014/main" val="2354507315"/>
                    </a:ext>
                  </a:extLst>
                </a:gridCol>
                <a:gridCol w="4440877">
                  <a:extLst>
                    <a:ext uri="{9D8B030D-6E8A-4147-A177-3AD203B41FA5}">
                      <a16:colId xmlns:a16="http://schemas.microsoft.com/office/drawing/2014/main" val="4033696183"/>
                    </a:ext>
                  </a:extLst>
                </a:gridCol>
              </a:tblGrid>
              <a:tr h="4487688">
                <a:tc>
                  <a:txBody>
                    <a:bodyPr/>
                    <a:lstStyle/>
                    <a:p>
                      <a:pPr algn="ctr"/>
                      <a:r>
                        <a:rPr lang="fr-FR" sz="1600" kern="150" dirty="0">
                          <a:solidFill>
                            <a:srgbClr val="000000"/>
                          </a:solidFill>
                          <a:effectLst/>
                          <a:latin typeface="Liberation Serif"/>
                          <a:ea typeface="SimSun" panose="02010600030101010101" pitchFamily="2" charset="-122"/>
                          <a:cs typeface="Mangal" panose="02040503050203030202" pitchFamily="18" charset="0"/>
                        </a:rPr>
                        <a:t>« Le « </a:t>
                      </a:r>
                      <a:r>
                        <a:rPr lang="fr-FR" sz="1600" kern="150" dirty="0" err="1">
                          <a:solidFill>
                            <a:srgbClr val="000000"/>
                          </a:solidFill>
                          <a:effectLst/>
                          <a:latin typeface="Liberation Serif"/>
                          <a:ea typeface="SimSun" panose="02010600030101010101" pitchFamily="2" charset="-122"/>
                          <a:cs typeface="Mangal" panose="02040503050203030202" pitchFamily="18" charset="0"/>
                        </a:rPr>
                        <a:t>Quadrathlon</a:t>
                      </a:r>
                      <a:r>
                        <a:rPr lang="fr-FR" sz="1600" kern="150" dirty="0">
                          <a:solidFill>
                            <a:srgbClr val="000000"/>
                          </a:solidFill>
                          <a:effectLst/>
                          <a:latin typeface="Liberation Serif"/>
                          <a:ea typeface="SimSun" panose="02010600030101010101" pitchFamily="2" charset="-122"/>
                          <a:cs typeface="Mangal" panose="02040503050203030202" pitchFamily="18" charset="0"/>
                        </a:rPr>
                        <a:t> »</a:t>
                      </a:r>
                    </a:p>
                  </a:txBody>
                  <a:tcPr marL="25075" marR="28145" marT="28145" marB="28145" anchor="ctr"/>
                </a:tc>
                <a:tc>
                  <a:txBody>
                    <a:bodyPr/>
                    <a:lstStyle/>
                    <a:p>
                      <a:r>
                        <a:rPr lang="fr-FR" sz="1600" kern="150" dirty="0">
                          <a:effectLst/>
                        </a:rPr>
                        <a:t>B</a:t>
                      </a:r>
                      <a:r>
                        <a:rPr lang="fr-FR" sz="1600" u="sng" kern="150" dirty="0">
                          <a:effectLst/>
                        </a:rPr>
                        <a:t>ut</a:t>
                      </a:r>
                      <a:r>
                        <a:rPr lang="fr-FR" sz="1600" kern="150" dirty="0">
                          <a:effectLst/>
                        </a:rPr>
                        <a:t> : </a:t>
                      </a:r>
                    </a:p>
                    <a:p>
                      <a:r>
                        <a:rPr lang="fr-FR" sz="1600" kern="150" dirty="0">
                          <a:effectLst/>
                        </a:rPr>
                        <a:t>Atteindre la cible à l’aide d’un engin.</a:t>
                      </a:r>
                    </a:p>
                    <a:p>
                      <a:endParaRPr lang="fr-FR" sz="1600" kern="150" dirty="0">
                        <a:effectLst/>
                      </a:endParaRPr>
                    </a:p>
                    <a:p>
                      <a:r>
                        <a:rPr lang="fr-FR" sz="1600" u="sng" kern="150" dirty="0">
                          <a:effectLst/>
                        </a:rPr>
                        <a:t>Dispositif </a:t>
                      </a:r>
                      <a:r>
                        <a:rPr lang="fr-FR" sz="1600" kern="150" dirty="0">
                          <a:effectLst/>
                        </a:rPr>
                        <a:t>:</a:t>
                      </a:r>
                    </a:p>
                    <a:p>
                      <a:r>
                        <a:rPr lang="fr-FR" sz="1600" kern="150" dirty="0">
                          <a:effectLst/>
                        </a:rPr>
                        <a:t> 4 engins différents : un gros ballon, un cerceau, un vortex et une petite balle (tennis).</a:t>
                      </a:r>
                    </a:p>
                    <a:p>
                      <a:r>
                        <a:rPr lang="fr-FR" sz="1600" kern="150" dirty="0">
                          <a:effectLst/>
                        </a:rPr>
                        <a:t>4 cibles :</a:t>
                      </a:r>
                    </a:p>
                    <a:p>
                      <a:r>
                        <a:rPr lang="fr-FR" sz="1600" kern="150" dirty="0">
                          <a:effectLst/>
                        </a:rPr>
                        <a:t>Un carton, une cible au mur, un piquet, une </a:t>
                      </a:r>
                      <a:r>
                        <a:rPr lang="fr-FR" sz="1600" kern="150" dirty="0" err="1">
                          <a:effectLst/>
                        </a:rPr>
                        <a:t>zoneà</a:t>
                      </a:r>
                      <a:r>
                        <a:rPr lang="fr-FR" sz="1600" kern="150" dirty="0">
                          <a:effectLst/>
                        </a:rPr>
                        <a:t> atteindre  derrière un élastique haut ( 1,5 mètre environ)</a:t>
                      </a:r>
                    </a:p>
                    <a:p>
                      <a:endParaRPr lang="fr-FR" sz="1600" kern="150" dirty="0">
                        <a:effectLst/>
                      </a:endParaRPr>
                    </a:p>
                    <a:p>
                      <a:r>
                        <a:rPr lang="fr-FR" sz="1600" u="sng" kern="150" dirty="0">
                          <a:effectLst/>
                        </a:rPr>
                        <a:t>Critère de réussite </a:t>
                      </a:r>
                      <a:r>
                        <a:rPr lang="fr-FR" sz="1600" kern="150" dirty="0">
                          <a:effectLst/>
                        </a:rPr>
                        <a:t>: </a:t>
                      </a:r>
                    </a:p>
                    <a:p>
                      <a:r>
                        <a:rPr lang="fr-FR" sz="1600" kern="150" dirty="0">
                          <a:effectLst/>
                        </a:rPr>
                        <a:t>atteindre la cible.</a:t>
                      </a:r>
                    </a:p>
                    <a:p>
                      <a:endParaRPr lang="fr-FR" sz="1600" kern="150" dirty="0">
                        <a:effectLst/>
                      </a:endParaRPr>
                    </a:p>
                    <a:p>
                      <a:r>
                        <a:rPr lang="fr-FR" sz="1600" u="sng" kern="150" dirty="0">
                          <a:effectLst/>
                        </a:rPr>
                        <a:t>Critère de réalisation </a:t>
                      </a:r>
                      <a:r>
                        <a:rPr lang="fr-FR" sz="1600" kern="150" dirty="0">
                          <a:effectLst/>
                        </a:rPr>
                        <a:t>:</a:t>
                      </a:r>
                    </a:p>
                    <a:p>
                      <a:r>
                        <a:rPr lang="fr-FR" sz="1600" kern="150" dirty="0">
                          <a:effectLst/>
                        </a:rPr>
                        <a:t>Forme de lancer proposée par les élèves</a:t>
                      </a:r>
                    </a:p>
                  </a:txBody>
                  <a:tcPr marL="25075" marR="28145" marT="28145" marB="28145"/>
                </a:tc>
                <a:tc>
                  <a:txBody>
                    <a:bodyPr/>
                    <a:lstStyle/>
                    <a:p>
                      <a:r>
                        <a:rPr lang="fr-FR" sz="1600" kern="150" dirty="0">
                          <a:solidFill>
                            <a:schemeClr val="dk1"/>
                          </a:solidFill>
                          <a:effectLst/>
                          <a:latin typeface="+mn-lt"/>
                          <a:ea typeface="+mn-ea"/>
                          <a:cs typeface="+mn-cs"/>
                        </a:rPr>
                        <a:t>Les élèves vont se tester sur différents engins et sur différentes cibles.</a:t>
                      </a:r>
                    </a:p>
                    <a:p>
                      <a:r>
                        <a:rPr lang="fr-FR" sz="1600" kern="150" dirty="0">
                          <a:solidFill>
                            <a:schemeClr val="dk1"/>
                          </a:solidFill>
                          <a:effectLst/>
                          <a:latin typeface="+mn-lt"/>
                          <a:ea typeface="+mn-ea"/>
                          <a:cs typeface="+mn-cs"/>
                        </a:rPr>
                        <a:t>L’enseignant observe et note avec les élèves les formes de lancer utilisées.</a:t>
                      </a:r>
                    </a:p>
                    <a:p>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r>
                        <a:rPr lang="fr-FR" sz="1600" kern="150" dirty="0">
                          <a:solidFill>
                            <a:schemeClr val="dk1"/>
                          </a:solidFill>
                          <a:effectLst/>
                          <a:latin typeface="+mn-lt"/>
                          <a:ea typeface="+mn-ea"/>
                          <a:cs typeface="+mn-cs"/>
                          <a:hlinkClick r:id="rId2" action="ppaction://hlinksldjump"/>
                        </a:rPr>
                        <a:t>suite</a:t>
                      </a:r>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r>
                        <a:rPr lang="fr-FR" sz="1600" kern="150" dirty="0">
                          <a:solidFill>
                            <a:schemeClr val="dk1"/>
                          </a:solidFill>
                          <a:effectLst/>
                          <a:latin typeface="+mn-lt"/>
                          <a:ea typeface="+mn-ea"/>
                          <a:cs typeface="+mn-cs"/>
                        </a:rPr>
                        <a:t>     </a:t>
                      </a:r>
                    </a:p>
                  </a:txBody>
                  <a:tcPr marL="25075" marR="28145" marT="28145" marB="28145"/>
                </a:tc>
                <a:extLst>
                  <a:ext uri="{0D108BD9-81ED-4DB2-BD59-A6C34878D82A}">
                    <a16:rowId xmlns:a16="http://schemas.microsoft.com/office/drawing/2014/main" val="2248990193"/>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396939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648137542"/>
              </p:ext>
            </p:extLst>
          </p:nvPr>
        </p:nvGraphicFramePr>
        <p:xfrm>
          <a:off x="401444" y="228600"/>
          <a:ext cx="10850136" cy="984250"/>
        </p:xfrm>
        <a:graphic>
          <a:graphicData uri="http://schemas.openxmlformats.org/drawingml/2006/table">
            <a:tbl>
              <a:tblPr>
                <a:tableStyleId>{5C22544A-7EE6-4342-B048-85BDC9FD1C3A}</a:tableStyleId>
              </a:tblPr>
              <a:tblGrid>
                <a:gridCol w="10850136">
                  <a:extLst>
                    <a:ext uri="{9D8B030D-6E8A-4147-A177-3AD203B41FA5}">
                      <a16:colId xmlns:a16="http://schemas.microsoft.com/office/drawing/2014/main" val="839661191"/>
                    </a:ext>
                  </a:extLst>
                </a:gridCol>
              </a:tblGrid>
              <a:tr h="826477">
                <a:tc>
                  <a:txBody>
                    <a:bodyPr/>
                    <a:lstStyle/>
                    <a:p>
                      <a:pPr algn="ctr"/>
                      <a:r>
                        <a:rPr lang="fr-FR" sz="2000" kern="150" dirty="0">
                          <a:effectLst/>
                        </a:rPr>
                        <a:t>Situation d’apprentissage</a:t>
                      </a:r>
                    </a:p>
                    <a:p>
                      <a:pPr algn="ctr"/>
                      <a:r>
                        <a:rPr lang="fr-FR" sz="2000" kern="150" dirty="0">
                          <a:effectLst/>
                        </a:rPr>
                        <a:t>Objectif : Identifier des niveaux d’habiletés.</a:t>
                      </a:r>
                    </a:p>
                    <a:p>
                      <a:pPr algn="ctr"/>
                      <a:r>
                        <a:rPr lang="fr-FR" sz="2000" kern="150" dirty="0">
                          <a:effectLst/>
                        </a:rPr>
                        <a:t> </a:t>
                      </a:r>
                      <a:endParaRPr lang="fr-FR" sz="20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3267004088"/>
              </p:ext>
            </p:extLst>
          </p:nvPr>
        </p:nvGraphicFramePr>
        <p:xfrm>
          <a:off x="401444" y="1423866"/>
          <a:ext cx="10850136" cy="5034806"/>
        </p:xfrm>
        <a:graphic>
          <a:graphicData uri="http://schemas.openxmlformats.org/drawingml/2006/table">
            <a:tbl>
              <a:tblPr>
                <a:tableStyleId>{5C22544A-7EE6-4342-B048-85BDC9FD1C3A}</a:tableStyleId>
              </a:tblPr>
              <a:tblGrid>
                <a:gridCol w="1163587">
                  <a:extLst>
                    <a:ext uri="{9D8B030D-6E8A-4147-A177-3AD203B41FA5}">
                      <a16:colId xmlns:a16="http://schemas.microsoft.com/office/drawing/2014/main" val="1631052988"/>
                    </a:ext>
                  </a:extLst>
                </a:gridCol>
                <a:gridCol w="4686300">
                  <a:extLst>
                    <a:ext uri="{9D8B030D-6E8A-4147-A177-3AD203B41FA5}">
                      <a16:colId xmlns:a16="http://schemas.microsoft.com/office/drawing/2014/main" val="2354507315"/>
                    </a:ext>
                  </a:extLst>
                </a:gridCol>
                <a:gridCol w="3499338">
                  <a:extLst>
                    <a:ext uri="{9D8B030D-6E8A-4147-A177-3AD203B41FA5}">
                      <a16:colId xmlns:a16="http://schemas.microsoft.com/office/drawing/2014/main" val="4033696183"/>
                    </a:ext>
                  </a:extLst>
                </a:gridCol>
                <a:gridCol w="1500911">
                  <a:extLst>
                    <a:ext uri="{9D8B030D-6E8A-4147-A177-3AD203B41FA5}">
                      <a16:colId xmlns:a16="http://schemas.microsoft.com/office/drawing/2014/main" val="2808385480"/>
                    </a:ext>
                  </a:extLst>
                </a:gridCol>
              </a:tblGrid>
              <a:tr h="1130606">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Guillaume 1</a:t>
                      </a:r>
                    </a:p>
                  </a:txBody>
                  <a:tcPr marL="25075" marR="28145" marT="28145" marB="28145"/>
                </a:tc>
                <a:tc>
                  <a:txBody>
                    <a:bodyPr/>
                    <a:lstStyle/>
                    <a:p>
                      <a:r>
                        <a:rPr lang="fr-FR" sz="1200" u="sng" kern="150" dirty="0">
                          <a:effectLst/>
                        </a:rPr>
                        <a:t>But :</a:t>
                      </a:r>
                      <a:r>
                        <a:rPr lang="fr-FR" sz="1200" kern="150" dirty="0">
                          <a:effectLst/>
                        </a:rPr>
                        <a:t> Atteindre la cible la plus éloignée.</a:t>
                      </a:r>
                    </a:p>
                    <a:p>
                      <a:r>
                        <a:rPr lang="fr-FR" sz="1200" kern="150" dirty="0">
                          <a:effectLst/>
                        </a:rPr>
                        <a:t>Dispositif : 4 zones rectangulaires alignées servant de cibles  numérotées de 1 à 4 ; la zone 1 étant la plus proche  et rapporte un point.</a:t>
                      </a:r>
                    </a:p>
                    <a:p>
                      <a:r>
                        <a:rPr lang="fr-FR" sz="1200" kern="150" dirty="0">
                          <a:effectLst/>
                        </a:rPr>
                        <a:t>Type d’engin : sacs de graines</a:t>
                      </a:r>
                    </a:p>
                    <a:p>
                      <a:r>
                        <a:rPr lang="fr-FR" sz="1200" u="sng" kern="150" dirty="0">
                          <a:effectLst/>
                        </a:rPr>
                        <a:t>Critère de réussite</a:t>
                      </a:r>
                      <a:r>
                        <a:rPr lang="fr-FR" sz="1200" kern="150" dirty="0">
                          <a:effectLst/>
                        </a:rPr>
                        <a:t> : lancer le plus loin possible</a:t>
                      </a:r>
                    </a:p>
                    <a:p>
                      <a:r>
                        <a:rPr lang="fr-FR" sz="1200" u="sng" kern="150" dirty="0">
                          <a:effectLst/>
                        </a:rPr>
                        <a:t>Critère de réalisation </a:t>
                      </a:r>
                      <a:r>
                        <a:rPr lang="fr-FR" sz="1200" kern="150" dirty="0">
                          <a:effectLst/>
                        </a:rPr>
                        <a:t>: Utiliser le lancer à la cuillère</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50" dirty="0">
                          <a:solidFill>
                            <a:schemeClr val="dk1"/>
                          </a:solidFill>
                          <a:effectLst/>
                          <a:latin typeface="+mn-lt"/>
                          <a:ea typeface="+mn-ea"/>
                          <a:cs typeface="+mn-cs"/>
                        </a:rPr>
                        <a:t>Varier les engins avec le même dispositif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50" cap="none" spc="0" normalizeH="0" baseline="0" noProof="0" dirty="0">
                        <a:ln>
                          <a:noFill/>
                        </a:ln>
                        <a:solidFill>
                          <a:srgbClr val="000000"/>
                        </a:solidFill>
                        <a:effectLst/>
                        <a:uLnTx/>
                        <a:uFillTx/>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200" kern="150" dirty="0">
                          <a:effectLst/>
                        </a:rPr>
                        <a:t>Sacs de graines,</a:t>
                      </a:r>
                    </a:p>
                    <a:p>
                      <a:r>
                        <a:rPr lang="fr-FR" sz="1200" kern="150" dirty="0">
                          <a:effectLst/>
                        </a:rPr>
                        <a:t> anneaux, cerceaux, balles...</a:t>
                      </a:r>
                    </a:p>
                    <a:p>
                      <a:r>
                        <a:rPr lang="fr-FR" sz="1200" kern="150" dirty="0">
                          <a:effectLst/>
                        </a:rPr>
                        <a:t>Des plots pour délimiter les espaces.</a:t>
                      </a:r>
                      <a:endParaRPr kumimoji="0" lang="fr-FR" sz="1200" b="0" i="0" u="none" strike="noStrike" kern="150" cap="none" spc="0" normalizeH="0" baseline="0" noProof="0" dirty="0">
                        <a:ln>
                          <a:noFill/>
                        </a:ln>
                        <a:solidFill>
                          <a:srgbClr val="000000"/>
                        </a:solidFill>
                        <a:effectLst/>
                        <a:uLnTx/>
                        <a:uFillTx/>
                        <a:latin typeface="Liberation Serif"/>
                        <a:ea typeface="SimSun" panose="02010600030101010101" pitchFamily="2" charset="-122"/>
                        <a:cs typeface="Mangal" panose="02040503050203030202" pitchFamily="18" charset="0"/>
                      </a:endParaRPr>
                    </a:p>
                  </a:txBody>
                  <a:tcPr marL="25075" marR="28145" marT="28145" marB="28145"/>
                </a:tc>
                <a:extLst>
                  <a:ext uri="{0D108BD9-81ED-4DB2-BD59-A6C34878D82A}">
                    <a16:rowId xmlns:a16="http://schemas.microsoft.com/office/drawing/2014/main" val="2248990193"/>
                  </a:ext>
                </a:extLst>
              </a:tr>
              <a:tr h="1309845">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Guillaume 2</a:t>
                      </a:r>
                    </a:p>
                  </a:txBody>
                  <a:tcPr marL="25075" marR="28145" marT="28145" marB="28145"/>
                </a:tc>
                <a:tc>
                  <a:txBody>
                    <a:bodyPr/>
                    <a:lstStyle/>
                    <a:p>
                      <a:r>
                        <a:rPr lang="fr-FR" sz="1200" u="sng" kern="150" dirty="0">
                          <a:effectLst/>
                        </a:rPr>
                        <a:t>But : </a:t>
                      </a:r>
                      <a:r>
                        <a:rPr lang="fr-FR" sz="1200" kern="150" dirty="0">
                          <a:effectLst/>
                        </a:rPr>
                        <a:t>Atteindre les cibles</a:t>
                      </a:r>
                      <a:r>
                        <a:rPr lang="fr-FR" sz="1200" u="sng" kern="150" dirty="0">
                          <a:effectLst/>
                        </a:rPr>
                        <a:t> </a:t>
                      </a:r>
                      <a:endParaRPr lang="fr-FR" sz="1200" kern="150" dirty="0">
                        <a:effectLst/>
                      </a:endParaRPr>
                    </a:p>
                    <a:p>
                      <a:r>
                        <a:rPr lang="fr-FR" sz="1200" u="none" strike="noStrike" kern="150" dirty="0">
                          <a:effectLst/>
                        </a:rPr>
                        <a:t> </a:t>
                      </a:r>
                      <a:endParaRPr lang="fr-FR" sz="1200" kern="150" dirty="0">
                        <a:effectLst/>
                      </a:endParaRPr>
                    </a:p>
                    <a:p>
                      <a:r>
                        <a:rPr lang="fr-FR" sz="1200" u="sng" kern="150" dirty="0">
                          <a:effectLst/>
                        </a:rPr>
                        <a:t>Dispositif : </a:t>
                      </a:r>
                      <a:r>
                        <a:rPr lang="fr-FR" sz="1200" kern="150" dirty="0">
                          <a:effectLst/>
                        </a:rPr>
                        <a:t>Des cerceaux et des  cibles accrochés au mur.</a:t>
                      </a:r>
                    </a:p>
                    <a:p>
                      <a:r>
                        <a:rPr lang="fr-FR" sz="1200" kern="150" dirty="0">
                          <a:effectLst/>
                        </a:rPr>
                        <a:t> </a:t>
                      </a:r>
                    </a:p>
                    <a:p>
                      <a:r>
                        <a:rPr lang="fr-FR" sz="1200" u="sng" kern="150" dirty="0">
                          <a:effectLst/>
                        </a:rPr>
                        <a:t>Critère de réussite</a:t>
                      </a:r>
                      <a:r>
                        <a:rPr lang="fr-FR" sz="1200" kern="150" dirty="0">
                          <a:effectLst/>
                        </a:rPr>
                        <a:t> : Atteindre les cibles.</a:t>
                      </a:r>
                    </a:p>
                    <a:p>
                      <a:r>
                        <a:rPr lang="fr-FR" sz="1200" u="sng" kern="150" dirty="0">
                          <a:effectLst/>
                        </a:rPr>
                        <a:t>Critères de réalisation</a:t>
                      </a:r>
                      <a:r>
                        <a:rPr lang="fr-FR" sz="1200" kern="150" dirty="0">
                          <a:effectLst/>
                        </a:rPr>
                        <a:t> : Adapter son geste à l’engin</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200" kern="150" dirty="0">
                          <a:effectLst/>
                        </a:rPr>
                        <a:t>Varier les zones de tir .</a:t>
                      </a:r>
                    </a:p>
                    <a:p>
                      <a:r>
                        <a:rPr lang="fr-FR" sz="1200" kern="150" dirty="0">
                          <a:effectLst/>
                        </a:rPr>
                        <a:t>Varier Les engins</a:t>
                      </a:r>
                    </a:p>
                    <a:p>
                      <a:r>
                        <a:rPr lang="fr-FR" sz="1200" kern="150" dirty="0">
                          <a:effectLst/>
                        </a:rPr>
                        <a:t>Diminuer la taille des cibles.</a:t>
                      </a:r>
                    </a:p>
                  </a:txBody>
                  <a:tcPr marL="25075" marR="28145" marT="28145" marB="28145"/>
                </a:tc>
                <a:tc>
                  <a:txBody>
                    <a:bodyPr/>
                    <a:lstStyle/>
                    <a:p>
                      <a:r>
                        <a:rPr lang="fr-FR" sz="1200" kern="150" dirty="0">
                          <a:solidFill>
                            <a:schemeClr val="dk1"/>
                          </a:solidFill>
                          <a:effectLst/>
                          <a:latin typeface="+mn-lt"/>
                          <a:ea typeface="+mn-ea"/>
                          <a:cs typeface="+mn-cs"/>
                        </a:rPr>
                        <a:t>Sacs de graines et toutes sortes d’engin.</a:t>
                      </a:r>
                    </a:p>
                  </a:txBody>
                  <a:tcPr marL="25075" marR="28145" marT="28145" marB="28145"/>
                </a:tc>
                <a:extLst>
                  <a:ext uri="{0D108BD9-81ED-4DB2-BD59-A6C34878D82A}">
                    <a16:rowId xmlns:a16="http://schemas.microsoft.com/office/drawing/2014/main" val="2085052991"/>
                  </a:ext>
                </a:extLst>
              </a:tr>
              <a:tr h="1309845">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Les balles brûlantes</a:t>
                      </a:r>
                    </a:p>
                  </a:txBody>
                  <a:tcPr marL="25075" marR="28145" marT="28145" marB="28145"/>
                </a:tc>
                <a:tc>
                  <a:txBody>
                    <a:bodyPr/>
                    <a:lstStyle/>
                    <a:p>
                      <a:r>
                        <a:rPr lang="fr-FR" sz="1200" u="sng" kern="150" dirty="0">
                          <a:effectLst/>
                        </a:rPr>
                        <a:t>But :</a:t>
                      </a:r>
                      <a:r>
                        <a:rPr lang="fr-FR" sz="1200" kern="150" dirty="0">
                          <a:effectLst/>
                        </a:rPr>
                        <a:t> Lancer le plus de balles au-dessus d’un élastique placé en hauteur.</a:t>
                      </a:r>
                    </a:p>
                    <a:p>
                      <a:r>
                        <a:rPr lang="fr-FR" sz="1200" kern="150" dirty="0">
                          <a:effectLst/>
                        </a:rPr>
                        <a:t>Une réserve de balles placée de chaque côté de l’élastique. Au signal, les élèves placés de chaque côté de l’élastique doivent lancer les balles au-dessus de celui-ci ; A la fin du jeu, on compte le nombre de balles dans chaque camp.</a:t>
                      </a:r>
                    </a:p>
                    <a:p>
                      <a:r>
                        <a:rPr lang="fr-FR" sz="1200" u="sng" kern="150" dirty="0">
                          <a:effectLst/>
                        </a:rPr>
                        <a:t>Critère de réussite</a:t>
                      </a:r>
                      <a:r>
                        <a:rPr lang="fr-FR" sz="1200" kern="150" dirty="0">
                          <a:effectLst/>
                        </a:rPr>
                        <a:t> : Avoir le moins de balle possible dans son camp.</a:t>
                      </a:r>
                    </a:p>
                    <a:p>
                      <a:r>
                        <a:rPr lang="fr-FR" sz="1200" u="sng" kern="150" dirty="0">
                          <a:effectLst/>
                        </a:rPr>
                        <a:t>Critère de réalisation :</a:t>
                      </a:r>
                      <a:r>
                        <a:rPr lang="fr-FR" sz="1200" kern="150" dirty="0">
                          <a:effectLst/>
                        </a:rPr>
                        <a:t> Lancer à bras cassé.</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200" kern="150" dirty="0">
                          <a:effectLst/>
                        </a:rPr>
                        <a:t>Varier la hauteur de l’élastique.</a:t>
                      </a:r>
                    </a:p>
                    <a:p>
                      <a:r>
                        <a:rPr lang="fr-FR" sz="1200" kern="150" dirty="0">
                          <a:effectLst/>
                        </a:rPr>
                        <a:t>Placer une zone interdite dans chaque camp.</a:t>
                      </a:r>
                    </a:p>
                    <a:p>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2000" kern="150" dirty="0">
                        <a:solidFill>
                          <a:schemeClr val="dk1"/>
                        </a:solidFill>
                        <a:effectLst/>
                        <a:latin typeface="+mn-lt"/>
                        <a:ea typeface="+mn-ea"/>
                        <a:cs typeface="+mn-cs"/>
                      </a:endParaRPr>
                    </a:p>
                  </a:txBody>
                  <a:tcPr marL="25075" marR="28145" marT="28145" marB="28145"/>
                </a:tc>
                <a:tc>
                  <a:txBody>
                    <a:bodyPr/>
                    <a:lstStyle/>
                    <a:p>
                      <a:r>
                        <a:rPr lang="fr-FR" sz="1200" kern="150" dirty="0">
                          <a:solidFill>
                            <a:schemeClr val="dk1"/>
                          </a:solidFill>
                          <a:effectLst/>
                          <a:latin typeface="+mn-lt"/>
                          <a:ea typeface="+mn-ea"/>
                          <a:cs typeface="+mn-cs"/>
                        </a:rPr>
                        <a:t>Balles mousse</a:t>
                      </a:r>
                    </a:p>
                  </a:txBody>
                  <a:tcPr marL="25075" marR="28145" marT="28145" marB="28145"/>
                </a:tc>
                <a:extLst>
                  <a:ext uri="{0D108BD9-81ED-4DB2-BD59-A6C34878D82A}">
                    <a16:rowId xmlns:a16="http://schemas.microsoft.com/office/drawing/2014/main" val="4206655622"/>
                  </a:ext>
                </a:extLst>
              </a:tr>
              <a:tr h="1234941">
                <a:tc>
                  <a:txBody>
                    <a:bodyPr/>
                    <a:lstStyle/>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Varier les cibles</a:t>
                      </a:r>
                    </a:p>
                  </a:txBody>
                  <a:tcPr marL="25075" marR="28145" marT="28145" marB="28145"/>
                </a:tc>
                <a:tc>
                  <a:txBody>
                    <a:bodyPr/>
                    <a:lstStyle/>
                    <a:p>
                      <a:r>
                        <a:rPr lang="fr-FR" sz="1200" u="sng" kern="150" dirty="0">
                          <a:effectLst/>
                        </a:rPr>
                        <a:t>But </a:t>
                      </a:r>
                      <a:r>
                        <a:rPr lang="fr-FR" sz="1200" kern="150" dirty="0">
                          <a:effectLst/>
                        </a:rPr>
                        <a:t>: Atteindre les cibles</a:t>
                      </a:r>
                    </a:p>
                    <a:p>
                      <a:r>
                        <a:rPr lang="fr-FR" sz="1200" kern="150" dirty="0">
                          <a:effectLst/>
                        </a:rPr>
                        <a:t>- l »e jeu de quilles » avec un ballon </a:t>
                      </a:r>
                    </a:p>
                    <a:p>
                      <a:r>
                        <a:rPr lang="fr-FR" sz="1200" kern="150" dirty="0">
                          <a:effectLst/>
                        </a:rPr>
                        <a:t>- « le jeu de massacre » avec des boîte de conserves</a:t>
                      </a:r>
                    </a:p>
                    <a:p>
                      <a:r>
                        <a:rPr lang="fr-FR" sz="1200" kern="150" dirty="0">
                          <a:effectLst/>
                        </a:rPr>
                        <a:t>- lancer dans des cerceaux fixés à un montant du but.</a:t>
                      </a:r>
                    </a:p>
                    <a:p>
                      <a:r>
                        <a:rPr lang="fr-FR" sz="1200" u="sng" kern="150" dirty="0">
                          <a:effectLst/>
                        </a:rPr>
                        <a:t>Critère de réussite :</a:t>
                      </a:r>
                      <a:r>
                        <a:rPr lang="fr-FR" sz="1200" kern="150" dirty="0">
                          <a:effectLst/>
                        </a:rPr>
                        <a:t> atteindre les cibles.</a:t>
                      </a:r>
                    </a:p>
                    <a:p>
                      <a:r>
                        <a:rPr lang="fr-FR" sz="1200" u="sng" kern="150" dirty="0">
                          <a:effectLst/>
                        </a:rPr>
                        <a:t>Critère de réalisation</a:t>
                      </a:r>
                      <a:r>
                        <a:rPr lang="fr-FR" sz="1200" kern="150" dirty="0">
                          <a:effectLst/>
                        </a:rPr>
                        <a:t> : Utiliser différents gestes en fonction des engins.</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200" kern="150" dirty="0">
                          <a:effectLst/>
                        </a:rPr>
                        <a:t>Varier les zones de lancer, les distances…</a:t>
                      </a:r>
                    </a:p>
                    <a:p>
                      <a:r>
                        <a:rPr lang="fr-FR" sz="1200" kern="150" dirty="0">
                          <a:effectLst/>
                        </a:rPr>
                        <a:t>Varier les engins.</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2000" kern="150" dirty="0">
                        <a:solidFill>
                          <a:schemeClr val="dk1"/>
                        </a:solidFill>
                        <a:effectLst/>
                        <a:latin typeface="+mn-lt"/>
                        <a:ea typeface="+mn-ea"/>
                        <a:cs typeface="+mn-cs"/>
                      </a:endParaRPr>
                    </a:p>
                  </a:txBody>
                  <a:tcPr marL="25075" marR="28145" marT="28145" marB="28145"/>
                </a:tc>
                <a:tc>
                  <a:txBody>
                    <a:bodyPr/>
                    <a:lstStyle/>
                    <a:p>
                      <a:r>
                        <a:rPr lang="fr-FR" sz="1200" kern="150" dirty="0">
                          <a:solidFill>
                            <a:schemeClr val="dk1"/>
                          </a:solidFill>
                          <a:effectLst/>
                          <a:latin typeface="+mn-lt"/>
                          <a:ea typeface="+mn-ea"/>
                          <a:cs typeface="+mn-cs"/>
                        </a:rPr>
                        <a:t>Quilles</a:t>
                      </a:r>
                    </a:p>
                    <a:p>
                      <a:r>
                        <a:rPr lang="fr-FR" sz="1200" kern="150" dirty="0">
                          <a:solidFill>
                            <a:schemeClr val="dk1"/>
                          </a:solidFill>
                          <a:effectLst/>
                          <a:latin typeface="+mn-lt"/>
                          <a:ea typeface="+mn-ea"/>
                          <a:cs typeface="+mn-cs"/>
                        </a:rPr>
                        <a:t>Boites de conserve</a:t>
                      </a:r>
                    </a:p>
                    <a:p>
                      <a:r>
                        <a:rPr lang="fr-FR" sz="1200" kern="150" dirty="0">
                          <a:solidFill>
                            <a:schemeClr val="dk1"/>
                          </a:solidFill>
                          <a:effectLst/>
                          <a:latin typeface="+mn-lt"/>
                          <a:ea typeface="+mn-ea"/>
                          <a:cs typeface="+mn-cs"/>
                        </a:rPr>
                        <a:t>Cerceaux</a:t>
                      </a:r>
                    </a:p>
                    <a:p>
                      <a:endParaRPr lang="fr-FR" sz="1200" kern="150" dirty="0">
                        <a:solidFill>
                          <a:schemeClr val="dk1"/>
                        </a:solidFill>
                        <a:effectLst/>
                        <a:latin typeface="+mn-lt"/>
                        <a:ea typeface="+mn-ea"/>
                        <a:cs typeface="+mn-cs"/>
                      </a:endParaRPr>
                    </a:p>
                    <a:p>
                      <a:r>
                        <a:rPr lang="fr-FR" sz="1200" kern="150" dirty="0">
                          <a:solidFill>
                            <a:schemeClr val="dk1"/>
                          </a:solidFill>
                          <a:effectLst/>
                          <a:latin typeface="+mn-lt"/>
                          <a:ea typeface="+mn-ea"/>
                          <a:cs typeface="+mn-cs"/>
                          <a:hlinkClick r:id="rId2" action="ppaction://hlinksldjump"/>
                        </a:rPr>
                        <a:t>suite</a:t>
                      </a:r>
                      <a:endParaRPr lang="fr-FR" sz="1200" kern="150" dirty="0">
                        <a:solidFill>
                          <a:schemeClr val="dk1"/>
                        </a:solidFill>
                        <a:effectLst/>
                        <a:latin typeface="+mn-lt"/>
                        <a:ea typeface="+mn-ea"/>
                        <a:cs typeface="+mn-cs"/>
                      </a:endParaRPr>
                    </a:p>
                  </a:txBody>
                  <a:tcPr marL="25075" marR="28145" marT="28145" marB="28145"/>
                </a:tc>
                <a:extLst>
                  <a:ext uri="{0D108BD9-81ED-4DB2-BD59-A6C34878D82A}">
                    <a16:rowId xmlns:a16="http://schemas.microsoft.com/office/drawing/2014/main" val="2739225318"/>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790725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3675658460"/>
              </p:ext>
            </p:extLst>
          </p:nvPr>
        </p:nvGraphicFramePr>
        <p:xfrm>
          <a:off x="401444" y="457200"/>
          <a:ext cx="10850136" cy="1230923"/>
        </p:xfrm>
        <a:graphic>
          <a:graphicData uri="http://schemas.openxmlformats.org/drawingml/2006/table">
            <a:tbl>
              <a:tblPr>
                <a:tableStyleId>{5C22544A-7EE6-4342-B048-85BDC9FD1C3A}</a:tableStyleId>
              </a:tblPr>
              <a:tblGrid>
                <a:gridCol w="10850136">
                  <a:extLst>
                    <a:ext uri="{9D8B030D-6E8A-4147-A177-3AD203B41FA5}">
                      <a16:colId xmlns:a16="http://schemas.microsoft.com/office/drawing/2014/main" val="839661191"/>
                    </a:ext>
                  </a:extLst>
                </a:gridCol>
              </a:tblGrid>
              <a:tr h="1230923">
                <a:tc>
                  <a:txBody>
                    <a:bodyPr/>
                    <a:lstStyle/>
                    <a:p>
                      <a:pPr algn="ctr"/>
                      <a:r>
                        <a:rPr lang="fr-FR" sz="2000" kern="150" dirty="0">
                          <a:effectLst/>
                        </a:rPr>
                        <a:t>Situation d’évaluation.</a:t>
                      </a:r>
                    </a:p>
                    <a:p>
                      <a:pPr algn="ctr"/>
                      <a:r>
                        <a:rPr lang="fr-FR" sz="2000" kern="150" dirty="0">
                          <a:effectLst/>
                        </a:rPr>
                        <a:t>Objectif :  Valider la maîtrise des gestes en relation avec les engins.</a:t>
                      </a:r>
                    </a:p>
                    <a:p>
                      <a:pPr algn="ctr"/>
                      <a:r>
                        <a:rPr lang="fr-FR" sz="2000" kern="150" dirty="0">
                          <a:solidFill>
                            <a:srgbClr val="000000"/>
                          </a:solidFill>
                          <a:effectLst/>
                          <a:latin typeface="Liberation Serif"/>
                          <a:ea typeface="SimSun" panose="02010600030101010101" pitchFamily="2" charset="-122"/>
                          <a:cs typeface="Mangal" panose="02040503050203030202" pitchFamily="18" charset="0"/>
                        </a:rPr>
                        <a:t>Reprise de la situation de référence avec l’apport d’une  nouvelle contrainte.</a:t>
                      </a:r>
                    </a:p>
                  </a:txBody>
                  <a:tcPr marL="31115" marR="34925" marT="34925" marB="34925">
                    <a:solidFill>
                      <a:schemeClr val="accent5">
                        <a:lumMod val="60000"/>
                        <a:lumOff val="40000"/>
                      </a:schemeClr>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552638709"/>
              </p:ext>
            </p:extLst>
          </p:nvPr>
        </p:nvGraphicFramePr>
        <p:xfrm>
          <a:off x="401444" y="2136703"/>
          <a:ext cx="10850136" cy="3226210"/>
        </p:xfrm>
        <a:graphic>
          <a:graphicData uri="http://schemas.openxmlformats.org/drawingml/2006/table">
            <a:tbl>
              <a:tblPr>
                <a:tableStyleId>{5C22544A-7EE6-4342-B048-85BDC9FD1C3A}</a:tableStyleId>
              </a:tblPr>
              <a:tblGrid>
                <a:gridCol w="2089508">
                  <a:extLst>
                    <a:ext uri="{9D8B030D-6E8A-4147-A177-3AD203B41FA5}">
                      <a16:colId xmlns:a16="http://schemas.microsoft.com/office/drawing/2014/main" val="1631052988"/>
                    </a:ext>
                  </a:extLst>
                </a:gridCol>
                <a:gridCol w="8760628">
                  <a:extLst>
                    <a:ext uri="{9D8B030D-6E8A-4147-A177-3AD203B41FA5}">
                      <a16:colId xmlns:a16="http://schemas.microsoft.com/office/drawing/2014/main" val="2354507315"/>
                    </a:ext>
                  </a:extLst>
                </a:gridCol>
              </a:tblGrid>
              <a:tr h="3006798">
                <a:tc>
                  <a:txBody>
                    <a:bodyPr/>
                    <a:lstStyle/>
                    <a:p>
                      <a:pPr algn="ctr"/>
                      <a:r>
                        <a:rPr lang="fr-FR" sz="1600" kern="150" dirty="0">
                          <a:solidFill>
                            <a:srgbClr val="000000"/>
                          </a:solidFill>
                          <a:effectLst/>
                          <a:latin typeface="Liberation Serif"/>
                          <a:ea typeface="SimSun" panose="02010600030101010101" pitchFamily="2" charset="-122"/>
                          <a:cs typeface="Mangal" panose="02040503050203030202" pitchFamily="18" charset="0"/>
                        </a:rPr>
                        <a:t>«</a:t>
                      </a:r>
                      <a:r>
                        <a:rPr lang="fr-FR" sz="1600" kern="150" dirty="0">
                          <a:solidFill>
                            <a:schemeClr val="dk1"/>
                          </a:solidFill>
                          <a:effectLst/>
                          <a:latin typeface="+mn-lt"/>
                          <a:ea typeface="+mn-ea"/>
                          <a:cs typeface="+mn-cs"/>
                        </a:rPr>
                        <a:t> Les 3 lancers </a:t>
                      </a:r>
                      <a:r>
                        <a:rPr lang="fr-FR" sz="1600" kern="150" dirty="0">
                          <a:solidFill>
                            <a:srgbClr val="000000"/>
                          </a:solidFill>
                          <a:effectLst/>
                          <a:latin typeface="Liberation Serif"/>
                          <a:ea typeface="SimSun" panose="02010600030101010101" pitchFamily="2" charset="-122"/>
                          <a:cs typeface="Mangal" panose="02040503050203030202" pitchFamily="18" charset="0"/>
                        </a:rPr>
                        <a:t>»</a:t>
                      </a:r>
                    </a:p>
                  </a:txBody>
                  <a:tcPr marL="25075" marR="28145" marT="28145" marB="28145"/>
                </a:tc>
                <a:tc>
                  <a:txBody>
                    <a:bodyPr/>
                    <a:lstStyle/>
                    <a:p>
                      <a:r>
                        <a:rPr lang="fr-FR" sz="1600" kern="150" dirty="0">
                          <a:effectLst/>
                        </a:rPr>
                        <a:t>B</a:t>
                      </a:r>
                      <a:r>
                        <a:rPr lang="fr-FR" sz="1600" u="sng" kern="150" dirty="0">
                          <a:effectLst/>
                        </a:rPr>
                        <a:t>ut</a:t>
                      </a:r>
                      <a:r>
                        <a:rPr lang="fr-FR" sz="1600" kern="150" dirty="0">
                          <a:effectLst/>
                        </a:rPr>
                        <a:t> : </a:t>
                      </a:r>
                    </a:p>
                    <a:p>
                      <a:r>
                        <a:rPr lang="fr-FR" sz="1600" kern="150" dirty="0">
                          <a:effectLst/>
                        </a:rPr>
                        <a:t>Atteindre la cible .</a:t>
                      </a:r>
                    </a:p>
                    <a:p>
                      <a:r>
                        <a:rPr lang="fr-FR" sz="1600" u="sng" kern="150" dirty="0">
                          <a:effectLst/>
                        </a:rPr>
                        <a:t>Dispositif </a:t>
                      </a:r>
                      <a:r>
                        <a:rPr lang="fr-FR" sz="1600" kern="150" dirty="0">
                          <a:effectLst/>
                        </a:rPr>
                        <a:t>:</a:t>
                      </a:r>
                    </a:p>
                    <a:p>
                      <a:r>
                        <a:rPr lang="fr-FR" sz="1600" kern="150" dirty="0">
                          <a:effectLst/>
                        </a:rPr>
                        <a:t>3 engins sont proposés aux élèves: </a:t>
                      </a:r>
                    </a:p>
                    <a:p>
                      <a:r>
                        <a:rPr lang="fr-FR" sz="1600" kern="150" dirty="0">
                          <a:effectLst/>
                        </a:rPr>
                        <a:t>Une balle de tennis face à une cible haute et éloignée</a:t>
                      </a:r>
                    </a:p>
                    <a:p>
                      <a:r>
                        <a:rPr lang="fr-FR" sz="1600" kern="150" dirty="0">
                          <a:effectLst/>
                        </a:rPr>
                        <a:t>Un cerceau face à un piquet (à entourer) placé à 2-3 mètres</a:t>
                      </a:r>
                    </a:p>
                    <a:p>
                      <a:r>
                        <a:rPr lang="fr-FR" sz="1600" kern="150" dirty="0">
                          <a:effectLst/>
                        </a:rPr>
                        <a:t>Un gros ballon à envoyer dans un carton à 2-3 mètres</a:t>
                      </a:r>
                    </a:p>
                    <a:p>
                      <a:r>
                        <a:rPr lang="fr-FR" sz="1600" kern="150" dirty="0">
                          <a:effectLst/>
                        </a:rPr>
                        <a:t>Ils doivent atteindre la cible et l’enseignant valide le geste</a:t>
                      </a:r>
                    </a:p>
                    <a:p>
                      <a:r>
                        <a:rPr lang="fr-FR" sz="1600" kern="150" dirty="0">
                          <a:effectLst/>
                        </a:rPr>
                        <a:t>Ex bras cassé pour un lancer avec une balle de tennis sur une cible haute</a:t>
                      </a:r>
                    </a:p>
                    <a:p>
                      <a:r>
                        <a:rPr lang="fr-FR" sz="1600" u="sng" kern="150" dirty="0">
                          <a:effectLst/>
                        </a:rPr>
                        <a:t>Critère de réussite </a:t>
                      </a:r>
                      <a:r>
                        <a:rPr lang="fr-FR" sz="1600" kern="150" dirty="0">
                          <a:effectLst/>
                        </a:rPr>
                        <a:t>: </a:t>
                      </a:r>
                    </a:p>
                    <a:p>
                      <a:r>
                        <a:rPr lang="fr-FR" sz="1600" kern="150" dirty="0">
                          <a:effectLst/>
                        </a:rPr>
                        <a:t>Atteindre la cible .</a:t>
                      </a:r>
                    </a:p>
                    <a:p>
                      <a:r>
                        <a:rPr lang="fr-FR" sz="1600" u="sng" kern="150" dirty="0">
                          <a:effectLst/>
                        </a:rPr>
                        <a:t>Critère de réalisation </a:t>
                      </a:r>
                      <a:r>
                        <a:rPr lang="fr-FR" sz="1600" kern="150" dirty="0">
                          <a:effectLst/>
                        </a:rPr>
                        <a:t>:</a:t>
                      </a:r>
                    </a:p>
                    <a:p>
                      <a:r>
                        <a:rPr lang="fr-FR" sz="1600" kern="150" dirty="0">
                          <a:effectLst/>
                        </a:rPr>
                        <a:t>Utiliser le bon geste </a:t>
                      </a:r>
                      <a:r>
                        <a:rPr lang="fr-FR" sz="1600" kern="150" dirty="0">
                          <a:effectLst/>
                          <a:hlinkClick r:id="rId2" action="ppaction://hlinksldjump"/>
                        </a:rPr>
                        <a:t>&lt;</a:t>
                      </a:r>
                      <a:endParaRPr lang="fr-FR" sz="1600" kern="150" dirty="0">
                        <a:effectLst/>
                      </a:endParaRPr>
                    </a:p>
                  </a:txBody>
                  <a:tcPr marL="25075" marR="28145" marT="28145" marB="28145"/>
                </a:tc>
                <a:extLst>
                  <a:ext uri="{0D108BD9-81ED-4DB2-BD59-A6C34878D82A}">
                    <a16:rowId xmlns:a16="http://schemas.microsoft.com/office/drawing/2014/main" val="2248990193"/>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098138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4FC91391-26A4-E441-87CD-BC939FF90C13}"/>
              </a:ext>
            </a:extLst>
          </p:cNvPr>
          <p:cNvGraphicFramePr>
            <a:graphicFrameLocks noGrp="1"/>
          </p:cNvGraphicFramePr>
          <p:nvPr>
            <p:ph idx="1"/>
            <p:extLst>
              <p:ext uri="{D42A27DB-BD31-4B8C-83A1-F6EECF244321}">
                <p14:modId xmlns:p14="http://schemas.microsoft.com/office/powerpoint/2010/main" val="1825902635"/>
              </p:ext>
            </p:extLst>
          </p:nvPr>
        </p:nvGraphicFramePr>
        <p:xfrm>
          <a:off x="808075" y="935665"/>
          <a:ext cx="10568762" cy="5378658"/>
        </p:xfrm>
        <a:graphic>
          <a:graphicData uri="http://schemas.openxmlformats.org/drawingml/2006/table">
            <a:tbl>
              <a:tblPr firstRow="1" bandRow="1">
                <a:tableStyleId>{5C22544A-7EE6-4342-B048-85BDC9FD1C3A}</a:tableStyleId>
              </a:tblPr>
              <a:tblGrid>
                <a:gridCol w="10568762">
                  <a:extLst>
                    <a:ext uri="{9D8B030D-6E8A-4147-A177-3AD203B41FA5}">
                      <a16:colId xmlns:a16="http://schemas.microsoft.com/office/drawing/2014/main" val="3604383565"/>
                    </a:ext>
                  </a:extLst>
                </a:gridCol>
              </a:tblGrid>
              <a:tr h="1188090">
                <a:tc>
                  <a:txBody>
                    <a:bodyPr/>
                    <a:lstStyle/>
                    <a:p>
                      <a:pPr algn="ctr"/>
                      <a:r>
                        <a:rPr lang="fr-FR" sz="3200" dirty="0"/>
                        <a:t>Document 1 :</a:t>
                      </a:r>
                    </a:p>
                    <a:p>
                      <a:pPr algn="ctr"/>
                      <a:r>
                        <a:rPr lang="fr-FR" sz="3200" dirty="0"/>
                        <a:t>Des programmes…à la construction d’une séance</a:t>
                      </a:r>
                      <a:r>
                        <a:rPr lang="fr-FR" sz="2800" dirty="0"/>
                        <a:t>.</a:t>
                      </a:r>
                    </a:p>
                  </a:txBody>
                  <a:tcPr/>
                </a:tc>
                <a:extLst>
                  <a:ext uri="{0D108BD9-81ED-4DB2-BD59-A6C34878D82A}">
                    <a16:rowId xmlns:a16="http://schemas.microsoft.com/office/drawing/2014/main" val="2202677427"/>
                  </a:ext>
                </a:extLst>
              </a:tr>
              <a:tr h="683323">
                <a:tc>
                  <a:txBody>
                    <a:bodyPr/>
                    <a:lstStyle/>
                    <a:p>
                      <a:pPr algn="ctr"/>
                      <a:r>
                        <a:rPr lang="fr-FR" sz="2400" dirty="0"/>
                        <a:t>1-Quelle entrée  choisir par rapport aux programmes?</a:t>
                      </a:r>
                      <a:r>
                        <a:rPr lang="fr-FR" sz="2400" dirty="0">
                          <a:hlinkClick r:id="rId2" action="ppaction://hlinksldjump"/>
                        </a:rPr>
                        <a:t> </a:t>
                      </a:r>
                      <a:r>
                        <a:rPr lang="fr-FR" sz="2400" dirty="0">
                          <a:hlinkClick r:id="rId3" action="ppaction://hlinksldjump"/>
                        </a:rPr>
                        <a:t>+</a:t>
                      </a:r>
                      <a:endParaRPr lang="fr-FR" sz="2400" dirty="0"/>
                    </a:p>
                  </a:txBody>
                  <a:tcPr/>
                </a:tc>
                <a:extLst>
                  <a:ext uri="{0D108BD9-81ED-4DB2-BD59-A6C34878D82A}">
                    <a16:rowId xmlns:a16="http://schemas.microsoft.com/office/drawing/2014/main" val="1066896891"/>
                  </a:ext>
                </a:extLst>
              </a:tr>
              <a:tr h="537922">
                <a:tc>
                  <a:txBody>
                    <a:bodyPr/>
                    <a:lstStyle/>
                    <a:p>
                      <a:pPr algn="ctr"/>
                      <a:r>
                        <a:rPr lang="fr-FR" sz="2400" dirty="0"/>
                        <a:t>2-Une interaction entre « agir, s’exprimer et comprendre » </a:t>
                      </a:r>
                      <a:r>
                        <a:rPr lang="fr-FR" sz="2400" dirty="0">
                          <a:hlinkClick r:id="rId4" action="ppaction://hlinksldjump"/>
                        </a:rPr>
                        <a:t>+</a:t>
                      </a:r>
                      <a:endParaRPr lang="fr-FR" sz="2400" dirty="0"/>
                    </a:p>
                  </a:txBody>
                  <a:tcPr/>
                </a:tc>
                <a:extLst>
                  <a:ext uri="{0D108BD9-81ED-4DB2-BD59-A6C34878D82A}">
                    <a16:rowId xmlns:a16="http://schemas.microsoft.com/office/drawing/2014/main" val="2509181639"/>
                  </a:ext>
                </a:extLst>
              </a:tr>
              <a:tr h="2138561">
                <a:tc>
                  <a:txBody>
                    <a:bodyPr/>
                    <a:lstStyle/>
                    <a:p>
                      <a:pPr algn="ctr"/>
                      <a:r>
                        <a:rPr lang="fr-FR" sz="2400" dirty="0"/>
                        <a:t>3-Quels outils pour construire une unité d’apprentissage? </a:t>
                      </a:r>
                      <a:r>
                        <a:rPr lang="fr-FR" sz="2400" dirty="0">
                          <a:hlinkClick r:id="rId5" action="ppaction://hlinksldjump"/>
                        </a:rPr>
                        <a:t>+</a:t>
                      </a:r>
                      <a:endParaRPr lang="fr-FR" sz="2400" dirty="0"/>
                    </a:p>
                    <a:p>
                      <a:pPr algn="ctr"/>
                      <a:r>
                        <a:rPr lang="fr-FR" sz="2400" dirty="0"/>
                        <a:t>          a-Des repères et connaissances pour l’enseignant.</a:t>
                      </a:r>
                    </a:p>
                    <a:p>
                      <a:pPr algn="ctr"/>
                      <a:r>
                        <a:rPr lang="fr-FR" sz="2400" dirty="0"/>
                        <a:t>b- La démarche </a:t>
                      </a:r>
                    </a:p>
                    <a:p>
                      <a:pPr algn="ctr"/>
                      <a:r>
                        <a:rPr lang="fr-FR" sz="2400" dirty="0"/>
                        <a:t>         c -Un travail sur le lexique.</a:t>
                      </a:r>
                    </a:p>
                    <a:p>
                      <a:pPr algn="ctr"/>
                      <a:r>
                        <a:rPr lang="fr-FR" sz="2400" dirty="0"/>
                        <a:t>         d -Les indicateurs de compréhension.</a:t>
                      </a:r>
                    </a:p>
                    <a:p>
                      <a:pPr algn="ctr"/>
                      <a:r>
                        <a:rPr lang="fr-FR" sz="2400" dirty="0"/>
                        <a:t>        </a:t>
                      </a:r>
                    </a:p>
                  </a:txBody>
                  <a:tcPr/>
                </a:tc>
                <a:extLst>
                  <a:ext uri="{0D108BD9-81ED-4DB2-BD59-A6C34878D82A}">
                    <a16:rowId xmlns:a16="http://schemas.microsoft.com/office/drawing/2014/main" val="3326648107"/>
                  </a:ext>
                </a:extLst>
              </a:tr>
              <a:tr h="683323">
                <a:tc>
                  <a:txBody>
                    <a:bodyPr/>
                    <a:lstStyle/>
                    <a:p>
                      <a:pPr algn="ctr"/>
                      <a:r>
                        <a:rPr lang="fr-FR" sz="2400" dirty="0"/>
                        <a:t>4-Quels outils pour construire une séance?  </a:t>
                      </a:r>
                      <a:r>
                        <a:rPr lang="fr-FR" sz="2400" dirty="0">
                          <a:hlinkClick r:id="rId6" action="ppaction://hlinksldjump"/>
                        </a:rPr>
                        <a:t>+</a:t>
                      </a:r>
                      <a:r>
                        <a:rPr lang="fr-FR" sz="2400" dirty="0"/>
                        <a:t>           </a:t>
                      </a:r>
                      <a:r>
                        <a:rPr lang="fr-FR" sz="2400" dirty="0">
                          <a:hlinkClick r:id="rId7" action="ppaction://hlinksldjump"/>
                        </a:rPr>
                        <a:t>Retour.</a:t>
                      </a:r>
                      <a:endParaRPr lang="fr-FR" sz="2400" dirty="0"/>
                    </a:p>
                  </a:txBody>
                  <a:tcPr/>
                </a:tc>
                <a:extLst>
                  <a:ext uri="{0D108BD9-81ED-4DB2-BD59-A6C34878D82A}">
                    <a16:rowId xmlns:a16="http://schemas.microsoft.com/office/drawing/2014/main" val="2653559306"/>
                  </a:ext>
                </a:extLst>
              </a:tr>
            </a:tbl>
          </a:graphicData>
        </a:graphic>
      </p:graphicFrame>
    </p:spTree>
    <p:extLst>
      <p:ext uri="{BB962C8B-B14F-4D97-AF65-F5344CB8AC3E}">
        <p14:creationId xmlns:p14="http://schemas.microsoft.com/office/powerpoint/2010/main" val="132519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7DB260-23FA-4741-83FC-457C0B0664C3}"/>
              </a:ext>
            </a:extLst>
          </p:cNvPr>
          <p:cNvSpPr txBox="1"/>
          <p:nvPr/>
        </p:nvSpPr>
        <p:spPr>
          <a:xfrm>
            <a:off x="1338146" y="1802423"/>
            <a:ext cx="7203688" cy="2308324"/>
          </a:xfrm>
          <a:prstGeom prst="rect">
            <a:avLst/>
          </a:prstGeom>
          <a:noFill/>
        </p:spPr>
        <p:txBody>
          <a:bodyPr wrap="square" rtlCol="0">
            <a:spAutoFit/>
          </a:bodyPr>
          <a:lstStyle/>
          <a:p>
            <a:r>
              <a:rPr lang="fr-FR" sz="2400" dirty="0"/>
              <a:t>Etape 3: Faire émerger les règles d’efficacité pour affiner le geste et construire un projet d’actions.</a:t>
            </a:r>
            <a:r>
              <a:rPr lang="fr-FR" sz="2400" dirty="0">
                <a:hlinkClick r:id="rId2" action="ppaction://hlinksldjump"/>
              </a:rPr>
              <a:t>&lt;</a:t>
            </a:r>
            <a:endParaRPr lang="fr-FR" dirty="0"/>
          </a:p>
          <a:p>
            <a:r>
              <a:rPr lang="fr-FR" sz="2400" dirty="0"/>
              <a:t>Situation de familiarisation </a:t>
            </a:r>
            <a:r>
              <a:rPr lang="fr-FR" sz="2400" dirty="0">
                <a:hlinkClick r:id="rId3" action="ppaction://hlinksldjump"/>
              </a:rPr>
              <a:t>suite</a:t>
            </a:r>
            <a:endParaRPr lang="fr-FR" sz="2400" dirty="0"/>
          </a:p>
          <a:p>
            <a:r>
              <a:rPr lang="fr-FR" sz="2400" dirty="0"/>
              <a:t>Situation de  référence</a:t>
            </a:r>
          </a:p>
          <a:p>
            <a:r>
              <a:rPr lang="fr-FR" sz="2400" dirty="0"/>
              <a:t>Situation d’apprentissage</a:t>
            </a:r>
          </a:p>
          <a:p>
            <a:r>
              <a:rPr lang="fr-FR" sz="2400" dirty="0"/>
              <a:t>Situation d’évaluation.   </a:t>
            </a:r>
          </a:p>
        </p:txBody>
      </p:sp>
    </p:spTree>
    <p:extLst>
      <p:ext uri="{BB962C8B-B14F-4D97-AF65-F5344CB8AC3E}">
        <p14:creationId xmlns:p14="http://schemas.microsoft.com/office/powerpoint/2010/main" val="3706038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7716AA10-55CD-3549-9C21-D57AD138A294}"/>
              </a:ext>
            </a:extLst>
          </p:cNvPr>
          <p:cNvGraphicFramePr>
            <a:graphicFrameLocks noGrp="1"/>
          </p:cNvGraphicFramePr>
          <p:nvPr>
            <p:extLst>
              <p:ext uri="{D42A27DB-BD31-4B8C-83A1-F6EECF244321}">
                <p14:modId xmlns:p14="http://schemas.microsoft.com/office/powerpoint/2010/main" val="3639044148"/>
              </p:ext>
            </p:extLst>
          </p:nvPr>
        </p:nvGraphicFramePr>
        <p:xfrm>
          <a:off x="2552700" y="533400"/>
          <a:ext cx="7086600" cy="862330"/>
        </p:xfrm>
        <a:graphic>
          <a:graphicData uri="http://schemas.openxmlformats.org/drawingml/2006/table">
            <a:tbl>
              <a:tblPr>
                <a:tableStyleId>{5C22544A-7EE6-4342-B048-85BDC9FD1C3A}</a:tableStyleId>
              </a:tblPr>
              <a:tblGrid>
                <a:gridCol w="7086600">
                  <a:extLst>
                    <a:ext uri="{9D8B030D-6E8A-4147-A177-3AD203B41FA5}">
                      <a16:colId xmlns:a16="http://schemas.microsoft.com/office/drawing/2014/main" val="2145195798"/>
                    </a:ext>
                  </a:extLst>
                </a:gridCol>
              </a:tblGrid>
              <a:tr h="361315">
                <a:tc>
                  <a:txBody>
                    <a:bodyPr/>
                    <a:lstStyle/>
                    <a:p>
                      <a:pPr algn="ctr"/>
                      <a:r>
                        <a:rPr lang="fr-FR" sz="2000" kern="150" dirty="0">
                          <a:effectLst/>
                        </a:rPr>
                        <a:t>Situation de familiarisation </a:t>
                      </a:r>
                    </a:p>
                    <a:p>
                      <a:pPr algn="ctr"/>
                      <a:r>
                        <a:rPr lang="fr-FR" sz="2000" kern="150" dirty="0">
                          <a:effectLst/>
                        </a:rPr>
                        <a:t>Objectif : stabiliser les actions travaillées lors de l’étape 2</a:t>
                      </a:r>
                    </a:p>
                    <a:p>
                      <a:pPr algn="ctr"/>
                      <a:r>
                        <a:rPr lang="fr-FR" sz="1200" kern="150" dirty="0">
                          <a:effectLst/>
                        </a:rPr>
                        <a:t> </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txBody>
                  <a:tcPr marL="27305" marR="34925" marT="34925" marB="34925">
                    <a:solidFill>
                      <a:srgbClr val="92D050"/>
                    </a:solidFill>
                  </a:tcPr>
                </a:tc>
                <a:extLst>
                  <a:ext uri="{0D108BD9-81ED-4DB2-BD59-A6C34878D82A}">
                    <a16:rowId xmlns:a16="http://schemas.microsoft.com/office/drawing/2014/main" val="2111964939"/>
                  </a:ext>
                </a:extLst>
              </a:tr>
            </a:tbl>
          </a:graphicData>
        </a:graphic>
      </p:graphicFrame>
      <p:graphicFrame>
        <p:nvGraphicFramePr>
          <p:cNvPr id="6" name="Tableau 5">
            <a:extLst>
              <a:ext uri="{FF2B5EF4-FFF2-40B4-BE49-F238E27FC236}">
                <a16:creationId xmlns:a16="http://schemas.microsoft.com/office/drawing/2014/main" id="{D267DA22-A828-544E-9CF8-83D69A10DE75}"/>
              </a:ext>
            </a:extLst>
          </p:cNvPr>
          <p:cNvGraphicFramePr>
            <a:graphicFrameLocks noGrp="1"/>
          </p:cNvGraphicFramePr>
          <p:nvPr>
            <p:extLst>
              <p:ext uri="{D42A27DB-BD31-4B8C-83A1-F6EECF244321}">
                <p14:modId xmlns:p14="http://schemas.microsoft.com/office/powerpoint/2010/main" val="1357808408"/>
              </p:ext>
            </p:extLst>
          </p:nvPr>
        </p:nvGraphicFramePr>
        <p:xfrm>
          <a:off x="394138" y="1614888"/>
          <a:ext cx="11351172" cy="4080627"/>
        </p:xfrm>
        <a:graphic>
          <a:graphicData uri="http://schemas.openxmlformats.org/drawingml/2006/table">
            <a:tbl>
              <a:tblPr>
                <a:tableStyleId>{5C22544A-7EE6-4342-B048-85BDC9FD1C3A}</a:tableStyleId>
              </a:tblPr>
              <a:tblGrid>
                <a:gridCol w="2180566">
                  <a:extLst>
                    <a:ext uri="{9D8B030D-6E8A-4147-A177-3AD203B41FA5}">
                      <a16:colId xmlns:a16="http://schemas.microsoft.com/office/drawing/2014/main" val="3768888761"/>
                    </a:ext>
                  </a:extLst>
                </a:gridCol>
                <a:gridCol w="5371117">
                  <a:extLst>
                    <a:ext uri="{9D8B030D-6E8A-4147-A177-3AD203B41FA5}">
                      <a16:colId xmlns:a16="http://schemas.microsoft.com/office/drawing/2014/main" val="4251426242"/>
                    </a:ext>
                  </a:extLst>
                </a:gridCol>
                <a:gridCol w="2332193">
                  <a:extLst>
                    <a:ext uri="{9D8B030D-6E8A-4147-A177-3AD203B41FA5}">
                      <a16:colId xmlns:a16="http://schemas.microsoft.com/office/drawing/2014/main" val="1990026475"/>
                    </a:ext>
                  </a:extLst>
                </a:gridCol>
                <a:gridCol w="1467296">
                  <a:extLst>
                    <a:ext uri="{9D8B030D-6E8A-4147-A177-3AD203B41FA5}">
                      <a16:colId xmlns:a16="http://schemas.microsoft.com/office/drawing/2014/main" val="2961170837"/>
                    </a:ext>
                  </a:extLst>
                </a:gridCol>
              </a:tblGrid>
              <a:tr h="1824831">
                <a:tc>
                  <a:txBody>
                    <a:bodyPr/>
                    <a:lstStyle/>
                    <a:p>
                      <a:pPr algn="ctr"/>
                      <a:r>
                        <a:rPr lang="fr-FR" sz="1600" kern="150" dirty="0">
                          <a:effectLst/>
                        </a:rPr>
                        <a:t>Biathlon</a:t>
                      </a:r>
                    </a:p>
                    <a:p>
                      <a:pPr algn="ctr"/>
                      <a:r>
                        <a:rPr lang="fr-FR" sz="1600" kern="150" dirty="0">
                          <a:effectLst/>
                        </a:rPr>
                        <a:t> </a:t>
                      </a:r>
                    </a:p>
                    <a:p>
                      <a:pPr algn="ctr"/>
                      <a:r>
                        <a:rPr lang="fr-FR" sz="1600" kern="150" dirty="0">
                          <a:effectLst/>
                        </a:rPr>
                        <a:t>Adapter son geste et atteindre la cible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tc>
                  <a:txBody>
                    <a:bodyPr/>
                    <a:lstStyle/>
                    <a:p>
                      <a:r>
                        <a:rPr lang="fr-FR" sz="1600" u="sng" kern="150" dirty="0">
                          <a:effectLst/>
                        </a:rPr>
                        <a:t>But :</a:t>
                      </a:r>
                      <a:r>
                        <a:rPr lang="fr-FR" sz="1600" kern="150" dirty="0">
                          <a:effectLst/>
                        </a:rPr>
                        <a:t> Toucher les cibles </a:t>
                      </a:r>
                    </a:p>
                    <a:p>
                      <a:r>
                        <a:rPr lang="fr-FR" sz="1600" u="sng" kern="150" dirty="0">
                          <a:effectLst/>
                        </a:rPr>
                        <a:t>Dispositif :</a:t>
                      </a:r>
                      <a:r>
                        <a:rPr lang="fr-FR" sz="1600" kern="150" dirty="0">
                          <a:effectLst/>
                        </a:rPr>
                        <a:t> Deux équipes s’affrontent chacune leur tour .</a:t>
                      </a:r>
                    </a:p>
                    <a:p>
                      <a:r>
                        <a:rPr lang="fr-FR" sz="1600" kern="150" dirty="0">
                          <a:effectLst/>
                        </a:rPr>
                        <a:t>Les élèves en relais doivent durant 3 minutes enchainer une course autour d’un circuit et un tir sur cible. Chaque plot touché rapporte un point.</a:t>
                      </a:r>
                    </a:p>
                    <a:p>
                      <a:r>
                        <a:rPr lang="fr-FR" sz="1600" kern="150" dirty="0">
                          <a:effectLst/>
                        </a:rPr>
                        <a:t>A la fin des 3 minutes on comptabilise le nombre de point, l’équipe suivante doit tenter de battre ce score.</a:t>
                      </a:r>
                    </a:p>
                    <a:p>
                      <a:r>
                        <a:rPr lang="fr-FR" sz="1600" kern="150" dirty="0">
                          <a:effectLst/>
                        </a:rPr>
                        <a:t> </a:t>
                      </a:r>
                      <a:r>
                        <a:rPr lang="fr-FR" sz="1600" u="sng" kern="150" dirty="0">
                          <a:effectLst/>
                        </a:rPr>
                        <a:t>Critère de réussite :</a:t>
                      </a:r>
                      <a:r>
                        <a:rPr lang="fr-FR" sz="1600" kern="150" dirty="0">
                          <a:effectLst/>
                        </a:rPr>
                        <a:t> Marquer le maximum de points.</a:t>
                      </a:r>
                    </a:p>
                    <a:p>
                      <a:r>
                        <a:rPr lang="fr-FR" sz="1600" u="sng" kern="150" dirty="0">
                          <a:effectLst/>
                        </a:rPr>
                        <a:t>Critère de réalisation (attendu) :</a:t>
                      </a:r>
                      <a:r>
                        <a:rPr lang="fr-FR" sz="1600" kern="150" dirty="0">
                          <a:effectLst/>
                        </a:rPr>
                        <a:t> Utiliser le lancer à bras cassé</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tc>
                  <a:txBody>
                    <a:bodyPr/>
                    <a:lstStyle/>
                    <a:p>
                      <a:r>
                        <a:rPr lang="fr-FR" sz="1600" kern="150" dirty="0">
                          <a:effectLst/>
                        </a:rPr>
                        <a:t>- Des plots à 1 point, des plots à 2 points selon la distance</a:t>
                      </a:r>
                    </a:p>
                    <a:p>
                      <a:r>
                        <a:rPr lang="fr-FR" sz="1600" kern="150" dirty="0">
                          <a:effectLst/>
                        </a:rPr>
                        <a:t>- Un circuit plus ou moins long</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tc>
                  <a:txBody>
                    <a:bodyPr/>
                    <a:lstStyle/>
                    <a:p>
                      <a:r>
                        <a:rPr lang="fr-FR" sz="1600" kern="150">
                          <a:effectLst/>
                        </a:rPr>
                        <a:t>Plots et balles en mousse</a:t>
                      </a:r>
                      <a:endParaRPr lang="fr-FR" sz="1600" kern="15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extLst>
                  <a:ext uri="{0D108BD9-81ED-4DB2-BD59-A6C34878D82A}">
                    <a16:rowId xmlns:a16="http://schemas.microsoft.com/office/drawing/2014/main" val="3554135780"/>
                  </a:ext>
                </a:extLst>
              </a:tr>
              <a:tr h="1824831">
                <a:tc>
                  <a:txBody>
                    <a:bodyPr/>
                    <a:lstStyle/>
                    <a:p>
                      <a:pPr algn="ctr"/>
                      <a:r>
                        <a:rPr lang="fr-FR" sz="1600" kern="150" dirty="0">
                          <a:effectLst/>
                        </a:rPr>
                        <a:t>Balles brûlantes </a:t>
                      </a:r>
                    </a:p>
                    <a:p>
                      <a:pPr algn="ctr"/>
                      <a:r>
                        <a:rPr lang="fr-FR" sz="1600" kern="150" dirty="0">
                          <a:effectLst/>
                        </a:rPr>
                        <a:t>Adapter son geste.</a:t>
                      </a:r>
                    </a:p>
                    <a:p>
                      <a:pPr algn="ctr"/>
                      <a:r>
                        <a:rPr lang="fr-FR" sz="1600" kern="150" dirty="0">
                          <a:effectLst/>
                        </a:rPr>
                        <a:t> </a:t>
                      </a:r>
                    </a:p>
                    <a:p>
                      <a:pPr algn="ctr"/>
                      <a:r>
                        <a:rPr lang="fr-FR" sz="1600" kern="150" dirty="0">
                          <a:effectLst/>
                        </a:rPr>
                        <a:t> </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tc>
                  <a:txBody>
                    <a:bodyPr/>
                    <a:lstStyle/>
                    <a:p>
                      <a:r>
                        <a:rPr lang="fr-FR" sz="1600" u="sng" kern="150" dirty="0">
                          <a:effectLst/>
                        </a:rPr>
                        <a:t>But : </a:t>
                      </a:r>
                      <a:r>
                        <a:rPr lang="fr-FR" sz="1600" kern="150" dirty="0">
                          <a:effectLst/>
                        </a:rPr>
                        <a:t>Se débarrasser de toutes les balles dans un temps imparti</a:t>
                      </a:r>
                    </a:p>
                    <a:p>
                      <a:r>
                        <a:rPr lang="fr-FR" sz="1600" u="sng" kern="150" dirty="0">
                          <a:effectLst/>
                        </a:rPr>
                        <a:t>Dispositif : </a:t>
                      </a:r>
                      <a:r>
                        <a:rPr lang="fr-FR" sz="1600" kern="150" dirty="0">
                          <a:effectLst/>
                        </a:rPr>
                        <a:t>Même principe que pour l’étape 1 mais on varie les engins et on comptabilise le nombre d’engins à la fin de la partie. </a:t>
                      </a:r>
                    </a:p>
                    <a:p>
                      <a:r>
                        <a:rPr lang="fr-FR" sz="1600" u="sng" kern="150" dirty="0">
                          <a:effectLst/>
                        </a:rPr>
                        <a:t>Critère de réussite :</a:t>
                      </a:r>
                      <a:r>
                        <a:rPr lang="fr-FR" sz="1600" kern="150" dirty="0">
                          <a:effectLst/>
                        </a:rPr>
                        <a:t> Avoir le moins d’engin dans son camp.</a:t>
                      </a:r>
                    </a:p>
                    <a:p>
                      <a:r>
                        <a:rPr lang="fr-FR" sz="1600" u="sng" kern="150" dirty="0">
                          <a:effectLst/>
                        </a:rPr>
                        <a:t>Critère de réalisation (attendu) :</a:t>
                      </a:r>
                      <a:r>
                        <a:rPr lang="fr-FR" sz="1600" kern="150" dirty="0">
                          <a:effectLst/>
                        </a:rPr>
                        <a:t> adapter son geste à l’engin.</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tc>
                  <a:txBody>
                    <a:bodyPr/>
                    <a:lstStyle/>
                    <a:p>
                      <a:r>
                        <a:rPr lang="fr-FR" sz="1600" kern="150" dirty="0">
                          <a:effectLst/>
                        </a:rPr>
                        <a:t>- les zones de lancer, les engins</a:t>
                      </a:r>
                    </a:p>
                    <a:p>
                      <a:r>
                        <a:rPr lang="fr-FR" sz="1600" kern="150" dirty="0">
                          <a:effectLst/>
                        </a:rPr>
                        <a:t>- varier la hauteur de l’élastique et imposer une zone de tir interdite pour imposer un lancer loin</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tc>
                  <a:txBody>
                    <a:bodyPr/>
                    <a:lstStyle/>
                    <a:p>
                      <a:r>
                        <a:rPr lang="fr-FR" sz="1600" kern="150" dirty="0">
                          <a:effectLst/>
                        </a:rPr>
                        <a:t>Différents engins  </a:t>
                      </a:r>
                    </a:p>
                    <a:p>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r>
                        <a:rPr lang="fr-FR" sz="16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suite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3938" marR="30618" marT="30618" marB="30618"/>
                </a:tc>
                <a:extLst>
                  <a:ext uri="{0D108BD9-81ED-4DB2-BD59-A6C34878D82A}">
                    <a16:rowId xmlns:a16="http://schemas.microsoft.com/office/drawing/2014/main" val="2570666231"/>
                  </a:ext>
                </a:extLst>
              </a:tr>
            </a:tbl>
          </a:graphicData>
        </a:graphic>
      </p:graphicFrame>
    </p:spTree>
    <p:extLst>
      <p:ext uri="{BB962C8B-B14F-4D97-AF65-F5344CB8AC3E}">
        <p14:creationId xmlns:p14="http://schemas.microsoft.com/office/powerpoint/2010/main" val="181265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647957891"/>
              </p:ext>
            </p:extLst>
          </p:nvPr>
        </p:nvGraphicFramePr>
        <p:xfrm>
          <a:off x="401444" y="457200"/>
          <a:ext cx="11249272" cy="1339189"/>
        </p:xfrm>
        <a:graphic>
          <a:graphicData uri="http://schemas.openxmlformats.org/drawingml/2006/table">
            <a:tbl>
              <a:tblPr>
                <a:tableStyleId>{5C22544A-7EE6-4342-B048-85BDC9FD1C3A}</a:tableStyleId>
              </a:tblPr>
              <a:tblGrid>
                <a:gridCol w="11249272">
                  <a:extLst>
                    <a:ext uri="{9D8B030D-6E8A-4147-A177-3AD203B41FA5}">
                      <a16:colId xmlns:a16="http://schemas.microsoft.com/office/drawing/2014/main" val="839661191"/>
                    </a:ext>
                  </a:extLst>
                </a:gridCol>
              </a:tblGrid>
              <a:tr h="1339189">
                <a:tc>
                  <a:txBody>
                    <a:bodyPr/>
                    <a:lstStyle/>
                    <a:p>
                      <a:pPr algn="ctr"/>
                      <a:r>
                        <a:rPr lang="fr-FR" sz="2000" kern="150" dirty="0">
                          <a:effectLst/>
                        </a:rPr>
                        <a:t>Situation de référence</a:t>
                      </a:r>
                    </a:p>
                    <a:p>
                      <a:pPr algn="ctr"/>
                      <a:r>
                        <a:rPr lang="fr-FR" sz="2000" kern="150" dirty="0">
                          <a:effectLst/>
                        </a:rPr>
                        <a:t>Objectif : Identifier les niveaux d’habiletés</a:t>
                      </a:r>
                    </a:p>
                    <a:p>
                      <a:pPr algn="ctr"/>
                      <a:r>
                        <a:rPr lang="fr-FR" sz="2400" kern="150" dirty="0">
                          <a:effectLst/>
                        </a:rPr>
                        <a:t> </a:t>
                      </a:r>
                      <a:endParaRPr lang="fr-FR" sz="2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2808259120"/>
              </p:ext>
            </p:extLst>
          </p:nvPr>
        </p:nvGraphicFramePr>
        <p:xfrm>
          <a:off x="401443" y="2136702"/>
          <a:ext cx="11249273" cy="4487688"/>
        </p:xfrm>
        <a:graphic>
          <a:graphicData uri="http://schemas.openxmlformats.org/drawingml/2006/table">
            <a:tbl>
              <a:tblPr>
                <a:tableStyleId>{5C22544A-7EE6-4342-B048-85BDC9FD1C3A}</a:tableStyleId>
              </a:tblPr>
              <a:tblGrid>
                <a:gridCol w="1942321">
                  <a:extLst>
                    <a:ext uri="{9D8B030D-6E8A-4147-A177-3AD203B41FA5}">
                      <a16:colId xmlns:a16="http://schemas.microsoft.com/office/drawing/2014/main" val="1631052988"/>
                    </a:ext>
                  </a:extLst>
                </a:gridCol>
                <a:gridCol w="5242113">
                  <a:extLst>
                    <a:ext uri="{9D8B030D-6E8A-4147-A177-3AD203B41FA5}">
                      <a16:colId xmlns:a16="http://schemas.microsoft.com/office/drawing/2014/main" val="2354507315"/>
                    </a:ext>
                  </a:extLst>
                </a:gridCol>
                <a:gridCol w="4064839">
                  <a:extLst>
                    <a:ext uri="{9D8B030D-6E8A-4147-A177-3AD203B41FA5}">
                      <a16:colId xmlns:a16="http://schemas.microsoft.com/office/drawing/2014/main" val="4033696183"/>
                    </a:ext>
                  </a:extLst>
                </a:gridCol>
              </a:tblGrid>
              <a:tr h="4487688">
                <a:tc>
                  <a:txBody>
                    <a:bodyPr/>
                    <a:lstStyle/>
                    <a:p>
                      <a:pPr algn="ctr"/>
                      <a:r>
                        <a:rPr lang="fr-FR" sz="1600" kern="150" dirty="0">
                          <a:solidFill>
                            <a:srgbClr val="000000"/>
                          </a:solidFill>
                          <a:effectLst/>
                          <a:latin typeface="Liberation Serif"/>
                          <a:ea typeface="SimSun" panose="02010600030101010101" pitchFamily="2" charset="-122"/>
                          <a:cs typeface="Mangal" panose="02040503050203030202" pitchFamily="18" charset="0"/>
                        </a:rPr>
                        <a:t>« Le </a:t>
                      </a:r>
                      <a:r>
                        <a:rPr lang="fr-FR" sz="1600" kern="150" dirty="0" err="1">
                          <a:solidFill>
                            <a:srgbClr val="000000"/>
                          </a:solidFill>
                          <a:effectLst/>
                          <a:latin typeface="Liberation Serif"/>
                          <a:ea typeface="SimSun" panose="02010600030101010101" pitchFamily="2" charset="-122"/>
                          <a:cs typeface="Mangal" panose="02040503050203030202" pitchFamily="18" charset="0"/>
                        </a:rPr>
                        <a:t>quadrathlon</a:t>
                      </a:r>
                      <a:r>
                        <a:rPr lang="fr-FR" sz="1600" kern="150" dirty="0">
                          <a:solidFill>
                            <a:srgbClr val="000000"/>
                          </a:solidFill>
                          <a:effectLst/>
                          <a:latin typeface="Liberation Serif"/>
                          <a:ea typeface="SimSun" panose="02010600030101010101" pitchFamily="2" charset="-122"/>
                          <a:cs typeface="Mangal" panose="02040503050203030202" pitchFamily="18" charset="0"/>
                        </a:rPr>
                        <a:t> »</a:t>
                      </a:r>
                    </a:p>
                  </a:txBody>
                  <a:tcPr marL="25075" marR="28145" marT="28145" marB="28145"/>
                </a:tc>
                <a:tc>
                  <a:txBody>
                    <a:bodyPr/>
                    <a:lstStyle/>
                    <a:p>
                      <a:r>
                        <a:rPr lang="fr-FR" sz="1600" kern="150" dirty="0">
                          <a:effectLst/>
                        </a:rPr>
                        <a:t>B</a:t>
                      </a:r>
                      <a:r>
                        <a:rPr lang="fr-FR" sz="1600" u="sng" kern="150" dirty="0">
                          <a:effectLst/>
                        </a:rPr>
                        <a:t>ut</a:t>
                      </a:r>
                      <a:r>
                        <a:rPr lang="fr-FR" sz="1600" kern="150" dirty="0">
                          <a:effectLst/>
                        </a:rPr>
                        <a:t> : </a:t>
                      </a:r>
                    </a:p>
                    <a:p>
                      <a:r>
                        <a:rPr lang="fr-FR" sz="1600" kern="150" dirty="0">
                          <a:effectLst/>
                        </a:rPr>
                        <a:t>Atteindre la cible à l’aide d’un engin.</a:t>
                      </a:r>
                    </a:p>
                    <a:p>
                      <a:endParaRPr lang="fr-FR" sz="1600" kern="150" dirty="0">
                        <a:effectLst/>
                      </a:endParaRPr>
                    </a:p>
                    <a:p>
                      <a:r>
                        <a:rPr lang="fr-FR" sz="1600" u="sng" kern="150" dirty="0">
                          <a:effectLst/>
                        </a:rPr>
                        <a:t>Dispositif </a:t>
                      </a:r>
                      <a:r>
                        <a:rPr lang="fr-FR" sz="1600" kern="150" dirty="0">
                          <a:effectLst/>
                        </a:rPr>
                        <a:t>:</a:t>
                      </a:r>
                    </a:p>
                    <a:p>
                      <a:r>
                        <a:rPr lang="fr-FR" sz="1600" kern="150" dirty="0">
                          <a:effectLst/>
                        </a:rPr>
                        <a:t> 4 engins différents : un gros ballon, un cerceau, un vortex et une petite balle (tennis).</a:t>
                      </a:r>
                    </a:p>
                    <a:p>
                      <a:r>
                        <a:rPr lang="fr-FR" sz="1600" kern="150" dirty="0">
                          <a:effectLst/>
                        </a:rPr>
                        <a:t>4 cibles :</a:t>
                      </a:r>
                    </a:p>
                    <a:p>
                      <a:r>
                        <a:rPr lang="fr-FR" sz="1600" kern="150" dirty="0">
                          <a:effectLst/>
                        </a:rPr>
                        <a:t>Un carton, une cible au mur, un piquet, une zone à atteindre derrière un élastique haut ( 1,5 mètre environ)</a:t>
                      </a:r>
                    </a:p>
                    <a:p>
                      <a:r>
                        <a:rPr lang="fr-FR" sz="1600" kern="150" dirty="0">
                          <a:effectLst/>
                        </a:rPr>
                        <a:t>Les cibles sont placées et les engins sont mis à disposition des élèves</a:t>
                      </a:r>
                    </a:p>
                    <a:p>
                      <a:r>
                        <a:rPr lang="fr-FR" sz="1600" u="sng" kern="150" dirty="0">
                          <a:effectLst/>
                        </a:rPr>
                        <a:t>Critère de réussite </a:t>
                      </a:r>
                      <a:r>
                        <a:rPr lang="fr-FR" sz="1600" kern="150" dirty="0">
                          <a:effectLst/>
                        </a:rPr>
                        <a:t>: </a:t>
                      </a:r>
                    </a:p>
                    <a:p>
                      <a:r>
                        <a:rPr lang="fr-FR" sz="1600" kern="150" dirty="0">
                          <a:effectLst/>
                        </a:rPr>
                        <a:t>atteindre la cible.</a:t>
                      </a:r>
                    </a:p>
                    <a:p>
                      <a:r>
                        <a:rPr lang="fr-FR" sz="1600" u="sng" kern="150" dirty="0">
                          <a:effectLst/>
                        </a:rPr>
                        <a:t>Critère de réalisation </a:t>
                      </a:r>
                      <a:r>
                        <a:rPr lang="fr-FR" sz="1600" kern="150" dirty="0">
                          <a:effectLst/>
                        </a:rPr>
                        <a:t>:</a:t>
                      </a:r>
                    </a:p>
                    <a:p>
                      <a:r>
                        <a:rPr lang="fr-FR" sz="1600" kern="150" dirty="0">
                          <a:effectLst/>
                        </a:rPr>
                        <a:t>Forme de lancer adaptée.</a:t>
                      </a:r>
                    </a:p>
                  </a:txBody>
                  <a:tcPr marL="25075" marR="28145" marT="28145" marB="28145"/>
                </a:tc>
                <a:tc>
                  <a:txBody>
                    <a:bodyPr/>
                    <a:lstStyle/>
                    <a:p>
                      <a:r>
                        <a:rPr lang="fr-FR" sz="1600" kern="150" dirty="0">
                          <a:solidFill>
                            <a:schemeClr val="dk1"/>
                          </a:solidFill>
                          <a:effectLst/>
                          <a:latin typeface="+mn-lt"/>
                          <a:ea typeface="+mn-ea"/>
                          <a:cs typeface="+mn-cs"/>
                        </a:rPr>
                        <a:t>Les élèves vont choisir l’engin en fonction de la cible à atteindre</a:t>
                      </a:r>
                    </a:p>
                    <a:p>
                      <a:r>
                        <a:rPr lang="fr-FR" sz="1600" kern="150" dirty="0">
                          <a:solidFill>
                            <a:schemeClr val="dk1"/>
                          </a:solidFill>
                          <a:effectLst/>
                          <a:latin typeface="+mn-lt"/>
                          <a:ea typeface="+mn-ea"/>
                          <a:cs typeface="+mn-cs"/>
                        </a:rPr>
                        <a:t>L’enseignant observe et note avec les élèves les choix effectués.</a:t>
                      </a:r>
                    </a:p>
                    <a:p>
                      <a:endParaRPr lang="fr-FR" sz="1600" kern="150" dirty="0">
                        <a:solidFill>
                          <a:schemeClr val="dk1"/>
                        </a:solidFill>
                        <a:effectLst/>
                        <a:latin typeface="+mn-lt"/>
                        <a:ea typeface="+mn-ea"/>
                        <a:cs typeface="+mn-cs"/>
                      </a:endParaRPr>
                    </a:p>
                    <a:p>
                      <a:r>
                        <a:rPr lang="fr-FR" sz="1600" kern="150" dirty="0">
                          <a:solidFill>
                            <a:schemeClr val="dk1"/>
                          </a:solidFill>
                          <a:effectLst/>
                          <a:latin typeface="+mn-lt"/>
                          <a:ea typeface="+mn-ea"/>
                          <a:cs typeface="+mn-cs"/>
                          <a:hlinkClick r:id="rId2" action="ppaction://hlinksldjump"/>
                        </a:rPr>
                        <a:t>suite</a:t>
                      </a:r>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txBody>
                  <a:tcPr marL="25075" marR="28145" marT="28145" marB="28145"/>
                </a:tc>
                <a:extLst>
                  <a:ext uri="{0D108BD9-81ED-4DB2-BD59-A6C34878D82A}">
                    <a16:rowId xmlns:a16="http://schemas.microsoft.com/office/drawing/2014/main" val="2248990193"/>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100776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E27483EC-86A8-5E45-9B5C-B22CF3C42BD7}"/>
              </a:ext>
            </a:extLst>
          </p:cNvPr>
          <p:cNvGraphicFramePr>
            <a:graphicFrameLocks noGrp="1"/>
          </p:cNvGraphicFramePr>
          <p:nvPr>
            <p:extLst>
              <p:ext uri="{D42A27DB-BD31-4B8C-83A1-F6EECF244321}">
                <p14:modId xmlns:p14="http://schemas.microsoft.com/office/powerpoint/2010/main" val="2307451072"/>
              </p:ext>
            </p:extLst>
          </p:nvPr>
        </p:nvGraphicFramePr>
        <p:xfrm>
          <a:off x="630621" y="554946"/>
          <a:ext cx="10578661" cy="4985976"/>
        </p:xfrm>
        <a:graphic>
          <a:graphicData uri="http://schemas.openxmlformats.org/drawingml/2006/table">
            <a:tbl>
              <a:tblPr>
                <a:tableStyleId>{5C22544A-7EE6-4342-B048-85BDC9FD1C3A}</a:tableStyleId>
              </a:tblPr>
              <a:tblGrid>
                <a:gridCol w="6159750">
                  <a:extLst>
                    <a:ext uri="{9D8B030D-6E8A-4147-A177-3AD203B41FA5}">
                      <a16:colId xmlns:a16="http://schemas.microsoft.com/office/drawing/2014/main" val="949911952"/>
                    </a:ext>
                  </a:extLst>
                </a:gridCol>
                <a:gridCol w="2805056">
                  <a:extLst>
                    <a:ext uri="{9D8B030D-6E8A-4147-A177-3AD203B41FA5}">
                      <a16:colId xmlns:a16="http://schemas.microsoft.com/office/drawing/2014/main" val="2627524053"/>
                    </a:ext>
                  </a:extLst>
                </a:gridCol>
                <a:gridCol w="1613855">
                  <a:extLst>
                    <a:ext uri="{9D8B030D-6E8A-4147-A177-3AD203B41FA5}">
                      <a16:colId xmlns:a16="http://schemas.microsoft.com/office/drawing/2014/main" val="216895195"/>
                    </a:ext>
                  </a:extLst>
                </a:gridCol>
              </a:tblGrid>
              <a:tr h="1025876">
                <a:tc gridSpan="3">
                  <a:txBody>
                    <a:bodyPr/>
                    <a:lstStyle/>
                    <a:p>
                      <a:pPr algn="ctr"/>
                      <a:r>
                        <a:rPr lang="fr-FR" sz="1800" kern="150" dirty="0">
                          <a:effectLst/>
                        </a:rPr>
                        <a:t>Situation d’apprentissage</a:t>
                      </a:r>
                    </a:p>
                    <a:p>
                      <a:pPr algn="ctr"/>
                      <a:r>
                        <a:rPr lang="fr-FR" sz="1800" kern="150" dirty="0">
                          <a:effectLst/>
                        </a:rPr>
                        <a:t>Affiner le geste en variant l’angle d’envol pour construire une trajectoire</a:t>
                      </a:r>
                    </a:p>
                    <a:p>
                      <a:pPr algn="ctr"/>
                      <a:r>
                        <a:rPr lang="fr-FR" sz="1400" kern="150" dirty="0">
                          <a:effectLst/>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2930" marR="29330" marT="29330" marB="29330">
                    <a:solidFill>
                      <a:srgbClr val="92D050"/>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246683830"/>
                  </a:ext>
                </a:extLst>
              </a:tr>
              <a:tr h="3905577">
                <a:tc>
                  <a:txBody>
                    <a:bodyPr/>
                    <a:lstStyle/>
                    <a:p>
                      <a:pPr algn="ctr"/>
                      <a:r>
                        <a:rPr lang="fr-FR" sz="1600" kern="150" dirty="0">
                          <a:effectLst/>
                        </a:rPr>
                        <a:t> </a:t>
                      </a:r>
                    </a:p>
                    <a:p>
                      <a:r>
                        <a:rPr lang="fr-FR" sz="1600" u="sng" kern="150" dirty="0">
                          <a:effectLst/>
                        </a:rPr>
                        <a:t>But : </a:t>
                      </a:r>
                      <a:r>
                        <a:rPr lang="fr-FR" sz="1600" kern="150" dirty="0">
                          <a:effectLst/>
                        </a:rPr>
                        <a:t>Lancer loin au-dessus ou en dessous des obstacles.</a:t>
                      </a:r>
                    </a:p>
                    <a:p>
                      <a:endParaRPr lang="fr-FR" sz="1600" kern="150" dirty="0">
                        <a:effectLst/>
                      </a:endParaRPr>
                    </a:p>
                    <a:p>
                      <a:r>
                        <a:rPr lang="fr-FR" sz="1600" u="sng" kern="150" dirty="0">
                          <a:effectLst/>
                        </a:rPr>
                        <a:t>Dispositif : </a:t>
                      </a:r>
                      <a:endParaRPr lang="fr-FR" sz="1600" kern="150" dirty="0">
                        <a:effectLst/>
                      </a:endParaRPr>
                    </a:p>
                    <a:p>
                      <a:r>
                        <a:rPr lang="fr-FR" sz="1600" kern="150" dirty="0">
                          <a:effectLst/>
                        </a:rPr>
                        <a:t>La même zone de tir pour les 3 lancers .</a:t>
                      </a:r>
                    </a:p>
                    <a:p>
                      <a:r>
                        <a:rPr lang="fr-FR" sz="1600" kern="150" dirty="0">
                          <a:effectLst/>
                        </a:rPr>
                        <a:t>4 zones de réception du plus près au plus éloignées (1 point, 2 points, 3 points et 4 points).</a:t>
                      </a:r>
                      <a:br>
                        <a:rPr lang="fr-FR" sz="1600" kern="150" dirty="0">
                          <a:effectLst/>
                        </a:rPr>
                      </a:br>
                      <a:r>
                        <a:rPr lang="fr-FR" sz="1600" kern="150" dirty="0">
                          <a:effectLst/>
                        </a:rPr>
                        <a:t>- 3 obstacles différents :</a:t>
                      </a:r>
                    </a:p>
                    <a:p>
                      <a:r>
                        <a:rPr lang="fr-FR" sz="1600" kern="150" dirty="0">
                          <a:effectLst/>
                        </a:rPr>
                        <a:t>Lancer au-dessus du but de football</a:t>
                      </a:r>
                    </a:p>
                    <a:p>
                      <a:r>
                        <a:rPr lang="fr-FR" sz="1600" kern="150" dirty="0">
                          <a:effectLst/>
                        </a:rPr>
                        <a:t>Lancer au-dessus de l’élastique haut (45°)</a:t>
                      </a:r>
                    </a:p>
                    <a:p>
                      <a:r>
                        <a:rPr lang="fr-FR" sz="1600" kern="150" dirty="0">
                          <a:effectLst/>
                        </a:rPr>
                        <a:t>Lancer en dessous de l’élastique</a:t>
                      </a:r>
                    </a:p>
                    <a:p>
                      <a:endParaRPr lang="fr-FR" sz="1600" kern="150" dirty="0">
                        <a:effectLst/>
                      </a:endParaRPr>
                    </a:p>
                    <a:p>
                      <a:r>
                        <a:rPr lang="fr-FR" sz="1600" u="sng" kern="150" dirty="0">
                          <a:effectLst/>
                        </a:rPr>
                        <a:t>Critère de réussite : </a:t>
                      </a:r>
                      <a:r>
                        <a:rPr lang="fr-FR" sz="1600" kern="150" dirty="0">
                          <a:effectLst/>
                        </a:rPr>
                        <a:t>réussir à lancer le plus loin en passant au dessus de l’élastique.</a:t>
                      </a:r>
                    </a:p>
                    <a:p>
                      <a:r>
                        <a:rPr lang="fr-FR" sz="1600" u="sng" kern="150" dirty="0">
                          <a:effectLst/>
                        </a:rPr>
                        <a:t>Critère de réalisation (attendu) :</a:t>
                      </a:r>
                      <a:r>
                        <a:rPr lang="fr-FR" sz="1600" kern="150" dirty="0">
                          <a:effectLst/>
                        </a:rPr>
                        <a:t> lancer à bras cassé à 45 °</a:t>
                      </a:r>
                    </a:p>
                    <a:p>
                      <a:r>
                        <a:rPr lang="fr-FR" sz="1600" kern="150" dirty="0">
                          <a:effectLst/>
                        </a:rPr>
                        <a:t> </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2930" marR="29330" marT="29330" marB="29330"/>
                </a:tc>
                <a:tc>
                  <a:txBody>
                    <a:bodyPr/>
                    <a:lstStyle/>
                    <a:p>
                      <a:r>
                        <a:rPr lang="fr-FR" sz="1600" kern="150" dirty="0">
                          <a:effectLst/>
                        </a:rPr>
                        <a:t>Un élastique</a:t>
                      </a:r>
                    </a:p>
                    <a:p>
                      <a:r>
                        <a:rPr lang="fr-FR" sz="1600" kern="150" dirty="0">
                          <a:effectLst/>
                        </a:rPr>
                        <a:t>Un but de football.</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2930" marR="29330" marT="29330" marB="29330"/>
                </a:tc>
                <a:tc>
                  <a:txBody>
                    <a:bodyPr/>
                    <a:lstStyle/>
                    <a:p>
                      <a:r>
                        <a:rPr lang="fr-FR" sz="1600" kern="150" dirty="0">
                          <a:effectLst/>
                        </a:rPr>
                        <a:t>Balles ; sacs de graines...</a:t>
                      </a:r>
                    </a:p>
                    <a:p>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r>
                        <a:rPr lang="fr-FR" sz="16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suite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2930" marR="29330" marT="29330" marB="29330"/>
                </a:tc>
                <a:extLst>
                  <a:ext uri="{0D108BD9-81ED-4DB2-BD59-A6C34878D82A}">
                    <a16:rowId xmlns:a16="http://schemas.microsoft.com/office/drawing/2014/main" val="2284200874"/>
                  </a:ext>
                </a:extLst>
              </a:tr>
            </a:tbl>
          </a:graphicData>
        </a:graphic>
      </p:graphicFrame>
    </p:spTree>
    <p:extLst>
      <p:ext uri="{BB962C8B-B14F-4D97-AF65-F5344CB8AC3E}">
        <p14:creationId xmlns:p14="http://schemas.microsoft.com/office/powerpoint/2010/main" val="1925653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1974513830"/>
              </p:ext>
            </p:extLst>
          </p:nvPr>
        </p:nvGraphicFramePr>
        <p:xfrm>
          <a:off x="401444" y="457200"/>
          <a:ext cx="11249272" cy="1410970"/>
        </p:xfrm>
        <a:graphic>
          <a:graphicData uri="http://schemas.openxmlformats.org/drawingml/2006/table">
            <a:tbl>
              <a:tblPr>
                <a:tableStyleId>{5C22544A-7EE6-4342-B048-85BDC9FD1C3A}</a:tableStyleId>
              </a:tblPr>
              <a:tblGrid>
                <a:gridCol w="11249272">
                  <a:extLst>
                    <a:ext uri="{9D8B030D-6E8A-4147-A177-3AD203B41FA5}">
                      <a16:colId xmlns:a16="http://schemas.microsoft.com/office/drawing/2014/main" val="839661191"/>
                    </a:ext>
                  </a:extLst>
                </a:gridCol>
              </a:tblGrid>
              <a:tr h="1339189">
                <a:tc>
                  <a:txBody>
                    <a:bodyPr/>
                    <a:lstStyle/>
                    <a:p>
                      <a:pPr algn="ctr"/>
                      <a:r>
                        <a:rPr lang="fr-FR" sz="2000" kern="150" dirty="0">
                          <a:effectLst/>
                        </a:rPr>
                        <a:t>Situation d’apprentissage</a:t>
                      </a:r>
                    </a:p>
                    <a:p>
                      <a:pPr algn="ctr"/>
                      <a:r>
                        <a:rPr lang="fr-FR" sz="2000" kern="150" dirty="0">
                          <a:effectLst/>
                        </a:rPr>
                        <a:t>Affiner le geste : Construction d’un lancer avec pieds décalés.</a:t>
                      </a:r>
                    </a:p>
                    <a:p>
                      <a:pPr algn="ctr"/>
                      <a:endParaRPr lang="fr-FR" sz="2400" kern="150" dirty="0">
                        <a:effectLst/>
                      </a:endParaRPr>
                    </a:p>
                    <a:p>
                      <a:pPr algn="ctr"/>
                      <a:r>
                        <a:rPr lang="fr-FR" sz="2400" kern="150" dirty="0">
                          <a:effectLst/>
                        </a:rPr>
                        <a:t> </a:t>
                      </a:r>
                      <a:endParaRPr lang="fr-FR" sz="2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3898785413"/>
              </p:ext>
            </p:extLst>
          </p:nvPr>
        </p:nvGraphicFramePr>
        <p:xfrm>
          <a:off x="401443" y="2136702"/>
          <a:ext cx="11249273" cy="3775367"/>
        </p:xfrm>
        <a:graphic>
          <a:graphicData uri="http://schemas.openxmlformats.org/drawingml/2006/table">
            <a:tbl>
              <a:tblPr>
                <a:tableStyleId>{5C22544A-7EE6-4342-B048-85BDC9FD1C3A}</a:tableStyleId>
              </a:tblPr>
              <a:tblGrid>
                <a:gridCol w="3592217">
                  <a:extLst>
                    <a:ext uri="{9D8B030D-6E8A-4147-A177-3AD203B41FA5}">
                      <a16:colId xmlns:a16="http://schemas.microsoft.com/office/drawing/2014/main" val="1631052988"/>
                    </a:ext>
                  </a:extLst>
                </a:gridCol>
                <a:gridCol w="3592217">
                  <a:extLst>
                    <a:ext uri="{9D8B030D-6E8A-4147-A177-3AD203B41FA5}">
                      <a16:colId xmlns:a16="http://schemas.microsoft.com/office/drawing/2014/main" val="1095215936"/>
                    </a:ext>
                  </a:extLst>
                </a:gridCol>
                <a:gridCol w="4064839">
                  <a:extLst>
                    <a:ext uri="{9D8B030D-6E8A-4147-A177-3AD203B41FA5}">
                      <a16:colId xmlns:a16="http://schemas.microsoft.com/office/drawing/2014/main" val="4033696183"/>
                    </a:ext>
                  </a:extLst>
                </a:gridCol>
              </a:tblGrid>
              <a:tr h="3775367">
                <a:tc>
                  <a:txBody>
                    <a:bodyPr/>
                    <a:lstStyle/>
                    <a:p>
                      <a:pPr algn="l"/>
                      <a:r>
                        <a:rPr lang="fr-FR" sz="1600" kern="150" dirty="0">
                          <a:solidFill>
                            <a:srgbClr val="000000"/>
                          </a:solidFill>
                          <a:effectLst/>
                          <a:latin typeface="Liberation Serif"/>
                          <a:ea typeface="SimSun" panose="02010600030101010101" pitchFamily="2" charset="-122"/>
                          <a:cs typeface="Mangal" panose="02040503050203030202" pitchFamily="18" charset="0"/>
                        </a:rPr>
                        <a:t>« Bon pied , bon œil »</a:t>
                      </a:r>
                    </a:p>
                  </a:txBody>
                  <a:tcPr marL="25075" marR="28145" marT="28145" marB="28145"/>
                </a:tc>
                <a:tc>
                  <a:txBody>
                    <a:bodyPr/>
                    <a:lstStyle/>
                    <a:p>
                      <a:pPr algn="l"/>
                      <a:r>
                        <a:rPr lang="fr-FR" sz="1600" u="sng" kern="150" dirty="0">
                          <a:solidFill>
                            <a:srgbClr val="000000"/>
                          </a:solidFill>
                          <a:effectLst/>
                          <a:latin typeface="Liberation Serif"/>
                          <a:ea typeface="SimSun" panose="02010600030101010101" pitchFamily="2" charset="-122"/>
                          <a:cs typeface="Mangal" panose="02040503050203030202" pitchFamily="18" charset="0"/>
                        </a:rPr>
                        <a:t>But</a:t>
                      </a:r>
                      <a:r>
                        <a:rPr lang="fr-FR" sz="1600" kern="150" dirty="0">
                          <a:solidFill>
                            <a:srgbClr val="000000"/>
                          </a:solidFill>
                          <a:effectLst/>
                          <a:latin typeface="Liberation Serif"/>
                          <a:ea typeface="SimSun" panose="02010600030101010101" pitchFamily="2" charset="-122"/>
                          <a:cs typeface="Mangal" panose="02040503050203030202" pitchFamily="18" charset="0"/>
                        </a:rPr>
                        <a:t> :Lancer le plus loin possible</a:t>
                      </a:r>
                    </a:p>
                    <a:p>
                      <a:pPr algn="l"/>
                      <a:r>
                        <a:rPr lang="fr-FR" sz="1600" kern="150" dirty="0">
                          <a:solidFill>
                            <a:srgbClr val="000000"/>
                          </a:solidFill>
                          <a:effectLst/>
                          <a:latin typeface="Liberation Serif"/>
                          <a:ea typeface="SimSun" panose="02010600030101010101" pitchFamily="2" charset="-122"/>
                          <a:cs typeface="Mangal" panose="02040503050203030202" pitchFamily="18" charset="0"/>
                        </a:rPr>
                        <a:t>Dispositif :3 façons de lancer:</a:t>
                      </a:r>
                    </a:p>
                    <a:p>
                      <a:pPr algn="l"/>
                      <a:r>
                        <a:rPr lang="fr-FR" sz="1600" kern="150" dirty="0">
                          <a:solidFill>
                            <a:srgbClr val="000000"/>
                          </a:solidFill>
                          <a:effectLst/>
                          <a:latin typeface="Liberation Serif"/>
                          <a:ea typeface="SimSun" panose="02010600030101010101" pitchFamily="2" charset="-122"/>
                          <a:cs typeface="Mangal" panose="02040503050203030202" pitchFamily="18" charset="0"/>
                        </a:rPr>
                        <a:t>-Les 2 pieds sur le même plan</a:t>
                      </a:r>
                    </a:p>
                    <a:p>
                      <a:pPr algn="l"/>
                      <a:r>
                        <a:rPr lang="fr-FR" sz="1600" kern="150" dirty="0">
                          <a:solidFill>
                            <a:srgbClr val="000000"/>
                          </a:solidFill>
                          <a:effectLst/>
                          <a:latin typeface="Liberation Serif"/>
                          <a:ea typeface="SimSun" panose="02010600030101010101" pitchFamily="2" charset="-122"/>
                          <a:cs typeface="Mangal" panose="02040503050203030202" pitchFamily="18" charset="0"/>
                        </a:rPr>
                        <a:t>-Bras et pied du même côté.</a:t>
                      </a:r>
                    </a:p>
                    <a:p>
                      <a:pPr algn="l"/>
                      <a:r>
                        <a:rPr lang="fr-FR" sz="1600" kern="150" dirty="0">
                          <a:solidFill>
                            <a:srgbClr val="000000"/>
                          </a:solidFill>
                          <a:effectLst/>
                          <a:latin typeface="Liberation Serif"/>
                          <a:ea typeface="SimSun" panose="02010600030101010101" pitchFamily="2" charset="-122"/>
                          <a:cs typeface="Mangal" panose="02040503050203030202" pitchFamily="18" charset="0"/>
                        </a:rPr>
                        <a:t>-Bras et pied opposé.</a:t>
                      </a:r>
                    </a:p>
                    <a:p>
                      <a:pPr algn="l"/>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pPr algn="l"/>
                      <a:r>
                        <a:rPr lang="fr-FR" sz="1600" u="sng" kern="150" dirty="0">
                          <a:solidFill>
                            <a:srgbClr val="000000"/>
                          </a:solidFill>
                          <a:effectLst/>
                          <a:latin typeface="Liberation Serif"/>
                          <a:ea typeface="SimSun" panose="02010600030101010101" pitchFamily="2" charset="-122"/>
                          <a:cs typeface="Mangal" panose="02040503050203030202" pitchFamily="18" charset="0"/>
                        </a:rPr>
                        <a:t>Critère de réussite:</a:t>
                      </a:r>
                    </a:p>
                    <a:p>
                      <a:pPr algn="l"/>
                      <a:r>
                        <a:rPr lang="fr-FR" sz="1600" u="none" kern="150" dirty="0">
                          <a:solidFill>
                            <a:srgbClr val="000000"/>
                          </a:solidFill>
                          <a:effectLst/>
                          <a:latin typeface="Liberation Serif"/>
                          <a:ea typeface="SimSun" panose="02010600030101010101" pitchFamily="2" charset="-122"/>
                          <a:cs typeface="Mangal" panose="02040503050203030202" pitchFamily="18" charset="0"/>
                        </a:rPr>
                        <a:t>Atteindre la cible</a:t>
                      </a:r>
                    </a:p>
                    <a:p>
                      <a:pPr algn="l"/>
                      <a:endParaRPr lang="fr-FR" sz="1600" u="none" kern="150" dirty="0">
                        <a:solidFill>
                          <a:srgbClr val="000000"/>
                        </a:solidFill>
                        <a:effectLst/>
                        <a:latin typeface="Liberation Serif"/>
                        <a:ea typeface="SimSun" panose="02010600030101010101" pitchFamily="2" charset="-122"/>
                        <a:cs typeface="Mangal" panose="02040503050203030202" pitchFamily="18" charset="0"/>
                      </a:endParaRPr>
                    </a:p>
                    <a:p>
                      <a:pPr algn="l"/>
                      <a:r>
                        <a:rPr lang="fr-FR" sz="1600" u="sng" kern="150" dirty="0">
                          <a:solidFill>
                            <a:srgbClr val="000000"/>
                          </a:solidFill>
                          <a:effectLst/>
                          <a:latin typeface="Liberation Serif"/>
                          <a:ea typeface="SimSun" panose="02010600030101010101" pitchFamily="2" charset="-122"/>
                          <a:cs typeface="Mangal" panose="02040503050203030202" pitchFamily="18" charset="0"/>
                        </a:rPr>
                        <a:t>Critère de réalisation:</a:t>
                      </a:r>
                    </a:p>
                    <a:p>
                      <a:pPr algn="l"/>
                      <a:r>
                        <a:rPr lang="fr-FR" sz="1600" u="none" kern="150" dirty="0">
                          <a:solidFill>
                            <a:srgbClr val="000000"/>
                          </a:solidFill>
                          <a:effectLst/>
                          <a:latin typeface="Liberation Serif"/>
                          <a:ea typeface="SimSun" panose="02010600030101010101" pitchFamily="2" charset="-122"/>
                          <a:cs typeface="Mangal" panose="02040503050203030202" pitchFamily="18" charset="0"/>
                        </a:rPr>
                        <a:t>Adopter le geste bras et pied opposé</a:t>
                      </a:r>
                    </a:p>
                    <a:p>
                      <a:pPr marL="342900" indent="-342900" algn="l">
                        <a:buFontTx/>
                        <a:buChar char="-"/>
                      </a:pP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25075" marR="28145" marT="28145" marB="28145"/>
                </a:tc>
                <a:tc>
                  <a:txBody>
                    <a:bodyPr/>
                    <a:lstStyle/>
                    <a:p>
                      <a:r>
                        <a:rPr lang="fr-FR" sz="1600" kern="150" dirty="0">
                          <a:solidFill>
                            <a:schemeClr val="dk1"/>
                          </a:solidFill>
                          <a:effectLst/>
                          <a:latin typeface="+mn-lt"/>
                          <a:ea typeface="+mn-ea"/>
                          <a:cs typeface="+mn-cs"/>
                        </a:rPr>
                        <a:t>Varier les engins, la distance et la zone de tir.</a:t>
                      </a:r>
                    </a:p>
                    <a:p>
                      <a:r>
                        <a:rPr lang="fr-FR" sz="1600" kern="150" dirty="0">
                          <a:solidFill>
                            <a:schemeClr val="dk1"/>
                          </a:solidFill>
                          <a:effectLst/>
                          <a:latin typeface="+mn-lt"/>
                          <a:ea typeface="+mn-ea"/>
                          <a:cs typeface="+mn-cs"/>
                        </a:rPr>
                        <a:t>Balles ,sacs de graines, vortex, ballon…</a:t>
                      </a:r>
                    </a:p>
                    <a:p>
                      <a:endParaRPr lang="fr-FR" sz="1600" kern="150" dirty="0">
                        <a:solidFill>
                          <a:schemeClr val="dk1"/>
                        </a:solidFill>
                        <a:effectLst/>
                        <a:latin typeface="+mn-lt"/>
                        <a:ea typeface="+mn-ea"/>
                        <a:cs typeface="+mn-cs"/>
                      </a:endParaRPr>
                    </a:p>
                    <a:p>
                      <a:r>
                        <a:rPr lang="fr-FR" sz="1600" kern="150" dirty="0">
                          <a:solidFill>
                            <a:schemeClr val="dk1"/>
                          </a:solidFill>
                          <a:effectLst/>
                          <a:latin typeface="+mn-lt"/>
                          <a:ea typeface="+mn-ea"/>
                          <a:cs typeface="+mn-cs"/>
                          <a:hlinkClick r:id="rId2" action="ppaction://hlinksldjump"/>
                        </a:rPr>
                        <a:t>suite</a:t>
                      </a:r>
                      <a:endParaRPr lang="fr-FR" sz="1600" kern="150" dirty="0">
                        <a:solidFill>
                          <a:schemeClr val="dk1"/>
                        </a:solidFill>
                        <a:effectLst/>
                        <a:latin typeface="+mn-lt"/>
                        <a:ea typeface="+mn-ea"/>
                        <a:cs typeface="+mn-cs"/>
                      </a:endParaRPr>
                    </a:p>
                    <a:p>
                      <a:endParaRPr lang="fr-FR" sz="1600" kern="150" dirty="0">
                        <a:solidFill>
                          <a:schemeClr val="dk1"/>
                        </a:solidFill>
                        <a:effectLst/>
                        <a:latin typeface="+mn-lt"/>
                        <a:ea typeface="+mn-ea"/>
                        <a:cs typeface="+mn-cs"/>
                      </a:endParaRPr>
                    </a:p>
                  </a:txBody>
                  <a:tcPr marL="25075" marR="28145" marT="28145" marB="28145"/>
                </a:tc>
                <a:extLst>
                  <a:ext uri="{0D108BD9-81ED-4DB2-BD59-A6C34878D82A}">
                    <a16:rowId xmlns:a16="http://schemas.microsoft.com/office/drawing/2014/main" val="2248990193"/>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881777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E5EC22EE-F93B-B24A-A64E-AD1FBBB3CEA9}"/>
              </a:ext>
            </a:extLst>
          </p:cNvPr>
          <p:cNvGraphicFramePr>
            <a:graphicFrameLocks noGrp="1"/>
          </p:cNvGraphicFramePr>
          <p:nvPr>
            <p:ph idx="1"/>
            <p:extLst>
              <p:ext uri="{D42A27DB-BD31-4B8C-83A1-F6EECF244321}">
                <p14:modId xmlns:p14="http://schemas.microsoft.com/office/powerpoint/2010/main" val="214332127"/>
              </p:ext>
            </p:extLst>
          </p:nvPr>
        </p:nvGraphicFramePr>
        <p:xfrm>
          <a:off x="401443" y="457200"/>
          <a:ext cx="11123149" cy="1339189"/>
        </p:xfrm>
        <a:graphic>
          <a:graphicData uri="http://schemas.openxmlformats.org/drawingml/2006/table">
            <a:tbl>
              <a:tblPr>
                <a:tableStyleId>{5C22544A-7EE6-4342-B048-85BDC9FD1C3A}</a:tableStyleId>
              </a:tblPr>
              <a:tblGrid>
                <a:gridCol w="11123149">
                  <a:extLst>
                    <a:ext uri="{9D8B030D-6E8A-4147-A177-3AD203B41FA5}">
                      <a16:colId xmlns:a16="http://schemas.microsoft.com/office/drawing/2014/main" val="839661191"/>
                    </a:ext>
                  </a:extLst>
                </a:gridCol>
              </a:tblGrid>
              <a:tr h="1339189">
                <a:tc>
                  <a:txBody>
                    <a:bodyPr/>
                    <a:lstStyle/>
                    <a:p>
                      <a:pPr algn="ctr"/>
                      <a:r>
                        <a:rPr lang="fr-FR" sz="2000" kern="150" dirty="0">
                          <a:effectLst/>
                        </a:rPr>
                        <a:t>Situation d’évaluation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kern="150" dirty="0">
                          <a:effectLst/>
                        </a:rPr>
                        <a:t>Objectif :  </a:t>
                      </a:r>
                      <a:r>
                        <a:rPr lang="fr-FR" sz="2000" dirty="0"/>
                        <a:t>Faire émerger les règles d’efficacité pour affiner le geste et construire un projet d’actions.</a:t>
                      </a:r>
                    </a:p>
                    <a:p>
                      <a:pPr algn="ctr"/>
                      <a:endParaRPr lang="fr-FR" sz="24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1470771976"/>
                  </a:ext>
                </a:extLst>
              </a:tr>
            </a:tbl>
          </a:graphicData>
        </a:graphic>
      </p:graphicFrame>
      <p:graphicFrame>
        <p:nvGraphicFramePr>
          <p:cNvPr id="5" name="Tableau 4">
            <a:extLst>
              <a:ext uri="{FF2B5EF4-FFF2-40B4-BE49-F238E27FC236}">
                <a16:creationId xmlns:a16="http://schemas.microsoft.com/office/drawing/2014/main" id="{47F76A1D-DFD5-3643-856A-9C2072910096}"/>
              </a:ext>
            </a:extLst>
          </p:cNvPr>
          <p:cNvGraphicFramePr>
            <a:graphicFrameLocks noGrp="1"/>
          </p:cNvGraphicFramePr>
          <p:nvPr>
            <p:extLst>
              <p:ext uri="{D42A27DB-BD31-4B8C-83A1-F6EECF244321}">
                <p14:modId xmlns:p14="http://schemas.microsoft.com/office/powerpoint/2010/main" val="2468134455"/>
              </p:ext>
            </p:extLst>
          </p:nvPr>
        </p:nvGraphicFramePr>
        <p:xfrm>
          <a:off x="401444" y="2136702"/>
          <a:ext cx="11123148" cy="4487688"/>
        </p:xfrm>
        <a:graphic>
          <a:graphicData uri="http://schemas.openxmlformats.org/drawingml/2006/table">
            <a:tbl>
              <a:tblPr>
                <a:tableStyleId>{5C22544A-7EE6-4342-B048-85BDC9FD1C3A}</a:tableStyleId>
              </a:tblPr>
              <a:tblGrid>
                <a:gridCol w="1546455">
                  <a:extLst>
                    <a:ext uri="{9D8B030D-6E8A-4147-A177-3AD203B41FA5}">
                      <a16:colId xmlns:a16="http://schemas.microsoft.com/office/drawing/2014/main" val="1631052988"/>
                    </a:ext>
                  </a:extLst>
                </a:gridCol>
                <a:gridCol w="6013687">
                  <a:extLst>
                    <a:ext uri="{9D8B030D-6E8A-4147-A177-3AD203B41FA5}">
                      <a16:colId xmlns:a16="http://schemas.microsoft.com/office/drawing/2014/main" val="1907670239"/>
                    </a:ext>
                  </a:extLst>
                </a:gridCol>
                <a:gridCol w="3563006">
                  <a:extLst>
                    <a:ext uri="{9D8B030D-6E8A-4147-A177-3AD203B41FA5}">
                      <a16:colId xmlns:a16="http://schemas.microsoft.com/office/drawing/2014/main" val="689237366"/>
                    </a:ext>
                  </a:extLst>
                </a:gridCol>
              </a:tblGrid>
              <a:tr h="4487688">
                <a:tc>
                  <a:txBody>
                    <a:bodyPr/>
                    <a:lstStyle/>
                    <a:p>
                      <a:pPr algn="ctr"/>
                      <a:r>
                        <a:rPr lang="fr-FR" sz="1600" kern="150" dirty="0">
                          <a:effectLst/>
                        </a:rPr>
                        <a:t>« Défi lancer » </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11809" marR="15104" marT="15104" marB="15104"/>
                </a:tc>
                <a:tc>
                  <a:txBody>
                    <a:bodyPr/>
                    <a:lstStyle/>
                    <a:p>
                      <a:r>
                        <a:rPr lang="fr-FR" sz="1600" u="sng" kern="150" dirty="0">
                          <a:effectLst/>
                        </a:rPr>
                        <a:t>But : </a:t>
                      </a:r>
                      <a:r>
                        <a:rPr lang="fr-FR" sz="1600" kern="150" dirty="0">
                          <a:effectLst/>
                        </a:rPr>
                        <a:t>Marquer le plus de points par équipe.</a:t>
                      </a:r>
                    </a:p>
                    <a:p>
                      <a:endParaRPr lang="fr-FR" sz="1600" kern="150" dirty="0">
                        <a:effectLst/>
                      </a:endParaRPr>
                    </a:p>
                    <a:p>
                      <a:r>
                        <a:rPr lang="fr-FR" sz="1600" u="sng" kern="150" dirty="0">
                          <a:effectLst/>
                        </a:rPr>
                        <a:t>Dispositif :</a:t>
                      </a:r>
                      <a:r>
                        <a:rPr lang="fr-FR" sz="1600" kern="150" dirty="0">
                          <a:effectLst/>
                        </a:rPr>
                        <a:t> Equipes de 4  constituées par l’enseignant, elles doivent être homogènes entre elles et hétérogènes en leur sein.</a:t>
                      </a:r>
                    </a:p>
                    <a:p>
                      <a:r>
                        <a:rPr lang="fr-FR" sz="1600" kern="150" dirty="0">
                          <a:effectLst/>
                        </a:rPr>
                        <a:t>Chaque équipe a à sa disposition 4 engins.</a:t>
                      </a:r>
                    </a:p>
                    <a:p>
                      <a:r>
                        <a:rPr lang="fr-FR" sz="1600" kern="150" dirty="0">
                          <a:effectLst/>
                        </a:rPr>
                        <a:t>Les cibles sont installées :</a:t>
                      </a:r>
                    </a:p>
                    <a:p>
                      <a:r>
                        <a:rPr lang="fr-FR" sz="1600" kern="150" dirty="0">
                          <a:effectLst/>
                        </a:rPr>
                        <a:t>Un carton à 2 mètres-Un carton à 3 mètres</a:t>
                      </a:r>
                    </a:p>
                    <a:p>
                      <a:r>
                        <a:rPr lang="fr-FR" sz="1600" kern="150" dirty="0">
                          <a:effectLst/>
                        </a:rPr>
                        <a:t>Un piquet à 2 mètres et un piquet à 3 mètres</a:t>
                      </a:r>
                    </a:p>
                    <a:p>
                      <a:r>
                        <a:rPr lang="fr-FR" sz="1600" kern="150" dirty="0">
                          <a:effectLst/>
                        </a:rPr>
                        <a:t>Une  cible haute à 2 mètres et une à 3 mètres.</a:t>
                      </a:r>
                    </a:p>
                    <a:p>
                      <a:endParaRPr lang="fr-FR" sz="1600" kern="150" dirty="0">
                        <a:effectLst/>
                      </a:endParaRPr>
                    </a:p>
                    <a:p>
                      <a:r>
                        <a:rPr lang="fr-FR" sz="1600" kern="150" dirty="0">
                          <a:effectLst/>
                        </a:rPr>
                        <a:t>Les cibles proches rapportent deux points et les cibles éloignées rapportent 3 points.</a:t>
                      </a:r>
                    </a:p>
                    <a:p>
                      <a:endParaRPr lang="fr-FR" sz="1600" kern="150" dirty="0">
                        <a:effectLst/>
                      </a:endParaRPr>
                    </a:p>
                    <a:p>
                      <a:r>
                        <a:rPr lang="fr-FR" sz="1600" kern="150" dirty="0">
                          <a:effectLst/>
                        </a:rPr>
                        <a:t> </a:t>
                      </a:r>
                      <a:r>
                        <a:rPr lang="fr-FR" sz="1600" u="sng" kern="150" dirty="0">
                          <a:effectLst/>
                        </a:rPr>
                        <a:t>Critère de réussite : </a:t>
                      </a:r>
                      <a:r>
                        <a:rPr lang="fr-FR" sz="1600" kern="150" dirty="0">
                          <a:effectLst/>
                        </a:rPr>
                        <a:t>Marquer le plus de points possible pour l’équipe.</a:t>
                      </a:r>
                    </a:p>
                    <a:p>
                      <a:r>
                        <a:rPr lang="fr-FR" sz="1600" u="sng" kern="150" dirty="0">
                          <a:effectLst/>
                        </a:rPr>
                        <a:t>Critères de réalisation :</a:t>
                      </a:r>
                      <a:r>
                        <a:rPr lang="fr-FR" sz="1600" kern="150" dirty="0">
                          <a:effectLst/>
                        </a:rPr>
                        <a:t> Adapter son geste à l’engin, pieds décalés et trajectoire haute.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11809" marR="15104" marT="15104" marB="15104"/>
                </a:tc>
                <a:tc>
                  <a:txBody>
                    <a:bodyPr/>
                    <a:lstStyle/>
                    <a:p>
                      <a:r>
                        <a:rPr lang="fr-FR" sz="1600" kern="150" dirty="0">
                          <a:solidFill>
                            <a:srgbClr val="000000"/>
                          </a:solidFill>
                          <a:effectLst/>
                          <a:latin typeface="Liberation Serif"/>
                          <a:ea typeface="SimSun" panose="02010600030101010101" pitchFamily="2" charset="-122"/>
                          <a:cs typeface="Mangal" panose="02040503050203030202" pitchFamily="18" charset="0"/>
                        </a:rPr>
                        <a:t> </a:t>
                      </a:r>
                      <a:r>
                        <a:rPr lang="fr-FR" sz="1600" kern="150" dirty="0">
                          <a:solidFill>
                            <a:schemeClr val="dk1"/>
                          </a:solidFill>
                          <a:effectLst/>
                          <a:latin typeface="+mn-lt"/>
                          <a:ea typeface="+mn-ea"/>
                          <a:cs typeface="+mn-cs"/>
                        </a:rPr>
                        <a:t>Les élèves vont choisir l’engin en fonction de la cible à atteindre</a:t>
                      </a:r>
                    </a:p>
                    <a:p>
                      <a:r>
                        <a:rPr lang="fr-FR" sz="1600" kern="150" dirty="0">
                          <a:solidFill>
                            <a:schemeClr val="dk1"/>
                          </a:solidFill>
                          <a:effectLst/>
                          <a:latin typeface="+mn-lt"/>
                          <a:ea typeface="+mn-ea"/>
                          <a:cs typeface="+mn-cs"/>
                        </a:rPr>
                        <a:t>L’enseignant observe et note avec les élèves les choix effectués et le respect des règles d’efficacité </a:t>
                      </a:r>
                    </a:p>
                    <a:p>
                      <a:r>
                        <a:rPr lang="fr-FR" sz="1600" kern="150" dirty="0">
                          <a:solidFill>
                            <a:schemeClr val="dk1"/>
                          </a:solidFill>
                          <a:effectLst/>
                          <a:latin typeface="+mn-lt"/>
                          <a:ea typeface="+mn-ea"/>
                          <a:cs typeface="+mn-cs"/>
                        </a:rPr>
                        <a:t>(Cf. critères de réalisation)</a:t>
                      </a:r>
                    </a:p>
                    <a:p>
                      <a:r>
                        <a:rPr lang="fr-FR" sz="16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11809" marR="15104" marT="15104" marB="15104"/>
                </a:tc>
                <a:extLst>
                  <a:ext uri="{0D108BD9-81ED-4DB2-BD59-A6C34878D82A}">
                    <a16:rowId xmlns:a16="http://schemas.microsoft.com/office/drawing/2014/main" val="2248990193"/>
                  </a:ext>
                </a:extLst>
              </a:tr>
            </a:tbl>
          </a:graphicData>
        </a:graphic>
      </p:graphicFrame>
      <p:sp>
        <p:nvSpPr>
          <p:cNvPr id="6" name="Rectangle 1">
            <a:extLst>
              <a:ext uri="{FF2B5EF4-FFF2-40B4-BE49-F238E27FC236}">
                <a16:creationId xmlns:a16="http://schemas.microsoft.com/office/drawing/2014/main" id="{4537B01D-69DC-5643-97CD-0A4AFC1DA9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121872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3B825F02-4466-8147-AFF9-E4B874426844}"/>
              </a:ext>
            </a:extLst>
          </p:cNvPr>
          <p:cNvGraphicFramePr>
            <a:graphicFrameLocks noGrp="1"/>
          </p:cNvGraphicFramePr>
          <p:nvPr>
            <p:ph idx="1"/>
            <p:extLst>
              <p:ext uri="{D42A27DB-BD31-4B8C-83A1-F6EECF244321}">
                <p14:modId xmlns:p14="http://schemas.microsoft.com/office/powerpoint/2010/main" val="2930529366"/>
              </p:ext>
            </p:extLst>
          </p:nvPr>
        </p:nvGraphicFramePr>
        <p:xfrm>
          <a:off x="307732" y="861804"/>
          <a:ext cx="11599320" cy="5904105"/>
        </p:xfrm>
        <a:graphic>
          <a:graphicData uri="http://schemas.openxmlformats.org/drawingml/2006/table">
            <a:tbl>
              <a:tblPr firstRow="1" bandRow="1">
                <a:tableStyleId>{5C22544A-7EE6-4342-B048-85BDC9FD1C3A}</a:tableStyleId>
              </a:tblPr>
              <a:tblGrid>
                <a:gridCol w="1751126">
                  <a:extLst>
                    <a:ext uri="{9D8B030D-6E8A-4147-A177-3AD203B41FA5}">
                      <a16:colId xmlns:a16="http://schemas.microsoft.com/office/drawing/2014/main" val="2284834350"/>
                    </a:ext>
                  </a:extLst>
                </a:gridCol>
                <a:gridCol w="2203216">
                  <a:extLst>
                    <a:ext uri="{9D8B030D-6E8A-4147-A177-3AD203B41FA5}">
                      <a16:colId xmlns:a16="http://schemas.microsoft.com/office/drawing/2014/main" val="3286203270"/>
                    </a:ext>
                  </a:extLst>
                </a:gridCol>
                <a:gridCol w="2534380">
                  <a:extLst>
                    <a:ext uri="{9D8B030D-6E8A-4147-A177-3AD203B41FA5}">
                      <a16:colId xmlns:a16="http://schemas.microsoft.com/office/drawing/2014/main" val="34797763"/>
                    </a:ext>
                  </a:extLst>
                </a:gridCol>
                <a:gridCol w="2206869">
                  <a:extLst>
                    <a:ext uri="{9D8B030D-6E8A-4147-A177-3AD203B41FA5}">
                      <a16:colId xmlns:a16="http://schemas.microsoft.com/office/drawing/2014/main" val="4077058968"/>
                    </a:ext>
                  </a:extLst>
                </a:gridCol>
                <a:gridCol w="2903729">
                  <a:extLst>
                    <a:ext uri="{9D8B030D-6E8A-4147-A177-3AD203B41FA5}">
                      <a16:colId xmlns:a16="http://schemas.microsoft.com/office/drawing/2014/main" val="368021851"/>
                    </a:ext>
                  </a:extLst>
                </a:gridCol>
              </a:tblGrid>
              <a:tr h="354103">
                <a:tc>
                  <a:txBody>
                    <a:bodyPr/>
                    <a:lstStyle/>
                    <a:p>
                      <a:r>
                        <a:rPr lang="fr-FR" dirty="0"/>
                        <a:t>Travail en classe.</a:t>
                      </a:r>
                    </a:p>
                  </a:txBody>
                  <a:tcPr>
                    <a:solidFill>
                      <a:schemeClr val="accent5">
                        <a:lumMod val="60000"/>
                        <a:lumOff val="40000"/>
                      </a:schemeClr>
                    </a:solidFill>
                  </a:tcPr>
                </a:tc>
                <a:tc>
                  <a:txBody>
                    <a:bodyPr/>
                    <a:lstStyle/>
                    <a:p>
                      <a:r>
                        <a:rPr lang="fr-FR" dirty="0"/>
                        <a:t>Echauffement</a:t>
                      </a:r>
                    </a:p>
                  </a:txBody>
                  <a:tcPr>
                    <a:solidFill>
                      <a:schemeClr val="accent5">
                        <a:lumMod val="60000"/>
                        <a:lumOff val="40000"/>
                      </a:schemeClr>
                    </a:solidFill>
                  </a:tcPr>
                </a:tc>
                <a:tc>
                  <a:txBody>
                    <a:bodyPr/>
                    <a:lstStyle/>
                    <a:p>
                      <a:r>
                        <a:rPr lang="fr-FR" dirty="0"/>
                        <a:t>Corps de la séance</a:t>
                      </a:r>
                    </a:p>
                  </a:txBody>
                  <a:tcPr>
                    <a:solidFill>
                      <a:schemeClr val="accent5">
                        <a:lumMod val="60000"/>
                        <a:lumOff val="40000"/>
                      </a:schemeClr>
                    </a:solidFill>
                  </a:tcPr>
                </a:tc>
                <a:tc>
                  <a:txBody>
                    <a:bodyPr/>
                    <a:lstStyle/>
                    <a:p>
                      <a:r>
                        <a:rPr lang="fr-FR" dirty="0"/>
                        <a:t>Fin de séance</a:t>
                      </a:r>
                    </a:p>
                  </a:txBody>
                  <a:tcPr>
                    <a:solidFill>
                      <a:schemeClr val="accent5">
                        <a:lumMod val="60000"/>
                        <a:lumOff val="40000"/>
                      </a:schemeClr>
                    </a:solidFill>
                  </a:tcPr>
                </a:tc>
                <a:tc>
                  <a:txBody>
                    <a:bodyPr/>
                    <a:lstStyle/>
                    <a:p>
                      <a:r>
                        <a:rPr lang="fr-FR" dirty="0"/>
                        <a:t>Après la séance</a:t>
                      </a:r>
                    </a:p>
                  </a:txBody>
                  <a:tcPr>
                    <a:solidFill>
                      <a:schemeClr val="accent5">
                        <a:lumMod val="60000"/>
                        <a:lumOff val="40000"/>
                      </a:schemeClr>
                    </a:solidFill>
                  </a:tcPr>
                </a:tc>
                <a:extLst>
                  <a:ext uri="{0D108BD9-81ED-4DB2-BD59-A6C34878D82A}">
                    <a16:rowId xmlns:a16="http://schemas.microsoft.com/office/drawing/2014/main" val="1591527587"/>
                  </a:ext>
                </a:extLst>
              </a:tr>
              <a:tr h="5264025">
                <a:tc>
                  <a:txBody>
                    <a:bodyPr/>
                    <a:lstStyle/>
                    <a:p>
                      <a:r>
                        <a:rPr lang="fr-FR" sz="1600" dirty="0"/>
                        <a:t> Construire un lexique de mots liés :</a:t>
                      </a:r>
                    </a:p>
                    <a:p>
                      <a:endParaRPr lang="fr-FR" sz="1600" dirty="0"/>
                    </a:p>
                    <a:p>
                      <a:r>
                        <a:rPr lang="fr-FR" sz="1600" dirty="0"/>
                        <a:t> -Aux objets : cerceau, anneau, fusée en mousse, cibles, carton, mur…    </a:t>
                      </a:r>
                    </a:p>
                    <a:p>
                      <a:r>
                        <a:rPr lang="fr-FR" sz="1600" dirty="0"/>
                        <a:t>-Aux  verbes : lancer, jeter.</a:t>
                      </a:r>
                    </a:p>
                    <a:p>
                      <a:r>
                        <a:rPr lang="fr-FR" sz="1600" dirty="0"/>
                        <a:t>-Aux « petits mots utilisés »: sur, dans, vers…</a:t>
                      </a:r>
                    </a:p>
                    <a:p>
                      <a:endParaRPr lang="fr-FR" sz="1600" dirty="0"/>
                    </a:p>
                    <a:p>
                      <a:r>
                        <a:rPr lang="fr-FR" sz="1600" dirty="0"/>
                        <a:t>Fixer le lexique, la syntaxe à partir  des carnets de motricité.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kern="150" dirty="0">
                          <a:effectLst/>
                        </a:rPr>
                        <a:t>Situation 1 : Le chasseur et les lapins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kern="150" dirty="0">
                          <a:effectLst/>
                        </a:rPr>
                        <a:t>Un chasseur muni d’un javelot mousse va essayer d’éliminer les « lapins » qui eux tentent d’échapper au chasseur en courant à l’intérieur d’un espace délimité. La partie dure : 30’’</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600" b="0" dirty="0"/>
                    </a:p>
                  </a:txBody>
                  <a:tcPr/>
                </a:tc>
                <a:tc>
                  <a:txBody>
                    <a:bodyPr/>
                    <a:lstStyle/>
                    <a:p>
                      <a:r>
                        <a:rPr lang="fr-FR" sz="1600" kern="150" dirty="0">
                          <a:effectLst/>
                        </a:rPr>
                        <a:t>But : Faire découvrir le lancer à la cuillère.</a:t>
                      </a:r>
                    </a:p>
                    <a:p>
                      <a:r>
                        <a:rPr lang="fr-FR" sz="1600" kern="150" dirty="0">
                          <a:effectLst/>
                        </a:rPr>
                        <a:t>Dispositif : 4 zones rectangulaires alignées numérotées de 4 à 1 ; la zone 1 étant la plus proche.</a:t>
                      </a:r>
                    </a:p>
                    <a:p>
                      <a:r>
                        <a:rPr lang="fr-FR" sz="1600" u="sng" kern="150" dirty="0">
                          <a:effectLst/>
                        </a:rPr>
                        <a:t>Type d’engin</a:t>
                      </a:r>
                      <a:r>
                        <a:rPr lang="fr-FR" sz="1600" kern="150" dirty="0">
                          <a:effectLst/>
                        </a:rPr>
                        <a:t> : sacs de graines</a:t>
                      </a:r>
                    </a:p>
                    <a:p>
                      <a:r>
                        <a:rPr lang="fr-FR" sz="1600" u="sng" kern="150" dirty="0">
                          <a:effectLst/>
                        </a:rPr>
                        <a:t>Critère de réussite </a:t>
                      </a:r>
                      <a:r>
                        <a:rPr lang="fr-FR" sz="1600" kern="150" dirty="0">
                          <a:effectLst/>
                        </a:rPr>
                        <a:t>: lancer le plus loin possible</a:t>
                      </a:r>
                    </a:p>
                    <a:p>
                      <a:r>
                        <a:rPr lang="fr-FR" sz="1600" u="sng" kern="150" dirty="0">
                          <a:effectLst/>
                        </a:rPr>
                        <a:t>Critère de réalisation </a:t>
                      </a:r>
                      <a:r>
                        <a:rPr lang="fr-FR" sz="1600" kern="150" dirty="0">
                          <a:effectLst/>
                        </a:rPr>
                        <a:t>: faire expérimenter, tester différents gestes et faire découvrir le Lancer à la cuillère.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600" b="0" dirty="0"/>
                    </a:p>
                  </a:txBody>
                  <a:tcPr/>
                </a:tc>
                <a:tc>
                  <a:txBody>
                    <a:bodyPr/>
                    <a:lstStyle/>
                    <a:p>
                      <a:r>
                        <a:rPr lang="fr-FR" sz="1600" b="0" dirty="0"/>
                        <a:t>Retour au calme.</a:t>
                      </a:r>
                    </a:p>
                    <a:p>
                      <a:endParaRPr lang="fr-FR" sz="1600" b="0" dirty="0"/>
                    </a:p>
                    <a:p>
                      <a:r>
                        <a:rPr lang="fr-FR" sz="1600" kern="150" dirty="0">
                          <a:effectLst/>
                        </a:rPr>
                        <a:t>-verbalisation: lien entre le lexique et l’action pour comprendre.</a:t>
                      </a:r>
                    </a:p>
                    <a:p>
                      <a:r>
                        <a:rPr lang="fr-FR" sz="1600" kern="150" dirty="0">
                          <a:effectLst/>
                        </a:rPr>
                        <a:t>-travail de relaxation</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600" b="0" dirty="0"/>
                    </a:p>
                    <a:p>
                      <a:endParaRPr lang="fr-FR" sz="1600" b="0" dirty="0"/>
                    </a:p>
                  </a:txBody>
                  <a:tcPr/>
                </a:tc>
                <a:tc>
                  <a:txBody>
                    <a:bodyPr/>
                    <a:lstStyle/>
                    <a:p>
                      <a:r>
                        <a:rPr lang="fr-FR" sz="1600" kern="150" dirty="0">
                          <a:effectLst/>
                        </a:rPr>
                        <a:t>On mémorise ce lexique: utilisation du langage d’évocation,.</a:t>
                      </a:r>
                    </a:p>
                    <a:p>
                      <a:r>
                        <a:rPr lang="fr-FR" sz="1600" kern="150" dirty="0">
                          <a:effectLst/>
                        </a:rPr>
                        <a:t> On  enrichit  ce lexique, en utilisant  des photos prises pendant la séance de motricité.</a:t>
                      </a:r>
                    </a:p>
                    <a:p>
                      <a:r>
                        <a:rPr lang="fr-FR" sz="1600" kern="150" dirty="0">
                          <a:effectLst/>
                        </a:rPr>
                        <a:t>On montre une photo et un élève  commente ce que l’autre réalise.</a:t>
                      </a:r>
                    </a:p>
                    <a:p>
                      <a:r>
                        <a:rPr lang="fr-FR" sz="1600" kern="150" dirty="0">
                          <a:effectLst/>
                        </a:rPr>
                        <a:t>On donne une phrase, un élève doit rechercher la photo correspondante.</a:t>
                      </a:r>
                    </a:p>
                    <a:p>
                      <a:r>
                        <a:rPr lang="fr-FR" sz="1600" kern="150" dirty="0">
                          <a:effectLst/>
                        </a:rPr>
                        <a:t>On construit un parcours moteur avec du matériel « Asco » et l’élève indique les tâches à réaliser et décrit celles  qui restent à faire. </a:t>
                      </a:r>
                    </a:p>
                    <a:p>
                      <a:r>
                        <a:rPr lang="fr-FR" sz="1600" kern="150" dirty="0">
                          <a:effectLst/>
                        </a:rPr>
                        <a:t>L’enseignant valide à l’aide de vignette, photo, image ce que l’élève a compris.</a:t>
                      </a:r>
                    </a:p>
                  </a:txBody>
                  <a:tcPr/>
                </a:tc>
                <a:extLst>
                  <a:ext uri="{0D108BD9-81ED-4DB2-BD59-A6C34878D82A}">
                    <a16:rowId xmlns:a16="http://schemas.microsoft.com/office/drawing/2014/main" val="3877889657"/>
                  </a:ext>
                </a:extLst>
              </a:tr>
            </a:tbl>
          </a:graphicData>
        </a:graphic>
      </p:graphicFrame>
      <p:sp>
        <p:nvSpPr>
          <p:cNvPr id="3" name="ZoneTexte 2">
            <a:extLst>
              <a:ext uri="{FF2B5EF4-FFF2-40B4-BE49-F238E27FC236}">
                <a16:creationId xmlns:a16="http://schemas.microsoft.com/office/drawing/2014/main" id="{B96D85A3-E0D6-C447-81F7-DE3AD9DE1C26}"/>
              </a:ext>
            </a:extLst>
          </p:cNvPr>
          <p:cNvSpPr txBox="1"/>
          <p:nvPr/>
        </p:nvSpPr>
        <p:spPr>
          <a:xfrm>
            <a:off x="3604847" y="237392"/>
            <a:ext cx="3487814" cy="461665"/>
          </a:xfrm>
          <a:prstGeom prst="rect">
            <a:avLst/>
          </a:prstGeom>
          <a:noFill/>
        </p:spPr>
        <p:txBody>
          <a:bodyPr wrap="none" rtlCol="0">
            <a:spAutoFit/>
          </a:bodyPr>
          <a:lstStyle/>
          <a:p>
            <a:r>
              <a:rPr lang="fr-FR" sz="2400" dirty="0"/>
              <a:t>6-Une séance à l’ étape 2 </a:t>
            </a:r>
            <a:r>
              <a:rPr lang="fr-FR" dirty="0">
                <a:hlinkClick r:id="rId2" action="ppaction://hlinksldjump"/>
              </a:rPr>
              <a:t>&lt;</a:t>
            </a:r>
            <a:endParaRPr lang="fr-FR" dirty="0"/>
          </a:p>
        </p:txBody>
      </p:sp>
    </p:spTree>
    <p:extLst>
      <p:ext uri="{BB962C8B-B14F-4D97-AF65-F5344CB8AC3E}">
        <p14:creationId xmlns:p14="http://schemas.microsoft.com/office/powerpoint/2010/main" val="3535281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3373C3-2828-8D4F-837D-002A69F137B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2018581" y="1518249"/>
            <a:ext cx="6521570" cy="3657600"/>
          </a:xfrm>
          <a:prstGeom prst="rect">
            <a:avLst/>
          </a:prstGeom>
        </p:spPr>
      </p:pic>
    </p:spTree>
    <p:extLst>
      <p:ext uri="{BB962C8B-B14F-4D97-AF65-F5344CB8AC3E}">
        <p14:creationId xmlns:p14="http://schemas.microsoft.com/office/powerpoint/2010/main" val="2961846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4FBE446D-253C-E94C-B3C7-4CDAD9DC3259}"/>
              </a:ext>
            </a:extLst>
          </p:cNvPr>
          <p:cNvGraphicFramePr>
            <a:graphicFrameLocks noGrp="1"/>
          </p:cNvGraphicFramePr>
          <p:nvPr>
            <p:ph idx="1"/>
            <p:extLst>
              <p:ext uri="{D42A27DB-BD31-4B8C-83A1-F6EECF244321}">
                <p14:modId xmlns:p14="http://schemas.microsoft.com/office/powerpoint/2010/main" val="1006030033"/>
              </p:ext>
            </p:extLst>
          </p:nvPr>
        </p:nvGraphicFramePr>
        <p:xfrm>
          <a:off x="1059367" y="535259"/>
          <a:ext cx="10147610" cy="6139855"/>
        </p:xfrm>
        <a:graphic>
          <a:graphicData uri="http://schemas.openxmlformats.org/drawingml/2006/table">
            <a:tbl>
              <a:tblPr firstRow="1" bandRow="1">
                <a:tableStyleId>{5C22544A-7EE6-4342-B048-85BDC9FD1C3A}</a:tableStyleId>
              </a:tblPr>
              <a:tblGrid>
                <a:gridCol w="10147610">
                  <a:extLst>
                    <a:ext uri="{9D8B030D-6E8A-4147-A177-3AD203B41FA5}">
                      <a16:colId xmlns:a16="http://schemas.microsoft.com/office/drawing/2014/main" val="2493494376"/>
                    </a:ext>
                  </a:extLst>
                </a:gridCol>
              </a:tblGrid>
              <a:tr h="1032311">
                <a:tc>
                  <a:txBody>
                    <a:bodyPr/>
                    <a:lstStyle/>
                    <a:p>
                      <a:pPr algn="ctr"/>
                      <a:r>
                        <a:rPr lang="fr-FR" sz="3200" dirty="0"/>
                        <a:t>Document 2:</a:t>
                      </a:r>
                    </a:p>
                    <a:p>
                      <a:pPr algn="ctr"/>
                      <a:r>
                        <a:rPr lang="fr-FR" sz="3200" dirty="0"/>
                        <a:t>Illustration de la démarche à partir du verbe « s’opposer»</a:t>
                      </a:r>
                    </a:p>
                  </a:txBody>
                  <a:tcPr/>
                </a:tc>
                <a:extLst>
                  <a:ext uri="{0D108BD9-81ED-4DB2-BD59-A6C34878D82A}">
                    <a16:rowId xmlns:a16="http://schemas.microsoft.com/office/drawing/2014/main" val="346324702"/>
                  </a:ext>
                </a:extLst>
              </a:tr>
              <a:tr h="497277">
                <a:tc>
                  <a:txBody>
                    <a:bodyPr/>
                    <a:lstStyle/>
                    <a:p>
                      <a:pPr algn="ctr"/>
                      <a:r>
                        <a:rPr lang="fr-FR" sz="2400" dirty="0"/>
                        <a:t>1 - Objectifs et attendus par rapport aux textes </a:t>
                      </a:r>
                      <a:r>
                        <a:rPr lang="fr-FR" sz="2400" dirty="0">
                          <a:hlinkClick r:id="rId2" action="ppaction://hlinksldjump"/>
                        </a:rPr>
                        <a:t>+</a:t>
                      </a:r>
                      <a:endParaRPr lang="fr-FR" sz="2400" dirty="0"/>
                    </a:p>
                  </a:txBody>
                  <a:tcPr/>
                </a:tc>
                <a:extLst>
                  <a:ext uri="{0D108BD9-81ED-4DB2-BD59-A6C34878D82A}">
                    <a16:rowId xmlns:a16="http://schemas.microsoft.com/office/drawing/2014/main" val="1342965340"/>
                  </a:ext>
                </a:extLst>
              </a:tr>
              <a:tr h="1504225">
                <a:tc>
                  <a:txBody>
                    <a:bodyPr/>
                    <a:lstStyle/>
                    <a:p>
                      <a:pPr algn="ctr"/>
                      <a:r>
                        <a:rPr lang="fr-FR" sz="2400" dirty="0"/>
                        <a:t>2 - Des repères , des connaissances pour l’enseignant </a:t>
                      </a:r>
                      <a:r>
                        <a:rPr lang="fr-FR" sz="2400" dirty="0">
                          <a:hlinkClick r:id="rId3" action="ppaction://hlinksldjump"/>
                        </a:rPr>
                        <a:t>+</a:t>
                      </a:r>
                      <a:endParaRPr lang="fr-FR" sz="2400" dirty="0"/>
                    </a:p>
                    <a:p>
                      <a:pPr algn="ctr"/>
                      <a:r>
                        <a:rPr lang="fr-FR" sz="2400" dirty="0"/>
                        <a:t>         Règles d’efficacité et développement moteur</a:t>
                      </a:r>
                    </a:p>
                    <a:p>
                      <a:pPr algn="ctr"/>
                      <a:r>
                        <a:rPr lang="fr-FR" sz="2400" dirty="0"/>
                        <a:t>          Un point de sécurité</a:t>
                      </a:r>
                    </a:p>
                    <a:p>
                      <a:pPr algn="ctr"/>
                      <a:r>
                        <a:rPr lang="fr-FR" sz="2400" dirty="0"/>
                        <a:t>          La  démarche</a:t>
                      </a:r>
                    </a:p>
                  </a:txBody>
                  <a:tcPr/>
                </a:tc>
                <a:extLst>
                  <a:ext uri="{0D108BD9-81ED-4DB2-BD59-A6C34878D82A}">
                    <a16:rowId xmlns:a16="http://schemas.microsoft.com/office/drawing/2014/main" val="2830317312"/>
                  </a:ext>
                </a:extLst>
              </a:tr>
              <a:tr h="1292919">
                <a:tc>
                  <a:txBody>
                    <a:bodyPr/>
                    <a:lstStyle/>
                    <a:p>
                      <a:pPr algn="ctr"/>
                      <a:r>
                        <a:rPr lang="fr-FR" sz="2400" dirty="0"/>
                        <a:t>3 - Un travail sur le lexique: </a:t>
                      </a:r>
                      <a:r>
                        <a:rPr lang="fr-FR" sz="2400" dirty="0">
                          <a:hlinkClick r:id="rId4" action="ppaction://hlinksldjump"/>
                        </a:rPr>
                        <a:t>+</a:t>
                      </a:r>
                      <a:endParaRPr lang="fr-FR" sz="2400" dirty="0"/>
                    </a:p>
                    <a:p>
                      <a:pPr algn="ctr"/>
                      <a:r>
                        <a:rPr lang="fr-FR" sz="2400" dirty="0"/>
                        <a:t>           Une carte mentale</a:t>
                      </a:r>
                    </a:p>
                    <a:p>
                      <a:pPr algn="ctr"/>
                      <a:r>
                        <a:rPr lang="fr-FR" sz="2400" dirty="0"/>
                        <a:t>           Le lexique au regard des 3 étapes</a:t>
                      </a:r>
                    </a:p>
                  </a:txBody>
                  <a:tcPr/>
                </a:tc>
                <a:extLst>
                  <a:ext uri="{0D108BD9-81ED-4DB2-BD59-A6C34878D82A}">
                    <a16:rowId xmlns:a16="http://schemas.microsoft.com/office/drawing/2014/main" val="1306303197"/>
                  </a:ext>
                </a:extLst>
              </a:tr>
              <a:tr h="497277">
                <a:tc>
                  <a:txBody>
                    <a:bodyPr/>
                    <a:lstStyle/>
                    <a:p>
                      <a:pPr algn="ctr"/>
                      <a:r>
                        <a:rPr lang="fr-FR" sz="2400" dirty="0"/>
                        <a:t>4 - Les indicateurs de compréhension? </a:t>
                      </a:r>
                      <a:r>
                        <a:rPr lang="fr-FR" sz="2400" dirty="0">
                          <a:hlinkClick r:id="rId5" action="ppaction://hlinksldjump"/>
                        </a:rPr>
                        <a:t>+</a:t>
                      </a:r>
                      <a:endParaRPr lang="fr-FR" sz="2400" dirty="0"/>
                    </a:p>
                  </a:txBody>
                  <a:tcPr/>
                </a:tc>
                <a:extLst>
                  <a:ext uri="{0D108BD9-81ED-4DB2-BD59-A6C34878D82A}">
                    <a16:rowId xmlns:a16="http://schemas.microsoft.com/office/drawing/2014/main" val="3599371622"/>
                  </a:ext>
                </a:extLst>
              </a:tr>
              <a:tr h="497277">
                <a:tc>
                  <a:txBody>
                    <a:bodyPr/>
                    <a:lstStyle/>
                    <a:p>
                      <a:pPr algn="ctr"/>
                      <a:r>
                        <a:rPr lang="fr-FR" sz="2400" dirty="0"/>
                        <a:t>5 - Une unité d’apprentissage </a:t>
                      </a:r>
                      <a:r>
                        <a:rPr lang="fr-FR" sz="2400" dirty="0">
                          <a:hlinkClick r:id="rId6" action="ppaction://hlinksldjump"/>
                        </a:rPr>
                        <a:t>+</a:t>
                      </a:r>
                      <a:endParaRPr lang="fr-FR" sz="2400" dirty="0"/>
                    </a:p>
                  </a:txBody>
                  <a:tcPr/>
                </a:tc>
                <a:extLst>
                  <a:ext uri="{0D108BD9-81ED-4DB2-BD59-A6C34878D82A}">
                    <a16:rowId xmlns:a16="http://schemas.microsoft.com/office/drawing/2014/main" val="949277317"/>
                  </a:ext>
                </a:extLst>
              </a:tr>
              <a:tr h="733825">
                <a:tc>
                  <a:txBody>
                    <a:bodyPr/>
                    <a:lstStyle/>
                    <a:p>
                      <a:pPr algn="ctr"/>
                      <a:r>
                        <a:rPr lang="fr-FR" sz="2400" dirty="0"/>
                        <a:t>6 - Un exemple de séance </a:t>
                      </a:r>
                      <a:r>
                        <a:rPr lang="fr-FR" sz="2400" dirty="0">
                          <a:hlinkClick r:id="rId7" action="ppaction://hlinksldjump"/>
                        </a:rPr>
                        <a:t>+</a:t>
                      </a:r>
                      <a:r>
                        <a:rPr lang="fr-FR" sz="2400" dirty="0"/>
                        <a:t>  </a:t>
                      </a:r>
                      <a:r>
                        <a:rPr lang="fr-FR" sz="2400" dirty="0">
                          <a:hlinkClick r:id="rId8" action="ppaction://hlinksldjump"/>
                        </a:rPr>
                        <a:t>Retour</a:t>
                      </a:r>
                      <a:endParaRPr lang="fr-FR" sz="2400" dirty="0"/>
                    </a:p>
                  </a:txBody>
                  <a:tcPr/>
                </a:tc>
                <a:extLst>
                  <a:ext uri="{0D108BD9-81ED-4DB2-BD59-A6C34878D82A}">
                    <a16:rowId xmlns:a16="http://schemas.microsoft.com/office/drawing/2014/main" val="431301452"/>
                  </a:ext>
                </a:extLst>
              </a:tr>
            </a:tbl>
          </a:graphicData>
        </a:graphic>
      </p:graphicFrame>
    </p:spTree>
    <p:extLst>
      <p:ext uri="{BB962C8B-B14F-4D97-AF65-F5344CB8AC3E}">
        <p14:creationId xmlns:p14="http://schemas.microsoft.com/office/powerpoint/2010/main" val="2103587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A43E4-7297-794D-97A9-E698162B2CD3}"/>
              </a:ext>
            </a:extLst>
          </p:cNvPr>
          <p:cNvSpPr>
            <a:spLocks noGrp="1"/>
          </p:cNvSpPr>
          <p:nvPr>
            <p:ph type="title"/>
          </p:nvPr>
        </p:nvSpPr>
        <p:spPr>
          <a:xfrm>
            <a:off x="582562" y="712420"/>
            <a:ext cx="10131425" cy="1456267"/>
          </a:xfrm>
        </p:spPr>
        <p:txBody>
          <a:bodyPr/>
          <a:lstStyle/>
          <a:p>
            <a:r>
              <a:rPr lang="fr-FR" sz="3200" dirty="0"/>
              <a:t>1-Objectifs et attendus  par rapport aux textes </a:t>
            </a:r>
            <a:r>
              <a:rPr lang="fr-FR" sz="3200" dirty="0">
                <a:hlinkClick r:id="rId2" action="ppaction://hlinksldjump"/>
              </a:rPr>
              <a:t>&lt;</a:t>
            </a:r>
            <a:endParaRPr lang="fr-FR" dirty="0"/>
          </a:p>
        </p:txBody>
      </p:sp>
      <p:sp>
        <p:nvSpPr>
          <p:cNvPr id="5" name="Rectangle 1">
            <a:extLst>
              <a:ext uri="{FF2B5EF4-FFF2-40B4-BE49-F238E27FC236}">
                <a16:creationId xmlns:a16="http://schemas.microsoft.com/office/drawing/2014/main" id="{463532A4-A4E8-E945-955C-149F6EE15322}"/>
              </a:ext>
            </a:extLst>
          </p:cNvPr>
          <p:cNvSpPr>
            <a:spLocks noChangeArrowheads="1"/>
          </p:cNvSpPr>
          <p:nvPr/>
        </p:nvSpPr>
        <p:spPr bwMode="auto">
          <a:xfrm>
            <a:off x="-3266717" y="255220"/>
            <a:ext cx="196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3" name="ZoneTexte 2">
            <a:extLst>
              <a:ext uri="{FF2B5EF4-FFF2-40B4-BE49-F238E27FC236}">
                <a16:creationId xmlns:a16="http://schemas.microsoft.com/office/drawing/2014/main" id="{C6F04F4B-EDAF-0646-BE9E-A09E72FCF218}"/>
              </a:ext>
            </a:extLst>
          </p:cNvPr>
          <p:cNvSpPr txBox="1"/>
          <p:nvPr/>
        </p:nvSpPr>
        <p:spPr>
          <a:xfrm>
            <a:off x="773724" y="2047664"/>
            <a:ext cx="10247202" cy="3600986"/>
          </a:xfrm>
          <a:prstGeom prst="rect">
            <a:avLst/>
          </a:prstGeom>
          <a:noFill/>
        </p:spPr>
        <p:txBody>
          <a:bodyPr wrap="square" rtlCol="0">
            <a:spAutoFit/>
          </a:bodyPr>
          <a:lstStyle/>
          <a:p>
            <a:r>
              <a:rPr lang="fr-FR" sz="2400" u="sng" dirty="0"/>
              <a:t>Objectif 4 </a:t>
            </a:r>
            <a:r>
              <a:rPr lang="fr-FR" sz="2400" dirty="0"/>
              <a:t>: Collaborer, coopérer, </a:t>
            </a:r>
            <a:r>
              <a:rPr lang="fr-FR" sz="2400" b="1" dirty="0"/>
              <a:t>s’opposer</a:t>
            </a:r>
          </a:p>
          <a:p>
            <a:r>
              <a:rPr lang="fr-FR" sz="2400" u="sng" dirty="0"/>
              <a:t>Attendus </a:t>
            </a:r>
            <a:r>
              <a:rPr lang="fr-FR" sz="2400" dirty="0"/>
              <a:t>: collaborer, s’opposer collectivement, individuellement dans le cadre d’une règle pour participer à le recherche de différentes solutions ou stratégies.</a:t>
            </a:r>
          </a:p>
          <a:p>
            <a:endParaRPr lang="fr-FR" sz="2400" dirty="0"/>
          </a:p>
          <a:p>
            <a:r>
              <a:rPr lang="fr-FR" sz="2400" dirty="0"/>
              <a:t>TPS/PS: </a:t>
            </a:r>
            <a:r>
              <a:rPr lang="fr-FR" sz="2000" dirty="0"/>
              <a:t>accepter les premières règles communes pour atteindre un effet commun, en vivant des actions en parallèle, sans réelle coordination avec ses partenaires.</a:t>
            </a:r>
          </a:p>
          <a:p>
            <a:r>
              <a:rPr lang="fr-FR" sz="2400" dirty="0"/>
              <a:t>PS/MS: </a:t>
            </a:r>
            <a:r>
              <a:rPr lang="fr-FR" sz="2000" dirty="0"/>
              <a:t>reconnaître son appartenance à un groupe, identifier les différents rôles pour instaurer les premières collaborations pour atteindre un but donné.</a:t>
            </a:r>
          </a:p>
          <a:p>
            <a:r>
              <a:rPr lang="fr-FR" sz="2400" dirty="0"/>
              <a:t>MS/GS: </a:t>
            </a:r>
            <a:r>
              <a:rPr lang="fr-FR" sz="2000" dirty="0"/>
              <a:t>coopérer, exercer des rôles différents, complémentaires, s’opposer, élaborer des stratégies pour viser un but ou un effet commun.</a:t>
            </a:r>
          </a:p>
        </p:txBody>
      </p:sp>
    </p:spTree>
    <p:extLst>
      <p:ext uri="{BB962C8B-B14F-4D97-AF65-F5344CB8AC3E}">
        <p14:creationId xmlns:p14="http://schemas.microsoft.com/office/powerpoint/2010/main" val="237232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4FBE446D-253C-E94C-B3C7-4CDAD9DC3259}"/>
              </a:ext>
            </a:extLst>
          </p:cNvPr>
          <p:cNvGraphicFramePr>
            <a:graphicFrameLocks noGrp="1"/>
          </p:cNvGraphicFramePr>
          <p:nvPr>
            <p:ph idx="1"/>
            <p:extLst>
              <p:ext uri="{D42A27DB-BD31-4B8C-83A1-F6EECF244321}">
                <p14:modId xmlns:p14="http://schemas.microsoft.com/office/powerpoint/2010/main" val="3655505259"/>
              </p:ext>
            </p:extLst>
          </p:nvPr>
        </p:nvGraphicFramePr>
        <p:xfrm>
          <a:off x="1059367" y="535259"/>
          <a:ext cx="10147610" cy="6139855"/>
        </p:xfrm>
        <a:graphic>
          <a:graphicData uri="http://schemas.openxmlformats.org/drawingml/2006/table">
            <a:tbl>
              <a:tblPr firstRow="1" bandRow="1">
                <a:tableStyleId>{5C22544A-7EE6-4342-B048-85BDC9FD1C3A}</a:tableStyleId>
              </a:tblPr>
              <a:tblGrid>
                <a:gridCol w="10147610">
                  <a:extLst>
                    <a:ext uri="{9D8B030D-6E8A-4147-A177-3AD203B41FA5}">
                      <a16:colId xmlns:a16="http://schemas.microsoft.com/office/drawing/2014/main" val="2493494376"/>
                    </a:ext>
                  </a:extLst>
                </a:gridCol>
              </a:tblGrid>
              <a:tr h="1032311">
                <a:tc>
                  <a:txBody>
                    <a:bodyPr/>
                    <a:lstStyle/>
                    <a:p>
                      <a:pPr algn="ctr"/>
                      <a:r>
                        <a:rPr lang="fr-FR" sz="3200" dirty="0"/>
                        <a:t>Document 2 :</a:t>
                      </a:r>
                    </a:p>
                    <a:p>
                      <a:pPr algn="ctr"/>
                      <a:r>
                        <a:rPr lang="fr-FR" sz="3200" dirty="0"/>
                        <a:t>Illustration de la démarche à partir du verbe « lancer »</a:t>
                      </a:r>
                    </a:p>
                  </a:txBody>
                  <a:tcPr/>
                </a:tc>
                <a:extLst>
                  <a:ext uri="{0D108BD9-81ED-4DB2-BD59-A6C34878D82A}">
                    <a16:rowId xmlns:a16="http://schemas.microsoft.com/office/drawing/2014/main" val="346324702"/>
                  </a:ext>
                </a:extLst>
              </a:tr>
              <a:tr h="497277">
                <a:tc>
                  <a:txBody>
                    <a:bodyPr/>
                    <a:lstStyle/>
                    <a:p>
                      <a:pPr algn="ctr"/>
                      <a:r>
                        <a:rPr lang="fr-FR" sz="2400" dirty="0"/>
                        <a:t>1 - Objectifs et attendus par rapport aux textes </a:t>
                      </a:r>
                      <a:r>
                        <a:rPr lang="fr-FR" sz="2400" dirty="0">
                          <a:hlinkClick r:id="rId2" action="ppaction://hlinksldjump"/>
                        </a:rPr>
                        <a:t>+</a:t>
                      </a:r>
                      <a:endParaRPr lang="fr-FR" sz="2400" dirty="0"/>
                    </a:p>
                  </a:txBody>
                  <a:tcPr/>
                </a:tc>
                <a:extLst>
                  <a:ext uri="{0D108BD9-81ED-4DB2-BD59-A6C34878D82A}">
                    <a16:rowId xmlns:a16="http://schemas.microsoft.com/office/drawing/2014/main" val="1342965340"/>
                  </a:ext>
                </a:extLst>
              </a:tr>
              <a:tr h="1504225">
                <a:tc>
                  <a:txBody>
                    <a:bodyPr/>
                    <a:lstStyle/>
                    <a:p>
                      <a:pPr algn="ctr"/>
                      <a:r>
                        <a:rPr lang="fr-FR" sz="2400" dirty="0"/>
                        <a:t>2 - Des repères , des connaissances pour l’enseignant :</a:t>
                      </a:r>
                      <a:r>
                        <a:rPr lang="fr-FR" sz="2400" dirty="0">
                          <a:hlinkClick r:id="rId3" action="ppaction://hlinksldjump"/>
                        </a:rPr>
                        <a:t>+</a:t>
                      </a:r>
                      <a:endParaRPr lang="fr-FR" sz="2400" dirty="0"/>
                    </a:p>
                    <a:p>
                      <a:pPr algn="ctr"/>
                      <a:r>
                        <a:rPr lang="fr-FR" sz="2400" dirty="0"/>
                        <a:t>         Règles d’efficacité et développement moteur</a:t>
                      </a:r>
                    </a:p>
                    <a:p>
                      <a:pPr algn="ctr"/>
                      <a:r>
                        <a:rPr lang="fr-FR" sz="2400" dirty="0"/>
                        <a:t>          Un point de sécurité</a:t>
                      </a:r>
                    </a:p>
                    <a:p>
                      <a:pPr algn="ctr"/>
                      <a:r>
                        <a:rPr lang="fr-FR" sz="2400" dirty="0"/>
                        <a:t>          La  démarche</a:t>
                      </a:r>
                    </a:p>
                  </a:txBody>
                  <a:tcPr/>
                </a:tc>
                <a:extLst>
                  <a:ext uri="{0D108BD9-81ED-4DB2-BD59-A6C34878D82A}">
                    <a16:rowId xmlns:a16="http://schemas.microsoft.com/office/drawing/2014/main" val="2830317312"/>
                  </a:ext>
                </a:extLst>
              </a:tr>
              <a:tr h="1292919">
                <a:tc>
                  <a:txBody>
                    <a:bodyPr/>
                    <a:lstStyle/>
                    <a:p>
                      <a:pPr algn="ctr"/>
                      <a:r>
                        <a:rPr lang="fr-FR" sz="2400" dirty="0"/>
                        <a:t>3 - Un travail sur le lexique:</a:t>
                      </a:r>
                      <a:r>
                        <a:rPr lang="fr-FR" sz="2400" dirty="0">
                          <a:hlinkClick r:id="rId4" action="ppaction://hlinksldjump"/>
                        </a:rPr>
                        <a:t>+</a:t>
                      </a:r>
                      <a:endParaRPr lang="fr-FR" sz="2400" dirty="0"/>
                    </a:p>
                    <a:p>
                      <a:pPr algn="ctr"/>
                      <a:r>
                        <a:rPr lang="fr-FR" sz="2400" dirty="0"/>
                        <a:t>           Une carte mentale</a:t>
                      </a:r>
                    </a:p>
                    <a:p>
                      <a:pPr algn="ctr"/>
                      <a:r>
                        <a:rPr lang="fr-FR" sz="2400" dirty="0"/>
                        <a:t>           Le lexique au regard des 3 étapes</a:t>
                      </a:r>
                    </a:p>
                  </a:txBody>
                  <a:tcPr/>
                </a:tc>
                <a:extLst>
                  <a:ext uri="{0D108BD9-81ED-4DB2-BD59-A6C34878D82A}">
                    <a16:rowId xmlns:a16="http://schemas.microsoft.com/office/drawing/2014/main" val="1306303197"/>
                  </a:ext>
                </a:extLst>
              </a:tr>
              <a:tr h="497277">
                <a:tc>
                  <a:txBody>
                    <a:bodyPr/>
                    <a:lstStyle/>
                    <a:p>
                      <a:pPr algn="ctr"/>
                      <a:r>
                        <a:rPr lang="fr-FR" sz="2400" dirty="0"/>
                        <a:t>4 - Les indicateurs de compréhension ?</a:t>
                      </a:r>
                      <a:r>
                        <a:rPr lang="fr-FR" sz="2400" dirty="0">
                          <a:hlinkClick r:id="rId5" action="ppaction://hlinksldjump"/>
                        </a:rPr>
                        <a:t>+</a:t>
                      </a:r>
                      <a:endParaRPr lang="fr-FR" sz="2400" dirty="0"/>
                    </a:p>
                  </a:txBody>
                  <a:tcPr/>
                </a:tc>
                <a:extLst>
                  <a:ext uri="{0D108BD9-81ED-4DB2-BD59-A6C34878D82A}">
                    <a16:rowId xmlns:a16="http://schemas.microsoft.com/office/drawing/2014/main" val="3599371622"/>
                  </a:ext>
                </a:extLst>
              </a:tr>
              <a:tr h="497277">
                <a:tc>
                  <a:txBody>
                    <a:bodyPr/>
                    <a:lstStyle/>
                    <a:p>
                      <a:pPr algn="ctr"/>
                      <a:r>
                        <a:rPr lang="fr-FR" sz="2400" dirty="0"/>
                        <a:t>5 - Une unité d’apprentissage</a:t>
                      </a:r>
                      <a:r>
                        <a:rPr lang="fr-FR" sz="2400" dirty="0">
                          <a:hlinkClick r:id="rId6" action="ppaction://hlinksldjump"/>
                        </a:rPr>
                        <a:t>+</a:t>
                      </a:r>
                      <a:endParaRPr lang="fr-FR" sz="2400" dirty="0"/>
                    </a:p>
                  </a:txBody>
                  <a:tcPr/>
                </a:tc>
                <a:extLst>
                  <a:ext uri="{0D108BD9-81ED-4DB2-BD59-A6C34878D82A}">
                    <a16:rowId xmlns:a16="http://schemas.microsoft.com/office/drawing/2014/main" val="949277317"/>
                  </a:ext>
                </a:extLst>
              </a:tr>
              <a:tr h="733825">
                <a:tc>
                  <a:txBody>
                    <a:bodyPr/>
                    <a:lstStyle/>
                    <a:p>
                      <a:pPr algn="ctr"/>
                      <a:r>
                        <a:rPr lang="fr-FR" sz="2400" dirty="0"/>
                        <a:t>6 - Un exemple de séance </a:t>
                      </a:r>
                      <a:r>
                        <a:rPr lang="fr-FR" sz="2400" dirty="0">
                          <a:hlinkClick r:id="rId7" action="ppaction://hlinksldjump"/>
                        </a:rPr>
                        <a:t>+</a:t>
                      </a:r>
                      <a:r>
                        <a:rPr lang="fr-FR" sz="2400" dirty="0"/>
                        <a:t>              </a:t>
                      </a:r>
                      <a:r>
                        <a:rPr lang="fr-FR" sz="2400" dirty="0">
                          <a:hlinkClick r:id="rId8" action="ppaction://hlinksldjump"/>
                        </a:rPr>
                        <a:t>Retour</a:t>
                      </a:r>
                      <a:endParaRPr lang="fr-FR" sz="2400" dirty="0"/>
                    </a:p>
                  </a:txBody>
                  <a:tcPr/>
                </a:tc>
                <a:extLst>
                  <a:ext uri="{0D108BD9-81ED-4DB2-BD59-A6C34878D82A}">
                    <a16:rowId xmlns:a16="http://schemas.microsoft.com/office/drawing/2014/main" val="431301452"/>
                  </a:ext>
                </a:extLst>
              </a:tr>
            </a:tbl>
          </a:graphicData>
        </a:graphic>
      </p:graphicFrame>
    </p:spTree>
    <p:extLst>
      <p:ext uri="{BB962C8B-B14F-4D97-AF65-F5344CB8AC3E}">
        <p14:creationId xmlns:p14="http://schemas.microsoft.com/office/powerpoint/2010/main" val="1355312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A90E4-53EB-6A45-8424-5CB740D213E3}"/>
              </a:ext>
            </a:extLst>
          </p:cNvPr>
          <p:cNvSpPr>
            <a:spLocks noGrp="1"/>
          </p:cNvSpPr>
          <p:nvPr>
            <p:ph type="title"/>
          </p:nvPr>
        </p:nvSpPr>
        <p:spPr/>
        <p:txBody>
          <a:bodyPr/>
          <a:lstStyle/>
          <a:p>
            <a:r>
              <a:rPr lang="fr-FR" sz="3200" dirty="0"/>
              <a:t>2-Des repères et connaissances pour l’enseignan</a:t>
            </a:r>
            <a:r>
              <a:rPr lang="fr-FR" dirty="0"/>
              <a:t>t. </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97B14CA9-1217-0443-8748-BA2C9D7187C7}"/>
              </a:ext>
            </a:extLst>
          </p:cNvPr>
          <p:cNvSpPr>
            <a:spLocks noGrp="1"/>
          </p:cNvSpPr>
          <p:nvPr>
            <p:ph idx="1"/>
          </p:nvPr>
        </p:nvSpPr>
        <p:spPr>
          <a:xfrm>
            <a:off x="914401" y="1604433"/>
            <a:ext cx="10131425" cy="3649133"/>
          </a:xfrm>
        </p:spPr>
        <p:txBody>
          <a:bodyPr>
            <a:normAutofit/>
          </a:bodyPr>
          <a:lstStyle/>
          <a:p>
            <a:pPr>
              <a:buFont typeface="Arial" panose="020B0604020202020204" pitchFamily="34" charset="0"/>
              <a:buChar char="•"/>
            </a:pPr>
            <a:r>
              <a:rPr lang="fr-FR" sz="2400" dirty="0"/>
              <a:t>Règles d’efficacité et développement moteur </a:t>
            </a:r>
            <a:r>
              <a:rPr lang="fr-FR" sz="2400" dirty="0">
                <a:hlinkClick r:id="rId3" action="ppaction://hlinksldjump"/>
              </a:rPr>
              <a:t>+</a:t>
            </a:r>
            <a:endParaRPr lang="fr-FR" sz="2400" dirty="0"/>
          </a:p>
          <a:p>
            <a:r>
              <a:rPr lang="fr-FR" sz="2400" dirty="0"/>
              <a:t>Un point de sécurité </a:t>
            </a:r>
            <a:r>
              <a:rPr lang="fr-FR" sz="2400" dirty="0">
                <a:hlinkClick r:id="rId4" action="ppaction://hlinksldjump"/>
              </a:rPr>
              <a:t>+</a:t>
            </a:r>
            <a:endParaRPr lang="fr-FR" sz="2400" dirty="0"/>
          </a:p>
          <a:p>
            <a:r>
              <a:rPr lang="fr-FR" sz="2400" dirty="0"/>
              <a:t>La démarche </a:t>
            </a:r>
            <a:r>
              <a:rPr lang="fr-FR" sz="2400" dirty="0">
                <a:hlinkClick r:id="rId5" action="ppaction://hlinksldjump"/>
              </a:rPr>
              <a:t>+</a:t>
            </a:r>
            <a:endParaRPr lang="fr-FR" sz="2400" dirty="0"/>
          </a:p>
        </p:txBody>
      </p:sp>
      <p:sp>
        <p:nvSpPr>
          <p:cNvPr id="4" name="ZoneTexte 3">
            <a:extLst>
              <a:ext uri="{FF2B5EF4-FFF2-40B4-BE49-F238E27FC236}">
                <a16:creationId xmlns:a16="http://schemas.microsoft.com/office/drawing/2014/main" id="{B5500BCF-0646-1541-BFA2-CAC4E83F6558}"/>
              </a:ext>
            </a:extLst>
          </p:cNvPr>
          <p:cNvSpPr txBox="1"/>
          <p:nvPr/>
        </p:nvSpPr>
        <p:spPr>
          <a:xfrm>
            <a:off x="5265336" y="357721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89941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5F4B4-1DB4-4E4A-B2B0-0EAA769703C4}"/>
              </a:ext>
            </a:extLst>
          </p:cNvPr>
          <p:cNvSpPr>
            <a:spLocks noGrp="1"/>
          </p:cNvSpPr>
          <p:nvPr>
            <p:ph type="title"/>
          </p:nvPr>
        </p:nvSpPr>
        <p:spPr>
          <a:xfrm>
            <a:off x="729720" y="352309"/>
            <a:ext cx="10131425" cy="1248343"/>
          </a:xfrm>
        </p:spPr>
        <p:txBody>
          <a:bodyPr>
            <a:normAutofit/>
          </a:bodyPr>
          <a:lstStyle/>
          <a:p>
            <a:r>
              <a:rPr lang="fr-FR" sz="3100" dirty="0"/>
              <a:t>règles d’efficacité et développement moteur en lien avec les 3 étapes.</a:t>
            </a:r>
            <a:r>
              <a:rPr lang="fr-FR" sz="3100" dirty="0">
                <a:hlinkClick r:id="rId2" action="ppaction://hlinksldjump"/>
              </a:rPr>
              <a:t>&lt;</a:t>
            </a:r>
            <a:endParaRPr lang="fr-FR" sz="3100" dirty="0"/>
          </a:p>
        </p:txBody>
      </p:sp>
      <p:sp>
        <p:nvSpPr>
          <p:cNvPr id="6" name="Rectangle 1">
            <a:extLst>
              <a:ext uri="{FF2B5EF4-FFF2-40B4-BE49-F238E27FC236}">
                <a16:creationId xmlns:a16="http://schemas.microsoft.com/office/drawing/2014/main" id="{3C5167C9-3C31-7B42-9B9A-7970F65DE18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1889367538"/>
              </p:ext>
            </p:extLst>
          </p:nvPr>
        </p:nvGraphicFramePr>
        <p:xfrm>
          <a:off x="729720" y="1429352"/>
          <a:ext cx="10515600" cy="5151120"/>
        </p:xfrm>
        <a:graphic>
          <a:graphicData uri="http://schemas.openxmlformats.org/drawingml/2006/table">
            <a:tbl>
              <a:tblPr firstRow="1" bandRow="1">
                <a:tableStyleId>{08FB837D-C827-4EFA-A057-4D05807E0F7C}</a:tableStyleId>
              </a:tblPr>
              <a:tblGrid>
                <a:gridCol w="2628900">
                  <a:extLst>
                    <a:ext uri="{9D8B030D-6E8A-4147-A177-3AD203B41FA5}">
                      <a16:colId xmlns:a16="http://schemas.microsoft.com/office/drawing/2014/main" val="4031628211"/>
                    </a:ext>
                  </a:extLst>
                </a:gridCol>
                <a:gridCol w="2628900">
                  <a:extLst>
                    <a:ext uri="{9D8B030D-6E8A-4147-A177-3AD203B41FA5}">
                      <a16:colId xmlns:a16="http://schemas.microsoft.com/office/drawing/2014/main" val="2967352810"/>
                    </a:ext>
                  </a:extLst>
                </a:gridCol>
                <a:gridCol w="2628900">
                  <a:extLst>
                    <a:ext uri="{9D8B030D-6E8A-4147-A177-3AD203B41FA5}">
                      <a16:colId xmlns:a16="http://schemas.microsoft.com/office/drawing/2014/main" val="2745131493"/>
                    </a:ext>
                  </a:extLst>
                </a:gridCol>
                <a:gridCol w="2628900">
                  <a:extLst>
                    <a:ext uri="{9D8B030D-6E8A-4147-A177-3AD203B41FA5}">
                      <a16:colId xmlns:a16="http://schemas.microsoft.com/office/drawing/2014/main" val="340116515"/>
                    </a:ext>
                  </a:extLst>
                </a:gridCol>
              </a:tblGrid>
              <a:tr h="370840">
                <a:tc rowSpan="2">
                  <a:txBody>
                    <a:bodyPr/>
                    <a:lstStyle/>
                    <a:p>
                      <a:pPr marL="131445" marR="136525" indent="-131445" algn="ctr">
                        <a:spcAft>
                          <a:spcPts val="0"/>
                        </a:spcAft>
                      </a:pPr>
                      <a:r>
                        <a:rPr lang="fr-FR" sz="2400" dirty="0">
                          <a:effectLst/>
                        </a:rPr>
                        <a:t>  </a:t>
                      </a:r>
                    </a:p>
                    <a:p>
                      <a:pPr marL="131445" marR="136525" indent="-131445" algn="ctr">
                        <a:spcAft>
                          <a:spcPts val="0"/>
                        </a:spcAft>
                      </a:pPr>
                      <a:r>
                        <a:rPr lang="fr-FR" sz="2400" dirty="0">
                          <a:effectLst/>
                        </a:rPr>
                        <a:t>Agir: des repères pour l’enseignant</a:t>
                      </a:r>
                      <a:endParaRPr lang="fr-FR"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106045" algn="ctr">
                        <a:spcBef>
                          <a:spcPts val="5"/>
                        </a:spcBef>
                        <a:spcAft>
                          <a:spcPts val="0"/>
                        </a:spcAft>
                      </a:pPr>
                      <a:r>
                        <a:rPr lang="fr-FR" sz="1800" dirty="0">
                          <a:effectLst/>
                        </a:rPr>
                        <a:t>ETAPE 1 </a:t>
                      </a:r>
                    </a:p>
                    <a:p>
                      <a:pPr marL="66675" marR="106045" algn="ctr">
                        <a:spcBef>
                          <a:spcPts val="5"/>
                        </a:spcBef>
                        <a:spcAft>
                          <a:spcPts val="0"/>
                        </a:spcAft>
                      </a:pPr>
                      <a:r>
                        <a:rPr lang="fr-FR" sz="1800" baseline="0" dirty="0">
                          <a:effectLst/>
                        </a:rPr>
                        <a:t> autour de 2 / 3 ans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60000"/>
                        <a:lumOff val="40000"/>
                      </a:schemeClr>
                    </a:solidFill>
                  </a:tcPr>
                </a:tc>
                <a:tc>
                  <a:txBody>
                    <a:bodyPr/>
                    <a:lstStyle/>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800" dirty="0">
                          <a:effectLst/>
                        </a:rPr>
                        <a:t>ETAPE 2 </a:t>
                      </a: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800" baseline="0" dirty="0">
                          <a:effectLst/>
                        </a:rPr>
                        <a:t>autour de 3 / 4 ans</a:t>
                      </a:r>
                      <a:endParaRPr lang="fr-FR" sz="1800" dirty="0">
                        <a:effectLst/>
                      </a:endParaRPr>
                    </a:p>
                    <a:p>
                      <a:pPr marL="69850" marR="128905" algn="ctr">
                        <a:spcBef>
                          <a:spcPts val="5"/>
                        </a:spcBef>
                        <a:spcAft>
                          <a:spcPts val="0"/>
                        </a:spcAft>
                      </a:pP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60000"/>
                        <a:lumOff val="40000"/>
                      </a:schemeClr>
                    </a:solidFill>
                  </a:tcPr>
                </a:tc>
                <a:tc>
                  <a:txBody>
                    <a:bodyPr/>
                    <a:lstStyle/>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800" dirty="0">
                          <a:effectLst/>
                        </a:rPr>
                        <a:t>ETAPE 3</a:t>
                      </a: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800" baseline="0" dirty="0">
                          <a:effectLst/>
                        </a:rPr>
                        <a:t> autour  de 4/5 ans</a:t>
                      </a:r>
                      <a:endParaRPr lang="fr-FR" sz="1800" dirty="0">
                        <a:effectLst/>
                      </a:endParaRPr>
                    </a:p>
                    <a:p>
                      <a:pPr marL="66675" marR="318135" algn="ctr">
                        <a:spcBef>
                          <a:spcPts val="5"/>
                        </a:spcBef>
                        <a:spcAft>
                          <a:spcPts val="0"/>
                        </a:spcAft>
                      </a:pP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2870663521"/>
                  </a:ext>
                </a:extLst>
              </a:tr>
              <a:tr h="741680">
                <a:tc vMerge="1">
                  <a:txBody>
                    <a:bodyPr/>
                    <a:lstStyle/>
                    <a:p>
                      <a:endParaRPr lang="fr-FR"/>
                    </a:p>
                  </a:txBody>
                  <a:tcPr/>
                </a:tc>
                <a:tc>
                  <a:txBody>
                    <a:bodyPr/>
                    <a:lstStyle/>
                    <a:p>
                      <a:pPr marL="66675" marR="106045" indent="0" algn="l" defTabSz="914400" rtl="0" eaLnBrk="1" fontAlgn="auto" latinLnBrk="0" hangingPunct="1">
                        <a:lnSpc>
                          <a:spcPct val="100000"/>
                        </a:lnSpc>
                        <a:spcBef>
                          <a:spcPts val="5"/>
                        </a:spcBef>
                        <a:spcAft>
                          <a:spcPts val="0"/>
                        </a:spcAft>
                        <a:buClrTx/>
                        <a:buSzTx/>
                        <a:buFontTx/>
                        <a:buNone/>
                        <a:tabLst/>
                        <a:defRPr/>
                      </a:pPr>
                      <a:r>
                        <a:rPr lang="fr-FR" sz="1600" dirty="0">
                          <a:effectLst/>
                        </a:rPr>
                        <a:t> Transporter, déplacer des objets en suivant un trajet</a:t>
                      </a:r>
                    </a:p>
                    <a:p>
                      <a:pPr marL="66675" marR="106045" indent="0" algn="ctr" defTabSz="914400" rtl="0" eaLnBrk="1" fontAlgn="auto" latinLnBrk="0" hangingPunct="1">
                        <a:lnSpc>
                          <a:spcPct val="100000"/>
                        </a:lnSpc>
                        <a:spcBef>
                          <a:spcPts val="5"/>
                        </a:spcBef>
                        <a:spcAft>
                          <a:spcPts val="0"/>
                        </a:spcAft>
                        <a:buClrTx/>
                        <a:buSzTx/>
                        <a:buFontTx/>
                        <a:buNone/>
                        <a:tabLst/>
                        <a:defRPr/>
                      </a:pPr>
                      <a:r>
                        <a:rPr lang="fr-FR" sz="1800" b="1" dirty="0">
                          <a:effectLst/>
                        </a:rPr>
                        <a:t>LES DEMENAGEURS</a:t>
                      </a:r>
                    </a:p>
                    <a:p>
                      <a:pPr marL="66675" marR="106045" algn="l">
                        <a:spcBef>
                          <a:spcPts val="5"/>
                        </a:spcBef>
                        <a:spcAft>
                          <a:spcPts val="0"/>
                        </a:spcAf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60000"/>
                        <a:lumOff val="40000"/>
                      </a:schemeClr>
                    </a:solidFill>
                  </a:tcPr>
                </a:tc>
                <a:tc>
                  <a:txBody>
                    <a:bodyPr/>
                    <a:lstStyle/>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400" dirty="0">
                          <a:effectLst/>
                        </a:rPr>
                        <a:t>s’opposer un contre un à distance, par médiation d’un objet ou en situation collective</a:t>
                      </a: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800" b="1" dirty="0">
                          <a:effectLst/>
                        </a:rPr>
                        <a:t>DEHORS les DORMEURS</a:t>
                      </a:r>
                      <a:r>
                        <a:rPr lang="fr-FR" sz="1800" b="1" baseline="0" dirty="0">
                          <a:effectLst/>
                        </a:rPr>
                        <a:t> !</a:t>
                      </a:r>
                      <a:r>
                        <a:rPr lang="fr-FR" sz="1800" b="1" dirty="0">
                          <a:effectLst/>
                        </a:rPr>
                        <a:t> </a:t>
                      </a:r>
                    </a:p>
                    <a:p>
                      <a:pPr marL="69850" marR="128905" algn="ctr">
                        <a:spcBef>
                          <a:spcPts val="5"/>
                        </a:spcBef>
                        <a:spcAft>
                          <a:spcPts val="0"/>
                        </a:spcAft>
                      </a:pPr>
                      <a:r>
                        <a:rPr lang="fr-FR" sz="1600" dirty="0">
                          <a:effectLst/>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60000"/>
                        <a:lumOff val="40000"/>
                      </a:schemeClr>
                    </a:solidFill>
                  </a:tcPr>
                </a:tc>
                <a:tc>
                  <a:txBody>
                    <a:bodyPr/>
                    <a:lstStyle/>
                    <a:p>
                      <a:pPr marL="66675" marR="318135" indent="0" algn="l" defTabSz="914400" rtl="0" eaLnBrk="1" fontAlgn="auto" latinLnBrk="0" hangingPunct="1">
                        <a:lnSpc>
                          <a:spcPct val="100000"/>
                        </a:lnSpc>
                        <a:spcBef>
                          <a:spcPts val="5"/>
                        </a:spcBef>
                        <a:spcAft>
                          <a:spcPts val="0"/>
                        </a:spcAft>
                        <a:buClrTx/>
                        <a:buSzTx/>
                        <a:buFontTx/>
                        <a:buNone/>
                        <a:tabLst/>
                        <a:defRPr/>
                      </a:pPr>
                      <a:r>
                        <a:rPr lang="fr-FR" sz="1600" dirty="0">
                          <a:effectLst/>
                        </a:rPr>
                        <a:t>Aller vers s’opposer directement un contre un:</a:t>
                      </a: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800" b="1" dirty="0">
                          <a:effectLst/>
                        </a:rPr>
                        <a:t>JEU de la TORTUE</a:t>
                      </a:r>
                    </a:p>
                    <a:p>
                      <a:pPr marL="66675" marR="318135" algn="l">
                        <a:spcBef>
                          <a:spcPts val="5"/>
                        </a:spcBef>
                        <a:spcAft>
                          <a:spcPts val="0"/>
                        </a:spcAf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17306036"/>
                  </a:ext>
                </a:extLst>
              </a:tr>
              <a:tr h="370840">
                <a:tc>
                  <a:txBody>
                    <a:bodyPr/>
                    <a:lstStyle/>
                    <a:p>
                      <a:pPr marL="131445" marR="136525" indent="-131445" algn="ctr">
                        <a:spcAft>
                          <a:spcPts val="0"/>
                        </a:spcAft>
                      </a:pPr>
                      <a:r>
                        <a:rPr lang="fr-FR" sz="2400" dirty="0">
                          <a:effectLst/>
                        </a:rPr>
                        <a:t> </a:t>
                      </a:r>
                    </a:p>
                    <a:p>
                      <a:pPr marL="131445" marR="136525" indent="-131445" algn="ctr">
                        <a:spcAft>
                          <a:spcPts val="0"/>
                        </a:spcAft>
                      </a:pPr>
                      <a:r>
                        <a:rPr lang="fr-FR" sz="2400" dirty="0">
                          <a:effectLst/>
                        </a:rPr>
                        <a:t>Critère de réussite</a:t>
                      </a:r>
                      <a:endPar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marR="106045" lvl="0" indent="-342900" algn="l">
                        <a:spcBef>
                          <a:spcPts val="5"/>
                        </a:spcBef>
                        <a:spcAft>
                          <a:spcPts val="0"/>
                        </a:spcAft>
                        <a:buFont typeface="Times New Roman" panose="02020603050405020304" pitchFamily="18" charset="0"/>
                        <a:buChar char="-"/>
                      </a:pPr>
                      <a:r>
                        <a:rPr lang="fr-FR" sz="1600" dirty="0">
                          <a:effectLst/>
                        </a:rPr>
                        <a:t>Transporter en continu un objet de la réserve à la maison</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60000"/>
                        <a:lumOff val="40000"/>
                      </a:schemeClr>
                    </a:solidFill>
                  </a:tcPr>
                </a:tc>
                <a:tc>
                  <a:txBody>
                    <a:bodyPr/>
                    <a:lstStyle/>
                    <a:p>
                      <a:pPr marL="342900" marR="128905" lvl="0" indent="-342900" algn="l">
                        <a:spcBef>
                          <a:spcPts val="5"/>
                        </a:spcBef>
                        <a:spcAft>
                          <a:spcPts val="0"/>
                        </a:spcAft>
                        <a:buFont typeface="Times New Roman" panose="02020603050405020304" pitchFamily="18" charset="0"/>
                        <a:buChar char="-"/>
                      </a:pPr>
                      <a:r>
                        <a:rPr lang="fr-FR" sz="1600" dirty="0">
                          <a:effectLst/>
                        </a:rPr>
                        <a:t>Sortir le plus de camarades des tapis en un temps déterminé</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60000"/>
                        <a:lumOff val="40000"/>
                      </a:schemeClr>
                    </a:solidFill>
                  </a:tcPr>
                </a:tc>
                <a:tc>
                  <a:txBody>
                    <a:bodyPr/>
                    <a:lstStyle/>
                    <a:p>
                      <a:pPr marL="342900" marR="318135" lvl="0" indent="-342900" algn="l">
                        <a:spcBef>
                          <a:spcPts val="5"/>
                        </a:spcBef>
                        <a:spcAft>
                          <a:spcPts val="0"/>
                        </a:spcAft>
                        <a:buFont typeface="Times New Roman" panose="02020603050405020304" pitchFamily="18" charset="0"/>
                        <a:buChar char="-"/>
                      </a:pPr>
                      <a:r>
                        <a:rPr lang="fr-FR" sz="1600" dirty="0">
                          <a:effectLst/>
                        </a:rPr>
                        <a:t>Pour la tortue : résister </a:t>
                      </a:r>
                    </a:p>
                    <a:p>
                      <a:pPr marL="342900" marR="318135" lvl="0" indent="-342900" algn="l">
                        <a:spcBef>
                          <a:spcPts val="5"/>
                        </a:spcBef>
                        <a:spcAft>
                          <a:spcPts val="0"/>
                        </a:spcAft>
                        <a:buFont typeface="Times New Roman" panose="02020603050405020304" pitchFamily="18" charset="0"/>
                        <a:buChar char="-"/>
                      </a:pPr>
                      <a:r>
                        <a:rPr lang="fr-FR" sz="1600" dirty="0">
                          <a:effectLst/>
                        </a:rPr>
                        <a:t>Pour le chasseur : retourner la tortue avant 15s</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1716861771"/>
                  </a:ext>
                </a:extLst>
              </a:tr>
              <a:tr h="370840">
                <a:tc>
                  <a:txBody>
                    <a:bodyPr/>
                    <a:lstStyle/>
                    <a:p>
                      <a:pPr marL="131445" marR="136525" indent="-131445" algn="ctr">
                        <a:spcAft>
                          <a:spcPts val="0"/>
                        </a:spcAft>
                      </a:pPr>
                      <a:r>
                        <a:rPr lang="fr-FR" sz="2400" dirty="0">
                          <a:effectLst/>
                        </a:rPr>
                        <a:t> </a:t>
                      </a:r>
                    </a:p>
                    <a:p>
                      <a:pPr marL="131445" marR="136525" indent="-131445" algn="ctr">
                        <a:spcAft>
                          <a:spcPts val="0"/>
                        </a:spcAft>
                      </a:pPr>
                      <a:r>
                        <a:rPr lang="fr-FR" sz="2400" dirty="0">
                          <a:effectLst/>
                        </a:rPr>
                        <a:t>Règles d’efficacité en lien avec l’apprentissage moteur</a:t>
                      </a:r>
                      <a:endParaRPr lang="fr-FR"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42900" marR="106045" lvl="0" indent="-342900" algn="l">
                        <a:spcBef>
                          <a:spcPts val="5"/>
                        </a:spcBef>
                        <a:spcAft>
                          <a:spcPts val="0"/>
                        </a:spcAft>
                        <a:buFont typeface="Times New Roman" panose="02020603050405020304" pitchFamily="18" charset="0"/>
                        <a:buChar char="-"/>
                      </a:pPr>
                      <a:r>
                        <a:rPr lang="fr-FR" sz="1600" dirty="0">
                          <a:effectLst/>
                        </a:rPr>
                        <a:t>pousser sur les pieds et les mains en même temps</a:t>
                      </a:r>
                    </a:p>
                    <a:p>
                      <a:pPr marL="342900" marR="106045" lvl="0" indent="-342900" algn="l">
                        <a:spcBef>
                          <a:spcPts val="5"/>
                        </a:spcBef>
                        <a:spcAft>
                          <a:spcPts val="0"/>
                        </a:spcAft>
                        <a:buFont typeface="Times New Roman" panose="02020603050405020304" pitchFamily="18" charset="0"/>
                        <a:buChar char="-"/>
                      </a:pPr>
                      <a:r>
                        <a:rPr lang="fr-FR" sz="1600" dirty="0">
                          <a:effectLst/>
                        </a:rPr>
                        <a:t>mettre son pied devant pour pousser fort</a:t>
                      </a:r>
                    </a:p>
                    <a:p>
                      <a:pPr marL="342900" marR="106045" lvl="0" indent="-342900" algn="l">
                        <a:spcBef>
                          <a:spcPts val="5"/>
                        </a:spcBef>
                        <a:spcAft>
                          <a:spcPts val="0"/>
                        </a:spcAft>
                        <a:buFont typeface="Times New Roman" panose="02020603050405020304" pitchFamily="18" charset="0"/>
                        <a:buChar char="-"/>
                      </a:pPr>
                      <a:r>
                        <a:rPr lang="fr-FR" sz="1600" dirty="0">
                          <a:effectLst/>
                        </a:rPr>
                        <a:t>mettre son pied derrière pour tirer fort sans tomber</a:t>
                      </a:r>
                    </a:p>
                    <a:p>
                      <a:pPr marL="342900" marR="106045" lvl="0" indent="-342900" algn="l">
                        <a:spcBef>
                          <a:spcPts val="5"/>
                        </a:spcBef>
                        <a:spcAft>
                          <a:spcPts val="0"/>
                        </a:spcAft>
                        <a:buFont typeface="Times New Roman" panose="02020603050405020304" pitchFamily="18" charset="0"/>
                        <a:buChar char="-"/>
                      </a:pPr>
                      <a:r>
                        <a:rPr lang="fr-FR" sz="1600" dirty="0">
                          <a:effectLst/>
                        </a:rPr>
                        <a:t>porter sans occulter la vue</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60000"/>
                        <a:lumOff val="40000"/>
                      </a:schemeClr>
                    </a:solidFill>
                  </a:tcPr>
                </a:tc>
                <a:tc>
                  <a:txBody>
                    <a:bodyPr/>
                    <a:lstStyle/>
                    <a:p>
                      <a:pPr marL="69850" marR="128905" algn="l">
                        <a:spcBef>
                          <a:spcPts val="5"/>
                        </a:spcBef>
                        <a:spcAft>
                          <a:spcPts val="0"/>
                        </a:spcAft>
                      </a:pPr>
                      <a:r>
                        <a:rPr lang="fr-FR" sz="1600" dirty="0">
                          <a:effectLst/>
                        </a:rPr>
                        <a:t> - collaborer pour mieux réussir</a:t>
                      </a:r>
                    </a:p>
                    <a:p>
                      <a:pPr marL="355600" marR="128905" indent="-285750" algn="l">
                        <a:spcBef>
                          <a:spcPts val="5"/>
                        </a:spcBef>
                        <a:spcAft>
                          <a:spcPts val="0"/>
                        </a:spcAft>
                        <a:buFontTx/>
                        <a:buChar char="-"/>
                      </a:pPr>
                      <a:r>
                        <a:rPr lang="fr-FR" sz="1600" dirty="0">
                          <a:effectLst/>
                        </a:rPr>
                        <a:t>Tirer par les membres</a:t>
                      </a:r>
                    </a:p>
                    <a:p>
                      <a:pPr marL="355600" marR="128905" indent="-285750" algn="l">
                        <a:spcBef>
                          <a:spcPts val="5"/>
                        </a:spcBef>
                        <a:spcAft>
                          <a:spcPts val="0"/>
                        </a:spcAft>
                        <a:buFontTx/>
                        <a:buChar char="-"/>
                      </a:pPr>
                      <a:r>
                        <a:rPr lang="fr-FR" sz="1600" dirty="0">
                          <a:effectLst/>
                        </a:rPr>
                        <a:t>Pousser le corps, le faire rouler</a:t>
                      </a:r>
                    </a:p>
                    <a:p>
                      <a:pPr marL="355600" marR="128905" indent="-285750" algn="l">
                        <a:spcBef>
                          <a:spcPts val="5"/>
                        </a:spcBef>
                        <a:spcAft>
                          <a:spcPts val="0"/>
                        </a:spcAft>
                        <a:buFontTx/>
                        <a:buChar char="-"/>
                      </a:pPr>
                      <a:r>
                        <a:rPr lang="fr-FR" sz="1600" dirty="0">
                          <a:effectLst/>
                        </a:rPr>
                        <a:t>Porter à plusieurs</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60000"/>
                        <a:lumOff val="40000"/>
                      </a:schemeClr>
                    </a:solidFill>
                  </a:tcPr>
                </a:tc>
                <a:tc>
                  <a:txBody>
                    <a:bodyPr/>
                    <a:lstStyle/>
                    <a:p>
                      <a:pPr marL="342900" marR="318135" lvl="0" indent="-342900" algn="l">
                        <a:spcBef>
                          <a:spcPts val="5"/>
                        </a:spcBef>
                        <a:spcAft>
                          <a:spcPts val="0"/>
                        </a:spcAft>
                        <a:buFont typeface="Times New Roman" panose="02020603050405020304" pitchFamily="18" charset="0"/>
                        <a:buChar char="-"/>
                      </a:pPr>
                      <a:r>
                        <a:rPr lang="fr-FR" sz="1600" dirty="0">
                          <a:effectLst/>
                        </a:rPr>
                        <a:t>Être proche de son adversaire</a:t>
                      </a:r>
                    </a:p>
                    <a:p>
                      <a:pPr marL="342900" marR="318135" lvl="0" indent="-342900" algn="l">
                        <a:spcBef>
                          <a:spcPts val="5"/>
                        </a:spcBef>
                        <a:spcAft>
                          <a:spcPts val="0"/>
                        </a:spcAft>
                        <a:buFont typeface="Times New Roman" panose="02020603050405020304" pitchFamily="18" charset="0"/>
                        <a:buChar char="-"/>
                      </a:pPr>
                      <a:r>
                        <a:rPr lang="fr-FR" sz="1600" dirty="0">
                          <a:effectLst/>
                        </a:rPr>
                        <a:t>jouer sur tirer, pousser</a:t>
                      </a:r>
                    </a:p>
                    <a:p>
                      <a:pPr marL="342900" marR="318135" lvl="0" indent="-342900" algn="l">
                        <a:spcBef>
                          <a:spcPts val="5"/>
                        </a:spcBef>
                        <a:spcAft>
                          <a:spcPts val="0"/>
                        </a:spcAft>
                        <a:buFont typeface="Times New Roman" panose="02020603050405020304" pitchFamily="18" charset="0"/>
                        <a:buChar char="-"/>
                      </a:pPr>
                      <a:r>
                        <a:rPr lang="fr-FR" sz="1600" dirty="0">
                          <a:effectLst/>
                        </a:rPr>
                        <a:t>retourner en faisant perdre un contact au sol</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2717055724"/>
                  </a:ext>
                </a:extLst>
              </a:tr>
            </a:tbl>
          </a:graphicData>
        </a:graphic>
      </p:graphicFrame>
    </p:spTree>
    <p:extLst>
      <p:ext uri="{BB962C8B-B14F-4D97-AF65-F5344CB8AC3E}">
        <p14:creationId xmlns:p14="http://schemas.microsoft.com/office/powerpoint/2010/main" val="3411572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0853E-EA01-844E-BBD2-1D3136A0D74D}"/>
              </a:ext>
            </a:extLst>
          </p:cNvPr>
          <p:cNvSpPr>
            <a:spLocks noGrp="1"/>
          </p:cNvSpPr>
          <p:nvPr>
            <p:ph type="title"/>
          </p:nvPr>
        </p:nvSpPr>
        <p:spPr/>
        <p:txBody>
          <a:bodyPr/>
          <a:lstStyle/>
          <a:p>
            <a:r>
              <a:rPr lang="fr-FR" sz="3200" dirty="0"/>
              <a:t>Un point de sécurité </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81F53B82-F57D-6D4B-A7B5-23F4EA524464}"/>
              </a:ext>
            </a:extLst>
          </p:cNvPr>
          <p:cNvSpPr>
            <a:spLocks noGrp="1"/>
          </p:cNvSpPr>
          <p:nvPr>
            <p:ph idx="1"/>
          </p:nvPr>
        </p:nvSpPr>
        <p:spPr>
          <a:xfrm>
            <a:off x="685801" y="1917700"/>
            <a:ext cx="10131425" cy="4434974"/>
          </a:xfrm>
        </p:spPr>
        <p:txBody>
          <a:bodyPr>
            <a:normAutofit fontScale="92500"/>
          </a:bodyPr>
          <a:lstStyle/>
          <a:p>
            <a:r>
              <a:rPr lang="fr-FR" sz="2400" dirty="0"/>
              <a:t>Bien organiser l’espace pour assurer la sécurité en matérialisant chaque zone de travail et les sens de déplacements empruntés par les élèves. </a:t>
            </a:r>
          </a:p>
          <a:p>
            <a:r>
              <a:rPr lang="fr-FR" sz="2400" dirty="0"/>
              <a:t>Donner des repères aux enfants en faisant appel à leur imaginaire (zone d’attente= ancienne maison/ réserve=camion de déménagement/ cible=nouvelle maison)</a:t>
            </a:r>
          </a:p>
          <a:p>
            <a:r>
              <a:rPr lang="fr-FR" sz="2400" dirty="0"/>
              <a:t>En fonction du nombre de tapis limiter l’effectif d’enfants et travailler par rotation</a:t>
            </a:r>
          </a:p>
          <a:p>
            <a:r>
              <a:rPr lang="fr-FR" sz="2400" dirty="0"/>
              <a:t>Matérialiser les espaces avec des couleurs différentes et des affiches pour illustrer les zones (maison /camion/, tanière avec ours/forêt, tortue)</a:t>
            </a:r>
          </a:p>
          <a:p>
            <a:r>
              <a:rPr lang="fr-FR" sz="2400" dirty="0"/>
              <a:t>Dans les oppositions rapprochées rappeler les règles de sécurité aux élèves (retirer les bijoux, les chaussures/ ne pas tirer les vêtements/ ne pas faire mal et se laisser faire mal.</a:t>
            </a:r>
            <a:endParaRPr lang="fr-FR" dirty="0"/>
          </a:p>
        </p:txBody>
      </p:sp>
    </p:spTree>
    <p:extLst>
      <p:ext uri="{BB962C8B-B14F-4D97-AF65-F5344CB8AC3E}">
        <p14:creationId xmlns:p14="http://schemas.microsoft.com/office/powerpoint/2010/main" val="1019192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0853E-EA01-844E-BBD2-1D3136A0D74D}"/>
              </a:ext>
            </a:extLst>
          </p:cNvPr>
          <p:cNvSpPr>
            <a:spLocks noGrp="1"/>
          </p:cNvSpPr>
          <p:nvPr>
            <p:ph type="title"/>
          </p:nvPr>
        </p:nvSpPr>
        <p:spPr>
          <a:xfrm>
            <a:off x="527537" y="66428"/>
            <a:ext cx="10131425" cy="1127404"/>
          </a:xfrm>
        </p:spPr>
        <p:txBody>
          <a:bodyPr>
            <a:normAutofit/>
          </a:bodyPr>
          <a:lstStyle/>
          <a:p>
            <a:r>
              <a:rPr lang="fr-FR" sz="3200" dirty="0"/>
              <a:t>La démarche</a:t>
            </a:r>
          </a:p>
        </p:txBody>
      </p:sp>
      <p:sp>
        <p:nvSpPr>
          <p:cNvPr id="6" name="Espace réservé du contenu 2"/>
          <p:cNvSpPr>
            <a:spLocks noGrp="1"/>
          </p:cNvSpPr>
          <p:nvPr>
            <p:ph idx="1"/>
          </p:nvPr>
        </p:nvSpPr>
        <p:spPr>
          <a:xfrm>
            <a:off x="375022" y="1371998"/>
            <a:ext cx="10861547" cy="489883"/>
          </a:xfrm>
        </p:spPr>
        <p:txBody>
          <a:bodyPr>
            <a:noAutofit/>
          </a:bodyPr>
          <a:lstStyle/>
          <a:p>
            <a:r>
              <a:rPr lang="fr-FR" sz="2000" dirty="0"/>
              <a:t>L’objectif est de faire émerger des savoirs à partir de points de comparaison. Nous nous servirons des critères d’observation, d’analyse des résultats pour guider les élèves.</a:t>
            </a:r>
          </a:p>
          <a:p>
            <a:endParaRPr lang="fr-FR" sz="2000" dirty="0"/>
          </a:p>
        </p:txBody>
      </p:sp>
      <p:graphicFrame>
        <p:nvGraphicFramePr>
          <p:cNvPr id="8" name="Tableau 7"/>
          <p:cNvGraphicFramePr>
            <a:graphicFrameLocks noGrp="1"/>
          </p:cNvGraphicFramePr>
          <p:nvPr>
            <p:extLst>
              <p:ext uri="{D42A27DB-BD31-4B8C-83A1-F6EECF244321}">
                <p14:modId xmlns:p14="http://schemas.microsoft.com/office/powerpoint/2010/main" val="550777427"/>
              </p:ext>
            </p:extLst>
          </p:nvPr>
        </p:nvGraphicFramePr>
        <p:xfrm>
          <a:off x="707522" y="2040047"/>
          <a:ext cx="10529047" cy="4267200"/>
        </p:xfrm>
        <a:graphic>
          <a:graphicData uri="http://schemas.openxmlformats.org/drawingml/2006/table">
            <a:tbl>
              <a:tblPr firstRow="1" firstCol="1" lastRow="1" lastCol="1" bandRow="1" bandCol="1">
                <a:tableStyleId>{5C22544A-7EE6-4342-B048-85BDC9FD1C3A}</a:tableStyleId>
              </a:tblPr>
              <a:tblGrid>
                <a:gridCol w="3375212">
                  <a:extLst>
                    <a:ext uri="{9D8B030D-6E8A-4147-A177-3AD203B41FA5}">
                      <a16:colId xmlns:a16="http://schemas.microsoft.com/office/drawing/2014/main" val="2850336941"/>
                    </a:ext>
                  </a:extLst>
                </a:gridCol>
                <a:gridCol w="3630706">
                  <a:extLst>
                    <a:ext uri="{9D8B030D-6E8A-4147-A177-3AD203B41FA5}">
                      <a16:colId xmlns:a16="http://schemas.microsoft.com/office/drawing/2014/main" val="2319410459"/>
                    </a:ext>
                  </a:extLst>
                </a:gridCol>
                <a:gridCol w="3523129">
                  <a:extLst>
                    <a:ext uri="{9D8B030D-6E8A-4147-A177-3AD203B41FA5}">
                      <a16:colId xmlns:a16="http://schemas.microsoft.com/office/drawing/2014/main" val="2779811061"/>
                    </a:ext>
                  </a:extLst>
                </a:gridCol>
              </a:tblGrid>
              <a:tr h="714649">
                <a:tc>
                  <a:txBody>
                    <a:bodyPr/>
                    <a:lstStyle/>
                    <a:p>
                      <a:pPr marL="131445" marR="136525" indent="-131445" algn="ctr">
                        <a:spcAft>
                          <a:spcPts val="0"/>
                        </a:spcAft>
                      </a:pPr>
                      <a:r>
                        <a:rPr lang="fr-FR" sz="2000" dirty="0">
                          <a:effectLst/>
                        </a:rPr>
                        <a:t> </a:t>
                      </a:r>
                    </a:p>
                    <a:p>
                      <a:pPr marL="131445" marR="136525" indent="-131445" algn="ctr">
                        <a:spcAft>
                          <a:spcPts val="0"/>
                        </a:spcAft>
                      </a:pPr>
                      <a:r>
                        <a:rPr lang="fr-FR" sz="2000" dirty="0">
                          <a:effectLst/>
                        </a:rPr>
                        <a:t>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ETAPE 1 </a:t>
                      </a:r>
                    </a:p>
                    <a:p>
                      <a:pPr marL="66675" marR="106045" algn="ctr">
                        <a:spcBef>
                          <a:spcPts val="5"/>
                        </a:spcBef>
                        <a:spcAft>
                          <a:spcPts val="0"/>
                        </a:spcAft>
                      </a:pPr>
                      <a:r>
                        <a:rPr lang="fr-FR" sz="200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autour de 2 / 3 ans</a:t>
                      </a:r>
                      <a:endPar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106045" algn="ctr">
                        <a:spcBef>
                          <a:spcPts val="5"/>
                        </a:spcBef>
                        <a:spcAft>
                          <a:spcPts val="0"/>
                        </a:spcAft>
                      </a:pPr>
                      <a:endPar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FF66CC"/>
                    </a:solidFill>
                  </a:tcPr>
                </a:tc>
                <a:tc>
                  <a:txBody>
                    <a:bodyPr/>
                    <a:lstStyle/>
                    <a:p>
                      <a:pPr marL="69850" marR="128905" indent="0" algn="ctr" defTabSz="914400" rtl="0" eaLnBrk="1" fontAlgn="auto" latinLnBrk="0" hangingPunct="1">
                        <a:lnSpc>
                          <a:spcPct val="100000"/>
                        </a:lnSpc>
                        <a:spcBef>
                          <a:spcPts val="5"/>
                        </a:spcBef>
                        <a:spcAft>
                          <a:spcPts val="0"/>
                        </a:spcAft>
                        <a:buClrTx/>
                        <a:buSzTx/>
                        <a:buFontTx/>
                        <a:buNone/>
                        <a:tabLst/>
                        <a:defRPr/>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ETAPE 2 </a:t>
                      </a: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2000" baseline="0" dirty="0">
                          <a:effectLst/>
                          <a:latin typeface="Times New Roman" panose="02020603050405020304" pitchFamily="18" charset="0"/>
                          <a:ea typeface="Times New Roman" panose="02020603050405020304" pitchFamily="18" charset="0"/>
                          <a:cs typeface="Times New Roman" panose="02020603050405020304" pitchFamily="18" charset="0"/>
                        </a:rPr>
                        <a:t>autour de 3 / 4 ans</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marR="128905" algn="ctr">
                        <a:spcBef>
                          <a:spcPts val="5"/>
                        </a:spcBef>
                        <a:spcAft>
                          <a:spcPts val="0"/>
                        </a:spcAft>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B381D9"/>
                    </a:solidFill>
                  </a:tcPr>
                </a:tc>
                <a:tc>
                  <a:txBody>
                    <a:bodyPr/>
                    <a:lstStyle/>
                    <a:p>
                      <a:pPr marL="66675" marR="318135" indent="0" algn="ctr" defTabSz="914400" rtl="0" eaLnBrk="1" fontAlgn="auto" latinLnBrk="0" hangingPunct="1">
                        <a:lnSpc>
                          <a:spcPct val="100000"/>
                        </a:lnSpc>
                        <a:spcBef>
                          <a:spcPts val="5"/>
                        </a:spcBef>
                        <a:spcAft>
                          <a:spcPts val="0"/>
                        </a:spcAft>
                        <a:buClrTx/>
                        <a:buSzTx/>
                        <a:buFontTx/>
                        <a:buNone/>
                        <a:tabLst/>
                        <a:defRPr/>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ETAPE 3</a:t>
                      </a: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2000" baseline="0" dirty="0">
                          <a:effectLst/>
                          <a:latin typeface="Times New Roman" panose="02020603050405020304" pitchFamily="18" charset="0"/>
                          <a:ea typeface="Times New Roman" panose="02020603050405020304" pitchFamily="18" charset="0"/>
                          <a:cs typeface="Times New Roman" panose="02020603050405020304" pitchFamily="18" charset="0"/>
                        </a:rPr>
                        <a:t> autour  de 4/5 ans</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318135" algn="ctr">
                        <a:spcBef>
                          <a:spcPts val="5"/>
                        </a:spcBef>
                        <a:spcAft>
                          <a:spcPts val="0"/>
                        </a:spcAft>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A2D668"/>
                    </a:solidFill>
                  </a:tcPr>
                </a:tc>
                <a:extLst>
                  <a:ext uri="{0D108BD9-81ED-4DB2-BD59-A6C34878D82A}">
                    <a16:rowId xmlns:a16="http://schemas.microsoft.com/office/drawing/2014/main" val="3353508325"/>
                  </a:ext>
                </a:extLst>
              </a:tr>
              <a:tr h="769209">
                <a:tc>
                  <a:txBody>
                    <a:bodyPr/>
                    <a:lstStyle/>
                    <a:p>
                      <a:pPr marL="66675" marR="106045" indent="0" algn="ctr" defTabSz="914400" rtl="0" eaLnBrk="1" fontAlgn="auto" latinLnBrk="0" hangingPunct="1">
                        <a:lnSpc>
                          <a:spcPct val="100000"/>
                        </a:lnSpc>
                        <a:spcBef>
                          <a:spcPts val="5"/>
                        </a:spcBef>
                        <a:spcAft>
                          <a:spcPts val="0"/>
                        </a:spcAft>
                        <a:buClrTx/>
                        <a:buSzTx/>
                        <a:buFontTx/>
                        <a:buNone/>
                        <a:tabLst/>
                        <a:defRPr/>
                      </a:pPr>
                      <a:r>
                        <a:rPr lang="fr-FR" sz="2000" dirty="0">
                          <a:solidFill>
                            <a:schemeClr val="bg1"/>
                          </a:solidFill>
                          <a:effectLst/>
                        </a:rPr>
                        <a:t>Transporter, déplacer des objets en suivant un trajet</a:t>
                      </a:r>
                      <a:endPar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106045" algn="ctr">
                        <a:spcBef>
                          <a:spcPts val="5"/>
                        </a:spcBef>
                        <a:spcAft>
                          <a:spcPts val="0"/>
                        </a:spcAft>
                      </a:pPr>
                      <a:endPar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FF66CC"/>
                    </a:solidFill>
                  </a:tcPr>
                </a:tc>
                <a:tc>
                  <a:txBody>
                    <a:bodyPr/>
                    <a:lstStyle/>
                    <a:p>
                      <a:pPr marL="69850" marR="128905" indent="0" algn="ctr" defTabSz="914400" rtl="0" eaLnBrk="1" fontAlgn="auto" latinLnBrk="0" hangingPunct="1">
                        <a:lnSpc>
                          <a:spcPct val="100000"/>
                        </a:lnSpc>
                        <a:spcBef>
                          <a:spcPts val="5"/>
                        </a:spcBef>
                        <a:spcAft>
                          <a:spcPts val="0"/>
                        </a:spcAft>
                        <a:buClrTx/>
                        <a:buSzTx/>
                        <a:buFontTx/>
                        <a:buNone/>
                        <a:tabLst/>
                        <a:defRPr/>
                      </a:pPr>
                      <a:r>
                        <a:rPr lang="fr-FR" sz="2000" dirty="0">
                          <a:solidFill>
                            <a:schemeClr val="bg1"/>
                          </a:solidFill>
                          <a:effectLst/>
                        </a:rPr>
                        <a:t> </a:t>
                      </a:r>
                      <a:r>
                        <a:rPr lang="fr-FR" sz="2000" b="1" dirty="0">
                          <a:solidFill>
                            <a:schemeClr val="bg1"/>
                          </a:solidFill>
                          <a:effectLst/>
                        </a:rPr>
                        <a:t>S’opposer un contre un à distance, par médiation d’un objet ou en situation collective</a:t>
                      </a:r>
                      <a:endParaRPr lang="fr-FR"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B381D9"/>
                    </a:solidFill>
                  </a:tcPr>
                </a:tc>
                <a:tc>
                  <a:txBody>
                    <a:bodyPr/>
                    <a:lstStyle/>
                    <a:p>
                      <a:pPr marL="66675" marR="318135" indent="0" algn="ctr" defTabSz="914400" rtl="0" eaLnBrk="1" fontAlgn="auto" latinLnBrk="0" hangingPunct="1">
                        <a:lnSpc>
                          <a:spcPct val="100000"/>
                        </a:lnSpc>
                        <a:spcBef>
                          <a:spcPts val="5"/>
                        </a:spcBef>
                        <a:spcAft>
                          <a:spcPts val="0"/>
                        </a:spcAft>
                        <a:buClrTx/>
                        <a:buSzTx/>
                        <a:buFontTx/>
                        <a:buNone/>
                        <a:tabLst/>
                        <a:defRPr/>
                      </a:pPr>
                      <a:r>
                        <a:rPr lang="fr-FR" sz="2000" dirty="0">
                          <a:solidFill>
                            <a:schemeClr val="bg1"/>
                          </a:solidFill>
                          <a:effectLst/>
                        </a:rPr>
                        <a:t>S’opposer directement un contre un en contact rapproché</a:t>
                      </a:r>
                      <a:endPar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318135" algn="l">
                        <a:spcBef>
                          <a:spcPts val="5"/>
                        </a:spcBef>
                        <a:spcAft>
                          <a:spcPts val="0"/>
                        </a:spcAft>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A2D668"/>
                    </a:solidFill>
                  </a:tcPr>
                </a:tc>
                <a:extLst>
                  <a:ext uri="{0D108BD9-81ED-4DB2-BD59-A6C34878D82A}">
                    <a16:rowId xmlns:a16="http://schemas.microsoft.com/office/drawing/2014/main" val="4238392736"/>
                  </a:ext>
                </a:extLst>
              </a:tr>
              <a:tr h="833758">
                <a:tc>
                  <a:txBody>
                    <a:bodyPr/>
                    <a:lstStyle/>
                    <a:p>
                      <a:pPr marL="131445" marR="136525" indent="-131445" algn="l">
                        <a:spcAft>
                          <a:spcPts val="0"/>
                        </a:spcAft>
                      </a:pPr>
                      <a:r>
                        <a:rPr lang="fr-FR" sz="2000" dirty="0">
                          <a:effectLst/>
                        </a:rPr>
                        <a:t>             </a:t>
                      </a:r>
                      <a:r>
                        <a:rPr lang="fr-FR" sz="2000" dirty="0">
                          <a:solidFill>
                            <a:schemeClr val="tx1"/>
                          </a:solidFill>
                          <a:effectLst/>
                        </a:rPr>
                        <a:t>Les</a:t>
                      </a:r>
                      <a:r>
                        <a:rPr lang="fr-FR" sz="2000" baseline="0" dirty="0">
                          <a:solidFill>
                            <a:schemeClr val="tx1"/>
                          </a:solidFill>
                          <a:effectLst/>
                        </a:rPr>
                        <a:t> enfants sont invités à t</a:t>
                      </a:r>
                      <a:r>
                        <a:rPr lang="fr-FR" sz="2000" dirty="0">
                          <a:solidFill>
                            <a:schemeClr val="tx1"/>
                          </a:solidFill>
                          <a:effectLst/>
                        </a:rPr>
                        <a:t>ransporter en continu un meuble</a:t>
                      </a:r>
                      <a:r>
                        <a:rPr lang="fr-FR" sz="2000" baseline="0" dirty="0">
                          <a:solidFill>
                            <a:schemeClr val="tx1"/>
                          </a:solidFill>
                          <a:effectLst/>
                        </a:rPr>
                        <a:t> (objet)</a:t>
                      </a:r>
                      <a:r>
                        <a:rPr lang="fr-FR" sz="2000" dirty="0">
                          <a:solidFill>
                            <a:schemeClr val="tx1"/>
                          </a:solidFill>
                          <a:effectLst/>
                        </a:rPr>
                        <a:t> du</a:t>
                      </a:r>
                      <a:r>
                        <a:rPr lang="fr-FR" sz="2000" baseline="0" dirty="0">
                          <a:solidFill>
                            <a:schemeClr val="tx1"/>
                          </a:solidFill>
                          <a:effectLst/>
                        </a:rPr>
                        <a:t> camion(</a:t>
                      </a:r>
                      <a:r>
                        <a:rPr lang="fr-FR" sz="2000" dirty="0">
                          <a:solidFill>
                            <a:schemeClr val="tx1"/>
                          </a:solidFill>
                          <a:effectLst/>
                        </a:rPr>
                        <a:t> la réserve) à la nouvelle maison</a:t>
                      </a:r>
                      <a:endParaRPr lang="fr-FR"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FF66CC"/>
                    </a:solidFill>
                  </a:tcPr>
                </a:tc>
                <a:tc>
                  <a:txBody>
                    <a:bodyPr/>
                    <a:lstStyle/>
                    <a:p>
                      <a:pPr marL="0" marR="128905" lvl="0" indent="0" algn="l">
                        <a:spcBef>
                          <a:spcPts val="5"/>
                        </a:spcBef>
                        <a:spcAft>
                          <a:spcPts val="0"/>
                        </a:spcAft>
                        <a:buFont typeface="Times New Roman" panose="02020603050405020304" pitchFamily="18" charset="0"/>
                        <a:buNone/>
                      </a:pPr>
                      <a:r>
                        <a:rPr lang="fr-FR" sz="2000" baseline="0" dirty="0">
                          <a:solidFill>
                            <a:schemeClr val="tx1"/>
                          </a:solidFill>
                          <a:effectLst/>
                        </a:rPr>
                        <a:t>                L</a:t>
                      </a:r>
                      <a:r>
                        <a:rPr lang="fr-FR" sz="2000" dirty="0">
                          <a:solidFill>
                            <a:schemeClr val="tx1"/>
                          </a:solidFill>
                          <a:effectLst/>
                        </a:rPr>
                        <a:t>es</a:t>
                      </a:r>
                      <a:r>
                        <a:rPr lang="fr-FR" sz="2000" baseline="0" dirty="0">
                          <a:solidFill>
                            <a:schemeClr val="tx1"/>
                          </a:solidFill>
                          <a:effectLst/>
                        </a:rPr>
                        <a:t> enfants doivent s</a:t>
                      </a:r>
                      <a:r>
                        <a:rPr lang="fr-FR" sz="2000" dirty="0">
                          <a:solidFill>
                            <a:schemeClr val="tx1"/>
                          </a:solidFill>
                          <a:effectLst/>
                        </a:rPr>
                        <a:t>ortir le plus d’ours endormis</a:t>
                      </a:r>
                      <a:r>
                        <a:rPr lang="fr-FR" sz="2000" baseline="0" dirty="0">
                          <a:solidFill>
                            <a:schemeClr val="tx1"/>
                          </a:solidFill>
                          <a:effectLst/>
                        </a:rPr>
                        <a:t> </a:t>
                      </a:r>
                      <a:r>
                        <a:rPr lang="fr-FR" sz="2000" dirty="0">
                          <a:solidFill>
                            <a:schemeClr val="tx1"/>
                          </a:solidFill>
                          <a:effectLst/>
                        </a:rPr>
                        <a:t> (camarades) de la tanière (zone</a:t>
                      </a:r>
                      <a:r>
                        <a:rPr lang="fr-FR" sz="2000" baseline="0" dirty="0">
                          <a:solidFill>
                            <a:schemeClr val="tx1"/>
                          </a:solidFill>
                          <a:effectLst/>
                        </a:rPr>
                        <a:t> matérialisée par les</a:t>
                      </a:r>
                      <a:r>
                        <a:rPr lang="fr-FR" sz="2000" dirty="0">
                          <a:solidFill>
                            <a:schemeClr val="tx1"/>
                          </a:solidFill>
                          <a:effectLst/>
                        </a:rPr>
                        <a:t> tapis) en un temps déterminé</a:t>
                      </a:r>
                      <a:endParaRPr lang="fr-FR"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B381D9"/>
                    </a:solidFill>
                  </a:tcPr>
                </a:tc>
                <a:tc>
                  <a:txBody>
                    <a:bodyPr/>
                    <a:lstStyle/>
                    <a:p>
                      <a:pPr marL="0" marR="318135" lvl="0" indent="0" algn="l">
                        <a:spcBef>
                          <a:spcPts val="5"/>
                        </a:spcBef>
                        <a:spcAft>
                          <a:spcPts val="0"/>
                        </a:spcAft>
                        <a:buFont typeface="Times New Roman" panose="02020603050405020304" pitchFamily="18" charset="0"/>
                        <a:buNone/>
                      </a:pPr>
                      <a:r>
                        <a:rPr lang="fr-FR" sz="2000" dirty="0">
                          <a:solidFill>
                            <a:schemeClr val="tx1"/>
                          </a:solidFill>
                          <a:effectLst/>
                        </a:rPr>
                        <a:t>           Chaque</a:t>
                      </a:r>
                      <a:r>
                        <a:rPr lang="fr-FR" sz="2000" baseline="0" dirty="0">
                          <a:solidFill>
                            <a:schemeClr val="tx1"/>
                          </a:solidFill>
                          <a:effectLst/>
                        </a:rPr>
                        <a:t> enfant doit r</a:t>
                      </a:r>
                      <a:r>
                        <a:rPr lang="fr-FR" sz="2000" dirty="0">
                          <a:solidFill>
                            <a:schemeClr val="tx1"/>
                          </a:solidFill>
                          <a:effectLst/>
                        </a:rPr>
                        <a:t>etourner la tortue avant 15s alors qu’elle va vouloir résister pour protéger son</a:t>
                      </a:r>
                      <a:r>
                        <a:rPr lang="fr-FR" sz="2000" baseline="0" dirty="0">
                          <a:solidFill>
                            <a:schemeClr val="tx1"/>
                          </a:solidFill>
                          <a:effectLst/>
                        </a:rPr>
                        <a:t> œuf.</a:t>
                      </a:r>
                    </a:p>
                    <a:p>
                      <a:pPr marL="0" marR="318135" lvl="0" indent="0" algn="l">
                        <a:spcBef>
                          <a:spcPts val="5"/>
                        </a:spcBef>
                        <a:spcAft>
                          <a:spcPts val="0"/>
                        </a:spcAft>
                        <a:buFont typeface="Times New Roman" panose="02020603050405020304" pitchFamily="18" charset="0"/>
                        <a:buNone/>
                      </a:pP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A2D668"/>
                    </a:solidFill>
                  </a:tcPr>
                </a:tc>
                <a:extLst>
                  <a:ext uri="{0D108BD9-81ED-4DB2-BD59-A6C34878D82A}">
                    <a16:rowId xmlns:a16="http://schemas.microsoft.com/office/drawing/2014/main" val="225401656"/>
                  </a:ext>
                </a:extLst>
              </a:tr>
            </a:tbl>
          </a:graphicData>
        </a:graphic>
      </p:graphicFrame>
      <p:sp>
        <p:nvSpPr>
          <p:cNvPr id="3" name="ZoneTexte 2"/>
          <p:cNvSpPr txBox="1"/>
          <p:nvPr/>
        </p:nvSpPr>
        <p:spPr>
          <a:xfrm>
            <a:off x="9580728" y="4585648"/>
            <a:ext cx="805218" cy="369332"/>
          </a:xfrm>
          <a:prstGeom prst="rect">
            <a:avLst/>
          </a:prstGeom>
          <a:noFill/>
        </p:spPr>
        <p:txBody>
          <a:bodyPr wrap="square" rtlCol="0">
            <a:spAutoFit/>
          </a:bodyPr>
          <a:lstStyle/>
          <a:p>
            <a:r>
              <a:rPr lang="fr-FR" dirty="0">
                <a:hlinkClick r:id="rId2" action="ppaction://hlinksldjump"/>
              </a:rPr>
              <a:t>suite</a:t>
            </a:r>
            <a:endParaRPr lang="fr-FR" dirty="0"/>
          </a:p>
        </p:txBody>
      </p:sp>
    </p:spTree>
    <p:extLst>
      <p:ext uri="{BB962C8B-B14F-4D97-AF65-F5344CB8AC3E}">
        <p14:creationId xmlns:p14="http://schemas.microsoft.com/office/powerpoint/2010/main" val="4234639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0853E-EA01-844E-BBD2-1D3136A0D74D}"/>
              </a:ext>
            </a:extLst>
          </p:cNvPr>
          <p:cNvSpPr>
            <a:spLocks noGrp="1"/>
          </p:cNvSpPr>
          <p:nvPr>
            <p:ph type="title"/>
          </p:nvPr>
        </p:nvSpPr>
        <p:spPr>
          <a:xfrm>
            <a:off x="527537" y="66428"/>
            <a:ext cx="10131425" cy="1127404"/>
          </a:xfrm>
        </p:spPr>
        <p:txBody>
          <a:bodyPr>
            <a:normAutofit/>
          </a:bodyPr>
          <a:lstStyle/>
          <a:p>
            <a:r>
              <a:rPr lang="fr-FR" sz="3200" dirty="0"/>
              <a:t>La démarche </a:t>
            </a:r>
            <a:r>
              <a:rPr lang="fr-FR" sz="3200" dirty="0">
                <a:hlinkClick r:id="rId2" action="ppaction://hlinksldjump"/>
              </a:rPr>
              <a:t>&lt;</a:t>
            </a:r>
            <a:endParaRPr lang="fr-FR" sz="3200" dirty="0"/>
          </a:p>
        </p:txBody>
      </p:sp>
      <p:graphicFrame>
        <p:nvGraphicFramePr>
          <p:cNvPr id="8" name="Tableau 7"/>
          <p:cNvGraphicFramePr>
            <a:graphicFrameLocks noGrp="1"/>
          </p:cNvGraphicFramePr>
          <p:nvPr>
            <p:extLst>
              <p:ext uri="{D42A27DB-BD31-4B8C-83A1-F6EECF244321}">
                <p14:modId xmlns:p14="http://schemas.microsoft.com/office/powerpoint/2010/main" val="2813933277"/>
              </p:ext>
            </p:extLst>
          </p:nvPr>
        </p:nvGraphicFramePr>
        <p:xfrm>
          <a:off x="685800" y="1193832"/>
          <a:ext cx="10529047" cy="4907280"/>
        </p:xfrm>
        <a:graphic>
          <a:graphicData uri="http://schemas.openxmlformats.org/drawingml/2006/table">
            <a:tbl>
              <a:tblPr firstRow="1" firstCol="1" lastRow="1" lastCol="1" bandRow="1" bandCol="1">
                <a:tableStyleId>{5C22544A-7EE6-4342-B048-85BDC9FD1C3A}</a:tableStyleId>
              </a:tblPr>
              <a:tblGrid>
                <a:gridCol w="3375212">
                  <a:extLst>
                    <a:ext uri="{9D8B030D-6E8A-4147-A177-3AD203B41FA5}">
                      <a16:colId xmlns:a16="http://schemas.microsoft.com/office/drawing/2014/main" val="2850336941"/>
                    </a:ext>
                  </a:extLst>
                </a:gridCol>
                <a:gridCol w="3630706">
                  <a:extLst>
                    <a:ext uri="{9D8B030D-6E8A-4147-A177-3AD203B41FA5}">
                      <a16:colId xmlns:a16="http://schemas.microsoft.com/office/drawing/2014/main" val="2319410459"/>
                    </a:ext>
                  </a:extLst>
                </a:gridCol>
                <a:gridCol w="3523129">
                  <a:extLst>
                    <a:ext uri="{9D8B030D-6E8A-4147-A177-3AD203B41FA5}">
                      <a16:colId xmlns:a16="http://schemas.microsoft.com/office/drawing/2014/main" val="2779811061"/>
                    </a:ext>
                  </a:extLst>
                </a:gridCol>
              </a:tblGrid>
              <a:tr h="714649">
                <a:tc>
                  <a:txBody>
                    <a:bodyPr/>
                    <a:lstStyle/>
                    <a:p>
                      <a:pPr marL="131445" marR="136525" indent="-131445" algn="ctr">
                        <a:spcAft>
                          <a:spcPts val="0"/>
                        </a:spcAft>
                      </a:pPr>
                      <a:r>
                        <a:rPr lang="fr-FR" sz="1400" dirty="0">
                          <a:effectLst/>
                        </a:rPr>
                        <a:t> </a:t>
                      </a:r>
                    </a:p>
                    <a:p>
                      <a:pPr marL="131445" marR="136525" indent="-131445" algn="ctr">
                        <a:spcAft>
                          <a:spcPts val="0"/>
                        </a:spcAft>
                      </a:pPr>
                      <a:r>
                        <a:rPr lang="fr-FR" sz="1400" dirty="0">
                          <a:effectLst/>
                        </a:rPr>
                        <a:t> </a:t>
                      </a:r>
                      <a:r>
                        <a:rPr lang="fr-FR"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ETAPE 1 </a:t>
                      </a:r>
                    </a:p>
                    <a:p>
                      <a:pPr marL="66675" marR="106045" algn="ctr">
                        <a:spcBef>
                          <a:spcPts val="5"/>
                        </a:spcBef>
                        <a:spcAft>
                          <a:spcPts val="0"/>
                        </a:spcAft>
                      </a:pPr>
                      <a:r>
                        <a:rPr lang="fr-FR" sz="140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autour de 2 / 3 ans</a:t>
                      </a:r>
                      <a:endParaRPr lang="fr-FR"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106045" algn="ctr">
                        <a:spcBef>
                          <a:spcPts val="5"/>
                        </a:spcBef>
                        <a:spcAft>
                          <a:spcPts val="0"/>
                        </a:spcAft>
                      </a:pPr>
                      <a:endParaRPr lang="fr-FR"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FF66CC"/>
                    </a:solidFill>
                  </a:tcPr>
                </a:tc>
                <a:tc>
                  <a:txBody>
                    <a:bodyPr/>
                    <a:lstStyle/>
                    <a:p>
                      <a:pPr marL="69850" marR="128905" indent="0" algn="ctr" defTabSz="914400" rtl="0" eaLnBrk="1" fontAlgn="auto" latinLnBrk="0" hangingPunct="1">
                        <a:lnSpc>
                          <a:spcPct val="100000"/>
                        </a:lnSpc>
                        <a:spcBef>
                          <a:spcPts val="5"/>
                        </a:spcBef>
                        <a:spcAft>
                          <a:spcPts val="0"/>
                        </a:spcAft>
                        <a:buClrTx/>
                        <a:buSzTx/>
                        <a:buFontTx/>
                        <a:buNone/>
                        <a:tabLst/>
                        <a:defRPr/>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ETAPE 2 </a:t>
                      </a: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400" baseline="0" dirty="0">
                          <a:effectLst/>
                          <a:latin typeface="Times New Roman" panose="02020603050405020304" pitchFamily="18" charset="0"/>
                          <a:ea typeface="Times New Roman" panose="02020603050405020304" pitchFamily="18" charset="0"/>
                          <a:cs typeface="Times New Roman" panose="02020603050405020304" pitchFamily="18" charset="0"/>
                        </a:rPr>
                        <a:t>autour de 3 / 4 ans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marR="128905" algn="ctr">
                        <a:spcBef>
                          <a:spcPts val="5"/>
                        </a:spcBef>
                        <a:spcAft>
                          <a:spcPts val="0"/>
                        </a:spcAft>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B381D9"/>
                    </a:solidFill>
                  </a:tcPr>
                </a:tc>
                <a:tc>
                  <a:txBody>
                    <a:bodyPr/>
                    <a:lstStyle/>
                    <a:p>
                      <a:pPr marL="66675" marR="318135" indent="0" algn="ctr" defTabSz="914400" rtl="0" eaLnBrk="1" fontAlgn="auto" latinLnBrk="0" hangingPunct="1">
                        <a:lnSpc>
                          <a:spcPct val="100000"/>
                        </a:lnSpc>
                        <a:spcBef>
                          <a:spcPts val="5"/>
                        </a:spcBef>
                        <a:spcAft>
                          <a:spcPts val="0"/>
                        </a:spcAft>
                        <a:buClrTx/>
                        <a:buSzTx/>
                        <a:buFontTx/>
                        <a:buNone/>
                        <a:tabLst/>
                        <a:defRPr/>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ETAPE 3</a:t>
                      </a: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400" baseline="0" dirty="0">
                          <a:effectLst/>
                          <a:latin typeface="Times New Roman" panose="02020603050405020304" pitchFamily="18" charset="0"/>
                          <a:ea typeface="Times New Roman" panose="02020603050405020304" pitchFamily="18" charset="0"/>
                          <a:cs typeface="Times New Roman" panose="02020603050405020304" pitchFamily="18" charset="0"/>
                        </a:rPr>
                        <a:t> autour  de 4/5 ans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6675" marR="318135" algn="ctr">
                        <a:spcBef>
                          <a:spcPts val="5"/>
                        </a:spcBef>
                        <a:spcAft>
                          <a:spcPts val="0"/>
                        </a:spcAft>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A2D668"/>
                    </a:solidFill>
                  </a:tcPr>
                </a:tc>
                <a:extLst>
                  <a:ext uri="{0D108BD9-81ED-4DB2-BD59-A6C34878D82A}">
                    <a16:rowId xmlns:a16="http://schemas.microsoft.com/office/drawing/2014/main" val="3353508325"/>
                  </a:ext>
                </a:extLst>
              </a:tr>
              <a:tr h="3215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u="none" strike="noStrike" kern="1200" baseline="0" dirty="0">
                          <a:solidFill>
                            <a:schemeClr val="bg1"/>
                          </a:solidFill>
                          <a:latin typeface="+mn-lt"/>
                          <a:ea typeface="+mn-ea"/>
                          <a:cs typeface="+mn-cs"/>
                        </a:rPr>
                        <a:t>     L’objectif est de faire découvrir à l’élève le geste le plus adapté en le laissant , tester. Des interventions ponctuelles du PE,  enrichies de</a:t>
                      </a:r>
                      <a:r>
                        <a:rPr lang="fr-FR" sz="1400" b="0" dirty="0">
                          <a:solidFill>
                            <a:schemeClr val="bg1"/>
                          </a:solidFill>
                          <a:effectLst/>
                        </a:rPr>
                        <a:t> vidéos et de photos  prises pendant la séance  permettront de</a:t>
                      </a:r>
                      <a:r>
                        <a:rPr lang="fr-FR" sz="1400" b="0" baseline="0" dirty="0">
                          <a:solidFill>
                            <a:schemeClr val="bg1"/>
                          </a:solidFill>
                          <a:effectLst/>
                        </a:rPr>
                        <a:t> </a:t>
                      </a:r>
                      <a:r>
                        <a:rPr lang="fr-FR" sz="1400" b="0" dirty="0">
                          <a:solidFill>
                            <a:schemeClr val="bg1"/>
                          </a:solidFill>
                          <a:effectLst/>
                        </a:rPr>
                        <a:t>revenir en classe en langage et faire émerger les critères de réussite:</a:t>
                      </a:r>
                    </a:p>
                    <a:p>
                      <a:pPr marL="171450" indent="-171450">
                        <a:buFontTx/>
                        <a:buChar char="-"/>
                      </a:pPr>
                      <a:r>
                        <a:rPr lang="fr-FR" sz="1400" b="0" dirty="0">
                          <a:solidFill>
                            <a:schemeClr val="bg1"/>
                          </a:solidFill>
                          <a:effectLst/>
                        </a:rPr>
                        <a:t>pousser sur les pieds et les mains en même temps</a:t>
                      </a:r>
                    </a:p>
                    <a:p>
                      <a:pPr marL="171450" indent="-171450">
                        <a:buFontTx/>
                        <a:buChar char="-"/>
                      </a:pPr>
                      <a:r>
                        <a:rPr lang="fr-FR" sz="1400" b="0" dirty="0">
                          <a:solidFill>
                            <a:schemeClr val="bg1"/>
                          </a:solidFill>
                          <a:effectLst/>
                        </a:rPr>
                        <a:t>mettre son pied devant pour pousser fort</a:t>
                      </a:r>
                    </a:p>
                    <a:p>
                      <a:pPr marL="0" marR="106045" lvl="0" indent="0" algn="l">
                        <a:spcBef>
                          <a:spcPts val="5"/>
                        </a:spcBef>
                        <a:spcAft>
                          <a:spcPts val="0"/>
                        </a:spcAft>
                        <a:buFont typeface="Times New Roman" panose="02020603050405020304" pitchFamily="18" charset="0"/>
                        <a:buNone/>
                      </a:pPr>
                      <a:r>
                        <a:rPr lang="fr-FR" sz="1400" b="0" dirty="0">
                          <a:solidFill>
                            <a:schemeClr val="bg1"/>
                          </a:solidFill>
                          <a:effectLst/>
                        </a:rPr>
                        <a:t>-</a:t>
                      </a:r>
                      <a:r>
                        <a:rPr lang="fr-FR" sz="1400" b="0" baseline="0" dirty="0">
                          <a:solidFill>
                            <a:schemeClr val="bg1"/>
                          </a:solidFill>
                          <a:effectLst/>
                        </a:rPr>
                        <a:t>  </a:t>
                      </a:r>
                      <a:r>
                        <a:rPr lang="fr-FR" sz="1400" b="0" dirty="0">
                          <a:solidFill>
                            <a:schemeClr val="bg1"/>
                          </a:solidFill>
                          <a:effectLst/>
                        </a:rPr>
                        <a:t>mettre son pied derrière pour tirer fort sans tomber</a:t>
                      </a:r>
                    </a:p>
                    <a:p>
                      <a:pPr marL="171450" marR="106045" lvl="0" indent="-171450" algn="l">
                        <a:spcBef>
                          <a:spcPts val="5"/>
                        </a:spcBef>
                        <a:spcAft>
                          <a:spcPts val="0"/>
                        </a:spcAft>
                        <a:buFontTx/>
                        <a:buChar char="-"/>
                      </a:pPr>
                      <a:r>
                        <a:rPr lang="fr-FR" sz="1400" b="0" dirty="0">
                          <a:solidFill>
                            <a:schemeClr val="bg1"/>
                          </a:solidFill>
                          <a:effectLst/>
                        </a:rPr>
                        <a:t>porter sans occulter la vue</a:t>
                      </a:r>
                    </a:p>
                    <a:p>
                      <a:pPr marL="0" marR="106045" lvl="0" indent="0" algn="l">
                        <a:spcBef>
                          <a:spcPts val="5"/>
                        </a:spcBef>
                        <a:spcAft>
                          <a:spcPts val="0"/>
                        </a:spcAft>
                        <a:buFontTx/>
                        <a:buNone/>
                      </a:pPr>
                      <a:r>
                        <a:rPr lang="fr-FR" sz="1400" b="0" dirty="0">
                          <a:solidFill>
                            <a:schemeClr val="bg1"/>
                          </a:solidFill>
                          <a:effectLst/>
                        </a:rPr>
                        <a:t>Les meubles (objets) seront variés (cartons</a:t>
                      </a:r>
                      <a:r>
                        <a:rPr lang="fr-FR" sz="1400" b="0" baseline="0" dirty="0">
                          <a:solidFill>
                            <a:schemeClr val="bg1"/>
                          </a:solidFill>
                          <a:effectLst/>
                        </a:rPr>
                        <a:t> de différentes tailles) qui permettront de modifier  les comportements dans les déplacements. La route suivie par les déménageurs  sera modifiée (droite, avec virages, avec des obstacles…) pour provoquer des changements  d’actions.</a:t>
                      </a:r>
                      <a:endParaRPr lang="fr-FR" sz="1400" b="0" dirty="0">
                        <a:solidFill>
                          <a:schemeClr val="bg1"/>
                        </a:solidFill>
                        <a:effectLst/>
                      </a:endParaRPr>
                    </a:p>
                  </a:txBody>
                  <a:tcPr marL="0" marR="0" marT="0" marB="0">
                    <a:solidFill>
                      <a:srgbClr val="FF66CC"/>
                    </a:solidFill>
                  </a:tcPr>
                </a:tc>
                <a:tc>
                  <a:txBody>
                    <a:bodyPr/>
                    <a:lstStyle/>
                    <a:p>
                      <a:pPr marL="69850" marR="128905" algn="l">
                        <a:spcBef>
                          <a:spcPts val="5"/>
                        </a:spcBef>
                        <a:spcAft>
                          <a:spcPts val="0"/>
                        </a:spcAft>
                      </a:pPr>
                      <a:r>
                        <a:rPr lang="fr-FR" sz="1400" b="0" i="0" u="none" strike="noStrike" kern="1200" baseline="0" dirty="0">
                          <a:solidFill>
                            <a:schemeClr val="lt1"/>
                          </a:solidFill>
                          <a:latin typeface="+mn-lt"/>
                          <a:ea typeface="+mn-ea"/>
                          <a:cs typeface="+mn-cs"/>
                        </a:rPr>
                        <a:t>   </a:t>
                      </a:r>
                      <a:r>
                        <a:rPr lang="fr-FR" sz="1400" b="0" i="0" u="none" strike="noStrike" kern="1200" baseline="0" dirty="0">
                          <a:solidFill>
                            <a:schemeClr val="bg1"/>
                          </a:solidFill>
                          <a:latin typeface="+mn-lt"/>
                          <a:ea typeface="+mn-ea"/>
                          <a:cs typeface="+mn-cs"/>
                        </a:rPr>
                        <a:t>L’objectif est de faire découvrir à l’élève qu’en collaborant avec d’autres camarades il est plus rapide et efficace mais qu’il doit communiquer avec l’autre.</a:t>
                      </a:r>
                      <a:r>
                        <a:rPr lang="fr-FR" sz="1400" dirty="0">
                          <a:solidFill>
                            <a:schemeClr val="bg1"/>
                          </a:solidFill>
                          <a:effectLst/>
                        </a:rPr>
                        <a:t> </a:t>
                      </a:r>
                    </a:p>
                    <a:p>
                      <a:pPr marL="69850" marR="128905" indent="0" algn="l">
                        <a:spcBef>
                          <a:spcPts val="5"/>
                        </a:spcBef>
                        <a:spcAft>
                          <a:spcPts val="0"/>
                        </a:spcAft>
                        <a:buFontTx/>
                        <a:buNone/>
                      </a:pPr>
                      <a:r>
                        <a:rPr lang="fr-FR" sz="1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L’enseignant mettra en évidence  pendant</a:t>
                      </a:r>
                      <a:r>
                        <a:rPr lang="fr-FR" sz="1400" b="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la séance différentes façons de procéder en invitant à observer puis tester et comparer pour faire verbaliser les différentes actions motrices:</a:t>
                      </a:r>
                    </a:p>
                    <a:p>
                      <a:pPr marL="69850" marR="128905" indent="0" algn="l" defTabSz="914400" rtl="0" eaLnBrk="1" fontAlgn="auto" latinLnBrk="0" hangingPunct="1">
                        <a:lnSpc>
                          <a:spcPct val="100000"/>
                        </a:lnSpc>
                        <a:spcBef>
                          <a:spcPts val="5"/>
                        </a:spcBef>
                        <a:spcAft>
                          <a:spcPts val="0"/>
                        </a:spcAft>
                        <a:buClrTx/>
                        <a:buSzTx/>
                        <a:buFontTx/>
                        <a:buNone/>
                        <a:tabLst/>
                        <a:defRPr/>
                      </a:pPr>
                      <a:r>
                        <a:rPr lang="fr-FR" sz="1400" b="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Tirer par les membres</a:t>
                      </a:r>
                      <a:endParaRPr lang="fr-FR" sz="1400" b="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69850" marR="128905" indent="0" algn="l">
                        <a:spcBef>
                          <a:spcPts val="5"/>
                        </a:spcBef>
                        <a:spcAft>
                          <a:spcPts val="0"/>
                        </a:spcAft>
                        <a:buFontTx/>
                        <a:buNone/>
                      </a:pPr>
                      <a:r>
                        <a:rPr lang="fr-FR" sz="1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Pousser le corps, le faire rouler</a:t>
                      </a:r>
                    </a:p>
                    <a:p>
                      <a:pPr marL="69850" marR="128905" indent="0" algn="l">
                        <a:spcBef>
                          <a:spcPts val="5"/>
                        </a:spcBef>
                        <a:spcAft>
                          <a:spcPts val="0"/>
                        </a:spcAft>
                        <a:buFontTx/>
                        <a:buNone/>
                      </a:pPr>
                      <a:r>
                        <a:rPr lang="fr-FR" sz="1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Porter à plusieurs</a:t>
                      </a:r>
                    </a:p>
                  </a:txBody>
                  <a:tcPr marL="0" marR="0" marT="0" marB="0">
                    <a:solidFill>
                      <a:srgbClr val="B381D9"/>
                    </a:solidFill>
                  </a:tcPr>
                </a:tc>
                <a:tc>
                  <a:txBody>
                    <a:bodyPr/>
                    <a:lstStyle/>
                    <a:p>
                      <a:pPr marL="0" marR="318135" lvl="0" indent="0" algn="l">
                        <a:spcBef>
                          <a:spcPts val="5"/>
                        </a:spcBef>
                        <a:spcAft>
                          <a:spcPts val="0"/>
                        </a:spcAft>
                        <a:buFont typeface="Times New Roman" panose="02020603050405020304" pitchFamily="18" charset="0"/>
                        <a:buNone/>
                      </a:pPr>
                      <a:r>
                        <a:rPr lang="fr-FR" sz="1400" b="0" baseline="0" dirty="0">
                          <a:solidFill>
                            <a:schemeClr val="bg1"/>
                          </a:solidFill>
                          <a:effectLst/>
                        </a:rPr>
                        <a:t>     L’</a:t>
                      </a:r>
                      <a:r>
                        <a:rPr lang="fr-FR" sz="1400" b="0" dirty="0">
                          <a:solidFill>
                            <a:schemeClr val="bg1"/>
                          </a:solidFill>
                          <a:effectLst/>
                        </a:rPr>
                        <a:t>’objectif est de permettre</a:t>
                      </a:r>
                      <a:r>
                        <a:rPr lang="fr-FR" sz="1400" b="0" baseline="0" dirty="0">
                          <a:solidFill>
                            <a:schemeClr val="bg1"/>
                          </a:solidFill>
                          <a:effectLst/>
                        </a:rPr>
                        <a:t> à l’enfant de tester, observer, comparer différentes actions pour choisir la plus efficace.</a:t>
                      </a:r>
                    </a:p>
                    <a:p>
                      <a:pPr marL="0" marR="318135" lvl="0" indent="0" algn="l">
                        <a:spcBef>
                          <a:spcPts val="5"/>
                        </a:spcBef>
                        <a:spcAft>
                          <a:spcPts val="0"/>
                        </a:spcAft>
                        <a:buFont typeface="Times New Roman" panose="02020603050405020304" pitchFamily="18" charset="0"/>
                        <a:buNone/>
                      </a:pPr>
                      <a:r>
                        <a:rPr lang="fr-FR" sz="1400" b="0" baseline="0" dirty="0">
                          <a:solidFill>
                            <a:schemeClr val="bg1"/>
                          </a:solidFill>
                          <a:effectLst/>
                        </a:rPr>
                        <a:t>  En observant ses camarades en action pendant la séance et en vidéo, il pourra verbaliser et prendre conscience  des actions motrices:</a:t>
                      </a:r>
                      <a:endParaRPr lang="fr-FR" sz="1400" b="0" dirty="0">
                        <a:solidFill>
                          <a:schemeClr val="bg1"/>
                        </a:solidFill>
                        <a:effectLst/>
                      </a:endParaRPr>
                    </a:p>
                    <a:p>
                      <a:pPr marL="342900" marR="318135" lvl="0" indent="-342900" algn="l">
                        <a:spcBef>
                          <a:spcPts val="5"/>
                        </a:spcBef>
                        <a:spcAft>
                          <a:spcPts val="0"/>
                        </a:spcAft>
                        <a:buFont typeface="Times New Roman" panose="02020603050405020304" pitchFamily="18" charset="0"/>
                        <a:buChar char="-"/>
                      </a:pPr>
                      <a:r>
                        <a:rPr lang="fr-FR" sz="1400" b="0" dirty="0">
                          <a:solidFill>
                            <a:schemeClr val="bg1"/>
                          </a:solidFill>
                          <a:effectLst/>
                        </a:rPr>
                        <a:t>jouer sur tirer, pousser</a:t>
                      </a:r>
                    </a:p>
                    <a:p>
                      <a:pPr marL="342900" marR="318135" lvl="0" indent="-342900" algn="l">
                        <a:spcBef>
                          <a:spcPts val="5"/>
                        </a:spcBef>
                        <a:spcAft>
                          <a:spcPts val="0"/>
                        </a:spcAft>
                        <a:buFont typeface="Times New Roman" panose="02020603050405020304" pitchFamily="18" charset="0"/>
                        <a:buChar char="-"/>
                      </a:pPr>
                      <a:r>
                        <a:rPr lang="fr-FR" sz="1400" b="0" dirty="0">
                          <a:solidFill>
                            <a:schemeClr val="bg1"/>
                          </a:solidFill>
                          <a:effectLst/>
                        </a:rPr>
                        <a:t>retourner en faisant perdre un contact au sol</a:t>
                      </a:r>
                    </a:p>
                    <a:p>
                      <a:pPr marL="342900" marR="318135" lvl="0" indent="-342900" algn="l">
                        <a:spcBef>
                          <a:spcPts val="5"/>
                        </a:spcBef>
                        <a:spcAft>
                          <a:spcPts val="0"/>
                        </a:spcAft>
                        <a:buFont typeface="Times New Roman" panose="02020603050405020304" pitchFamily="18" charset="0"/>
                        <a:buChar char="-"/>
                      </a:pPr>
                      <a:r>
                        <a:rPr lang="fr-FR" sz="1400" b="0" dirty="0">
                          <a:solidFill>
                            <a:schemeClr val="bg1"/>
                          </a:solidFill>
                          <a:effectLst/>
                        </a:rPr>
                        <a:t>immobiliser en écrasant l’adversaire</a:t>
                      </a:r>
                      <a:endParaRPr lang="fr-FR" sz="1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A2D668"/>
                    </a:solidFill>
                  </a:tcPr>
                </a:tc>
                <a:extLst>
                  <a:ext uri="{0D108BD9-81ED-4DB2-BD59-A6C34878D82A}">
                    <a16:rowId xmlns:a16="http://schemas.microsoft.com/office/drawing/2014/main" val="1442689840"/>
                  </a:ext>
                </a:extLst>
              </a:tr>
            </a:tbl>
          </a:graphicData>
        </a:graphic>
      </p:graphicFrame>
    </p:spTree>
    <p:extLst>
      <p:ext uri="{BB962C8B-B14F-4D97-AF65-F5344CB8AC3E}">
        <p14:creationId xmlns:p14="http://schemas.microsoft.com/office/powerpoint/2010/main" val="292971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7C06A-8412-B24F-93C4-9FB4453BD762}"/>
              </a:ext>
            </a:extLst>
          </p:cNvPr>
          <p:cNvSpPr>
            <a:spLocks noGrp="1"/>
          </p:cNvSpPr>
          <p:nvPr>
            <p:ph type="title"/>
          </p:nvPr>
        </p:nvSpPr>
        <p:spPr/>
        <p:txBody>
          <a:bodyPr/>
          <a:lstStyle/>
          <a:p>
            <a:r>
              <a:rPr lang="fr-FR" dirty="0"/>
              <a:t>3-Un travail sur le lexique </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A69FE437-AA5C-8543-9195-79A5F4794ED3}"/>
              </a:ext>
            </a:extLst>
          </p:cNvPr>
          <p:cNvSpPr>
            <a:spLocks noGrp="1"/>
          </p:cNvSpPr>
          <p:nvPr>
            <p:ph idx="1"/>
          </p:nvPr>
        </p:nvSpPr>
        <p:spPr>
          <a:xfrm>
            <a:off x="275897" y="449318"/>
            <a:ext cx="10885816" cy="4390696"/>
          </a:xfrm>
        </p:spPr>
        <p:txBody>
          <a:bodyPr>
            <a:normAutofit/>
          </a:bodyPr>
          <a:lstStyle/>
          <a:p>
            <a:r>
              <a:rPr lang="fr-FR" sz="2800" dirty="0"/>
              <a:t>Une carte </a:t>
            </a:r>
            <a:r>
              <a:rPr lang="fr-FR" sz="2800" dirty="0">
                <a:hlinkClick r:id="rId3" action="ppaction://hlinksldjump"/>
              </a:rPr>
              <a:t>+</a:t>
            </a:r>
            <a:endParaRPr lang="fr-FR" sz="2800" dirty="0"/>
          </a:p>
          <a:p>
            <a:r>
              <a:rPr lang="fr-FR" sz="2800" dirty="0"/>
              <a:t>Illustration d’un lexique au regard des 3 étapes </a:t>
            </a:r>
            <a:r>
              <a:rPr lang="fr-FR" sz="2800" dirty="0">
                <a:hlinkClick r:id="rId4" action="ppaction://hlinksldjump"/>
              </a:rPr>
              <a:t>+</a:t>
            </a:r>
            <a:endParaRPr lang="fr-FR" sz="2800" dirty="0"/>
          </a:p>
          <a:p>
            <a:r>
              <a:rPr lang="fr-FR" sz="2800" dirty="0"/>
              <a:t>Le carnet du champion </a:t>
            </a:r>
            <a:r>
              <a:rPr lang="fr-FR" sz="2800" dirty="0">
                <a:hlinkClick r:id="rId5" action="ppaction://hlinksldjump"/>
              </a:rPr>
              <a:t>+</a:t>
            </a:r>
            <a:endParaRPr lang="fr-FR" sz="2800" dirty="0"/>
          </a:p>
        </p:txBody>
      </p:sp>
    </p:spTree>
    <p:extLst>
      <p:ext uri="{BB962C8B-B14F-4D97-AF65-F5344CB8AC3E}">
        <p14:creationId xmlns:p14="http://schemas.microsoft.com/office/powerpoint/2010/main" val="800161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A8F3C-0739-B04E-AA2C-031F40512C87}"/>
              </a:ext>
            </a:extLst>
          </p:cNvPr>
          <p:cNvSpPr>
            <a:spLocks noGrp="1"/>
          </p:cNvSpPr>
          <p:nvPr>
            <p:ph type="title"/>
          </p:nvPr>
        </p:nvSpPr>
        <p:spPr>
          <a:xfrm>
            <a:off x="744243" y="199089"/>
            <a:ext cx="10131425" cy="1094116"/>
          </a:xfrm>
        </p:spPr>
        <p:txBody>
          <a:bodyPr>
            <a:normAutofit/>
          </a:bodyPr>
          <a:lstStyle/>
          <a:p>
            <a:r>
              <a:rPr lang="fr-FR" sz="3200" dirty="0"/>
              <a:t>Une carte mentale pour construire le lexique de la </a:t>
            </a:r>
            <a:r>
              <a:rPr lang="fr-FR" sz="3200" dirty="0" err="1"/>
              <a:t>motricite</a:t>
            </a:r>
            <a:r>
              <a:rPr lang="fr-FR" sz="3200" dirty="0"/>
              <a:t>. </a:t>
            </a:r>
            <a:r>
              <a:rPr lang="fr-FR" sz="3200" dirty="0">
                <a:hlinkClick r:id="rId2" action="ppaction://hlinksldjump"/>
              </a:rPr>
              <a:t>&lt;</a:t>
            </a:r>
            <a:r>
              <a:rPr lang="fr-FR" sz="3200" dirty="0"/>
              <a:t>  </a:t>
            </a:r>
          </a:p>
        </p:txBody>
      </p:sp>
      <p:sp>
        <p:nvSpPr>
          <p:cNvPr id="24" name="Ellipse 23"/>
          <p:cNvSpPr/>
          <p:nvPr/>
        </p:nvSpPr>
        <p:spPr>
          <a:xfrm>
            <a:off x="4976741" y="3361403"/>
            <a:ext cx="2521338" cy="1480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S’OPPOSER</a:t>
            </a:r>
          </a:p>
        </p:txBody>
      </p:sp>
      <p:sp>
        <p:nvSpPr>
          <p:cNvPr id="25" name="Ellipse 24"/>
          <p:cNvSpPr/>
          <p:nvPr/>
        </p:nvSpPr>
        <p:spPr>
          <a:xfrm>
            <a:off x="498594" y="1937645"/>
            <a:ext cx="3024553" cy="1294229"/>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MATERIEL:</a:t>
            </a:r>
          </a:p>
          <a:p>
            <a:pPr algn="ctr"/>
            <a:r>
              <a:rPr lang="fr-FR" sz="1200" dirty="0"/>
              <a:t>Cartons, tapis, ballons, caisse, anneaux, balles, quilles, sacs de graine, corde, plots</a:t>
            </a:r>
          </a:p>
        </p:txBody>
      </p:sp>
      <p:sp>
        <p:nvSpPr>
          <p:cNvPr id="26" name="Ellipse 25"/>
          <p:cNvSpPr/>
          <p:nvPr/>
        </p:nvSpPr>
        <p:spPr>
          <a:xfrm>
            <a:off x="8033826" y="836023"/>
            <a:ext cx="3319974" cy="19408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ACTIONS:  </a:t>
            </a:r>
            <a:r>
              <a:rPr lang="fr-FR" sz="1200" dirty="0"/>
              <a:t>pousser, tirer, porter, retourner, résister, se laisser faire</a:t>
            </a:r>
          </a:p>
          <a:p>
            <a:pPr algn="ctr"/>
            <a:r>
              <a:rPr lang="fr-FR" sz="1200" dirty="0"/>
              <a:t>soulever, se déplacer, attraper, immobiliser, bloquer, cacher, courir, prendre, déposer, mettre, faire glisser, plier, fléchir, s’agenouiller, s’approcher.</a:t>
            </a:r>
          </a:p>
        </p:txBody>
      </p:sp>
      <p:sp>
        <p:nvSpPr>
          <p:cNvPr id="27" name="Ellipse 26"/>
          <p:cNvSpPr/>
          <p:nvPr/>
        </p:nvSpPr>
        <p:spPr>
          <a:xfrm>
            <a:off x="8823163" y="2884499"/>
            <a:ext cx="3235569" cy="144822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RESULTAT DE L’ACTION: </a:t>
            </a:r>
            <a:r>
              <a:rPr lang="fr-FR" sz="1200" dirty="0"/>
              <a:t>être rapide, surprendre l’adversaire, enchaîner les actions</a:t>
            </a:r>
          </a:p>
        </p:txBody>
      </p:sp>
      <p:sp>
        <p:nvSpPr>
          <p:cNvPr id="28" name="Ellipse 27"/>
          <p:cNvSpPr/>
          <p:nvPr/>
        </p:nvSpPr>
        <p:spPr>
          <a:xfrm>
            <a:off x="8375265" y="4439685"/>
            <a:ext cx="3404381" cy="1476773"/>
          </a:xfrm>
          <a:prstGeom prst="ellipse">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REGLES D’EFFICACITE: </a:t>
            </a:r>
            <a:r>
              <a:rPr lang="fr-FR" sz="1200" dirty="0"/>
              <a:t>pousser fort, tirer fort</a:t>
            </a:r>
            <a:r>
              <a:rPr lang="fr-FR" dirty="0"/>
              <a:t>,</a:t>
            </a:r>
            <a:r>
              <a:rPr lang="fr-FR" sz="1200" dirty="0"/>
              <a:t> soulever ensemble, porter à plusieurs, tirer à deux, retirer un appui pour retourner, alterner tirer/pousser, être proche du corps de la tortue</a:t>
            </a:r>
            <a:endParaRPr lang="fr-FR" dirty="0"/>
          </a:p>
        </p:txBody>
      </p:sp>
      <p:sp>
        <p:nvSpPr>
          <p:cNvPr id="29" name="Ellipse 28"/>
          <p:cNvSpPr/>
          <p:nvPr/>
        </p:nvSpPr>
        <p:spPr>
          <a:xfrm>
            <a:off x="6028444" y="5459053"/>
            <a:ext cx="2939271" cy="128847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DIFFERENTES PARTIES DU CORPS: </a:t>
            </a:r>
            <a:r>
              <a:rPr lang="fr-FR" sz="1200" dirty="0"/>
              <a:t>bras, jambes, pieds, épaules, genoux</a:t>
            </a:r>
          </a:p>
        </p:txBody>
      </p:sp>
      <p:sp>
        <p:nvSpPr>
          <p:cNvPr id="30" name="Ellipse 29"/>
          <p:cNvSpPr/>
          <p:nvPr/>
        </p:nvSpPr>
        <p:spPr>
          <a:xfrm>
            <a:off x="1062478" y="4744363"/>
            <a:ext cx="2053882" cy="12884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TEMPS: </a:t>
            </a:r>
            <a:r>
              <a:rPr lang="fr-FR" sz="1200" dirty="0"/>
              <a:t>avant la fin, le plus vite possible</a:t>
            </a:r>
          </a:p>
        </p:txBody>
      </p:sp>
      <p:sp>
        <p:nvSpPr>
          <p:cNvPr id="31" name="Ellipse 30"/>
          <p:cNvSpPr/>
          <p:nvPr/>
        </p:nvSpPr>
        <p:spPr>
          <a:xfrm>
            <a:off x="51142" y="3387214"/>
            <a:ext cx="2976490" cy="1288477"/>
          </a:xfrm>
          <a:prstGeom prst="ellipse">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ESPACE: </a:t>
            </a:r>
            <a:r>
              <a:rPr lang="fr-FR" sz="1200" dirty="0"/>
              <a:t>devant, derrière,</a:t>
            </a:r>
          </a:p>
          <a:p>
            <a:pPr algn="ctr"/>
            <a:r>
              <a:rPr lang="fr-FR" sz="1200" dirty="0"/>
              <a:t>dans , dedans, à l’intérieur, à l’extérieur,  sous, sur, autour, dessus, au-dessus,  à côté de </a:t>
            </a:r>
          </a:p>
        </p:txBody>
      </p:sp>
      <p:sp>
        <p:nvSpPr>
          <p:cNvPr id="32" name="Ellipse 31"/>
          <p:cNvSpPr/>
          <p:nvPr/>
        </p:nvSpPr>
        <p:spPr>
          <a:xfrm>
            <a:off x="3685734" y="1282065"/>
            <a:ext cx="4248443" cy="16024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SECURITE ORGANISATION: </a:t>
            </a:r>
            <a:r>
              <a:rPr lang="fr-FR" sz="1200" dirty="0"/>
              <a:t>suivre le parcours/chemin/route,  rester dans son trou, ne pas faire mal, ne pas se laisser faire mal, ne pas tirer les vêtements, ne pas attraper par la tête</a:t>
            </a:r>
          </a:p>
        </p:txBody>
      </p:sp>
      <p:cxnSp>
        <p:nvCxnSpPr>
          <p:cNvPr id="33" name="Connecteur droit 32"/>
          <p:cNvCxnSpPr>
            <a:endCxn id="24" idx="1"/>
          </p:cNvCxnSpPr>
          <p:nvPr/>
        </p:nvCxnSpPr>
        <p:spPr>
          <a:xfrm>
            <a:off x="3334043" y="2884499"/>
            <a:ext cx="2011939" cy="69372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4" name="Connecteur droit 33"/>
          <p:cNvCxnSpPr>
            <a:stCxn id="31" idx="6"/>
            <a:endCxn id="24" idx="2"/>
          </p:cNvCxnSpPr>
          <p:nvPr/>
        </p:nvCxnSpPr>
        <p:spPr>
          <a:xfrm>
            <a:off x="3027632" y="4031453"/>
            <a:ext cx="1949109" cy="70207"/>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5" name="Connecteur droit 34"/>
          <p:cNvCxnSpPr>
            <a:stCxn id="30" idx="7"/>
          </p:cNvCxnSpPr>
          <p:nvPr/>
        </p:nvCxnSpPr>
        <p:spPr>
          <a:xfrm flipV="1">
            <a:off x="2815576" y="4439685"/>
            <a:ext cx="2305064" cy="49337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6" name="Connecteur droit 35"/>
          <p:cNvCxnSpPr/>
          <p:nvPr/>
        </p:nvCxnSpPr>
        <p:spPr>
          <a:xfrm flipV="1">
            <a:off x="5081514" y="4696870"/>
            <a:ext cx="381667" cy="4812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7" name="Connecteur droit 36"/>
          <p:cNvCxnSpPr/>
          <p:nvPr/>
        </p:nvCxnSpPr>
        <p:spPr>
          <a:xfrm>
            <a:off x="6763338" y="4765180"/>
            <a:ext cx="411184" cy="70695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8" name="Connecteur droit 37"/>
          <p:cNvCxnSpPr/>
          <p:nvPr/>
        </p:nvCxnSpPr>
        <p:spPr>
          <a:xfrm>
            <a:off x="7402895" y="4383501"/>
            <a:ext cx="1117130" cy="43111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9" name="Connecteur droit 38"/>
          <p:cNvCxnSpPr>
            <a:endCxn id="27" idx="2"/>
          </p:cNvCxnSpPr>
          <p:nvPr/>
        </p:nvCxnSpPr>
        <p:spPr>
          <a:xfrm flipV="1">
            <a:off x="7498079" y="3608613"/>
            <a:ext cx="1325084" cy="34760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0" name="Connecteur droit 39"/>
          <p:cNvCxnSpPr>
            <a:stCxn id="24" idx="7"/>
            <a:endCxn id="26" idx="3"/>
          </p:cNvCxnSpPr>
          <p:nvPr/>
        </p:nvCxnSpPr>
        <p:spPr>
          <a:xfrm flipV="1">
            <a:off x="7128838" y="2492662"/>
            <a:ext cx="1391187" cy="108555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1" name="Connecteur droit 40"/>
          <p:cNvCxnSpPr>
            <a:stCxn id="32" idx="4"/>
            <a:endCxn id="24" idx="0"/>
          </p:cNvCxnSpPr>
          <p:nvPr/>
        </p:nvCxnSpPr>
        <p:spPr>
          <a:xfrm>
            <a:off x="5809956" y="2884499"/>
            <a:ext cx="427454" cy="47690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6" name="Ellipse 95"/>
          <p:cNvSpPr/>
          <p:nvPr/>
        </p:nvSpPr>
        <p:spPr>
          <a:xfrm>
            <a:off x="3116360" y="5055043"/>
            <a:ext cx="2560026" cy="17416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RESSENTIS: </a:t>
            </a:r>
            <a:r>
              <a:rPr lang="fr-FR" sz="1200" dirty="0"/>
              <a:t>lourd, gros, grand, petit,  léger, facile, difficile, résistant , vite</a:t>
            </a:r>
          </a:p>
        </p:txBody>
      </p:sp>
    </p:spTree>
    <p:extLst>
      <p:ext uri="{BB962C8B-B14F-4D97-AF65-F5344CB8AC3E}">
        <p14:creationId xmlns:p14="http://schemas.microsoft.com/office/powerpoint/2010/main" val="2230421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08B1A-4C23-7C4A-AB39-3229D3E13B52}"/>
              </a:ext>
            </a:extLst>
          </p:cNvPr>
          <p:cNvSpPr>
            <a:spLocks noGrp="1"/>
          </p:cNvSpPr>
          <p:nvPr>
            <p:ph type="title"/>
          </p:nvPr>
        </p:nvSpPr>
        <p:spPr>
          <a:xfrm>
            <a:off x="1134081" y="0"/>
            <a:ext cx="10131425" cy="946997"/>
          </a:xfrm>
        </p:spPr>
        <p:txBody>
          <a:bodyPr>
            <a:normAutofit/>
          </a:bodyPr>
          <a:lstStyle/>
          <a:p>
            <a:r>
              <a:rPr lang="fr-FR" sz="3200" dirty="0"/>
              <a:t>Le lexique au regard des 3 étapes </a:t>
            </a:r>
            <a:r>
              <a:rPr lang="fr-FR" sz="3200" dirty="0">
                <a:hlinkClick r:id="rId2" action="ppaction://hlinksldjump"/>
              </a:rPr>
              <a:t>&lt;</a:t>
            </a:r>
            <a:endParaRPr lang="fr-FR" sz="3200" dirty="0"/>
          </a:p>
        </p:txBody>
      </p:sp>
      <p:graphicFrame>
        <p:nvGraphicFramePr>
          <p:cNvPr id="3" name="Tableau 2"/>
          <p:cNvGraphicFramePr>
            <a:graphicFrameLocks noGrp="1"/>
          </p:cNvGraphicFramePr>
          <p:nvPr>
            <p:extLst>
              <p:ext uri="{D42A27DB-BD31-4B8C-83A1-F6EECF244321}">
                <p14:modId xmlns:p14="http://schemas.microsoft.com/office/powerpoint/2010/main" val="1054320947"/>
              </p:ext>
            </p:extLst>
          </p:nvPr>
        </p:nvGraphicFramePr>
        <p:xfrm>
          <a:off x="749906" y="946997"/>
          <a:ext cx="10515600" cy="58826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944968006"/>
                    </a:ext>
                  </a:extLst>
                </a:gridCol>
                <a:gridCol w="2628900">
                  <a:extLst>
                    <a:ext uri="{9D8B030D-6E8A-4147-A177-3AD203B41FA5}">
                      <a16:colId xmlns:a16="http://schemas.microsoft.com/office/drawing/2014/main" val="2113204334"/>
                    </a:ext>
                  </a:extLst>
                </a:gridCol>
                <a:gridCol w="2628900">
                  <a:extLst>
                    <a:ext uri="{9D8B030D-6E8A-4147-A177-3AD203B41FA5}">
                      <a16:colId xmlns:a16="http://schemas.microsoft.com/office/drawing/2014/main" val="2100805072"/>
                    </a:ext>
                  </a:extLst>
                </a:gridCol>
                <a:gridCol w="2628900">
                  <a:extLst>
                    <a:ext uri="{9D8B030D-6E8A-4147-A177-3AD203B41FA5}">
                      <a16:colId xmlns:a16="http://schemas.microsoft.com/office/drawing/2014/main" val="1010000254"/>
                    </a:ext>
                  </a:extLst>
                </a:gridCol>
              </a:tblGrid>
              <a:tr h="849083">
                <a:tc>
                  <a:txBody>
                    <a:bodyPr/>
                    <a:lstStyle/>
                    <a:p>
                      <a:endParaRPr lang="fr-FR" dirty="0"/>
                    </a:p>
                  </a:txBody>
                  <a:tcPr>
                    <a:solidFill>
                      <a:schemeClr val="accent6">
                        <a:lumMod val="40000"/>
                        <a:lumOff val="60000"/>
                      </a:schemeClr>
                    </a:solidFill>
                  </a:tcPr>
                </a:tc>
                <a:tc>
                  <a:txBody>
                    <a:bodyPr/>
                    <a:lstStyle/>
                    <a:p>
                      <a:pPr marL="131445" marR="136525" indent="-131445" algn="ctr">
                        <a:spcAft>
                          <a:spcPts val="0"/>
                        </a:spcAft>
                      </a:pPr>
                      <a:r>
                        <a:rPr lang="fr-FR" sz="1200" dirty="0">
                          <a:effectLst/>
                        </a:rPr>
                        <a:t>  </a:t>
                      </a:r>
                      <a:r>
                        <a:rPr lang="fr-FR"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ETAPE 1 </a:t>
                      </a:r>
                    </a:p>
                    <a:p>
                      <a:pPr marL="66675" marR="106045" algn="ctr">
                        <a:spcBef>
                          <a:spcPts val="5"/>
                        </a:spcBef>
                        <a:spcAft>
                          <a:spcPts val="0"/>
                        </a:spcAft>
                      </a:pPr>
                      <a:r>
                        <a:rPr lang="fr-FR" sz="120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autour de 2 / 3 ans</a:t>
                      </a:r>
                    </a:p>
                    <a:p>
                      <a:pPr marL="66675" marR="106045" algn="ctr">
                        <a:spcBef>
                          <a:spcPts val="5"/>
                        </a:spcBef>
                        <a:spcAft>
                          <a:spcPts val="0"/>
                        </a:spcAft>
                      </a:pPr>
                      <a:r>
                        <a:rPr lang="fr-FR" sz="1800" b="0" i="0" u="none" strike="noStrike" kern="1200" baseline="0" dirty="0">
                          <a:solidFill>
                            <a:schemeClr val="lt1"/>
                          </a:solidFill>
                          <a:latin typeface="+mn-lt"/>
                          <a:ea typeface="+mn-ea"/>
                          <a:cs typeface="+mn-cs"/>
                        </a:rPr>
                        <a:t>Découvrir/ explorer</a:t>
                      </a:r>
                      <a:endParaRPr lang="fr-FR"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FF66CC"/>
                    </a:solidFill>
                  </a:tcPr>
                </a:tc>
                <a:tc>
                  <a:txBody>
                    <a:bodyPr/>
                    <a:lstStyle/>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ETAPE 2 </a:t>
                      </a: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20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autour de 3 / 4 ans</a:t>
                      </a:r>
                    </a:p>
                    <a:p>
                      <a:pPr marL="69850" marR="128905" indent="0" algn="ctr" defTabSz="914400" rtl="0" eaLnBrk="1" fontAlgn="auto" latinLnBrk="0" hangingPunct="1">
                        <a:lnSpc>
                          <a:spcPct val="100000"/>
                        </a:lnSpc>
                        <a:spcBef>
                          <a:spcPts val="5"/>
                        </a:spcBef>
                        <a:spcAft>
                          <a:spcPts val="0"/>
                        </a:spcAft>
                        <a:buClrTx/>
                        <a:buSzTx/>
                        <a:buFontTx/>
                        <a:buNone/>
                        <a:tabLst/>
                        <a:defRPr/>
                      </a:pPr>
                      <a:r>
                        <a:rPr lang="fr-FR" sz="1800" b="0" i="0" u="none" strike="noStrike" kern="1200" baseline="0" dirty="0">
                          <a:solidFill>
                            <a:schemeClr val="lt1"/>
                          </a:solidFill>
                          <a:latin typeface="+mn-lt"/>
                          <a:ea typeface="+mn-ea"/>
                          <a:cs typeface="+mn-cs"/>
                        </a:rPr>
                        <a:t>Explorer/ affiner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B381D9"/>
                    </a:solidFill>
                  </a:tcPr>
                </a:tc>
                <a:tc>
                  <a:txBody>
                    <a:bodyPr/>
                    <a:lstStyle/>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ETAPE 3</a:t>
                      </a:r>
                    </a:p>
                    <a:p>
                      <a:pPr marL="66675" marR="318135" indent="0" algn="ctr" defTabSz="914400" rtl="0" eaLnBrk="1" fontAlgn="auto" latinLnBrk="0" hangingPunct="1">
                        <a:lnSpc>
                          <a:spcPct val="100000"/>
                        </a:lnSpc>
                        <a:spcBef>
                          <a:spcPts val="5"/>
                        </a:spcBef>
                        <a:spcAft>
                          <a:spcPts val="0"/>
                        </a:spcAft>
                        <a:buClrTx/>
                        <a:buSzTx/>
                        <a:buFontTx/>
                        <a:buNone/>
                        <a:tabLst/>
                        <a:defRPr/>
                      </a:pPr>
                      <a:r>
                        <a:rPr lang="fr-FR" sz="1200"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autour  de 4/5 ans</a:t>
                      </a:r>
                    </a:p>
                    <a:p>
                      <a:pPr algn="ctr"/>
                      <a:r>
                        <a:rPr lang="fr-FR" sz="1600" b="0" i="0" u="none" strike="noStrike" kern="1200" baseline="0" dirty="0">
                          <a:solidFill>
                            <a:schemeClr val="lt1"/>
                          </a:solidFill>
                          <a:latin typeface="+mn-lt"/>
                          <a:ea typeface="+mn-ea"/>
                          <a:cs typeface="+mn-cs"/>
                        </a:rPr>
                        <a:t>Affiner, ajuster, enchaîner</a:t>
                      </a:r>
                    </a:p>
                    <a:p>
                      <a:pPr algn="ctr"/>
                      <a:r>
                        <a:rPr lang="fr-FR" sz="1600" b="0" i="0" u="none" strike="noStrike" kern="1200" baseline="0" dirty="0">
                          <a:solidFill>
                            <a:schemeClr val="lt1"/>
                          </a:solidFill>
                          <a:latin typeface="+mn-lt"/>
                          <a:ea typeface="+mn-ea"/>
                          <a:cs typeface="+mn-cs"/>
                        </a:rPr>
                        <a:t>Construire un projet d’actions</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A2D668"/>
                    </a:solidFill>
                  </a:tcPr>
                </a:tc>
                <a:extLst>
                  <a:ext uri="{0D108BD9-81ED-4DB2-BD59-A6C34878D82A}">
                    <a16:rowId xmlns:a16="http://schemas.microsoft.com/office/drawing/2014/main" val="3121841238"/>
                  </a:ext>
                </a:extLst>
              </a:tr>
              <a:tr h="370840">
                <a:tc rowSpan="2">
                  <a:txBody>
                    <a:bodyPr/>
                    <a:lstStyle/>
                    <a:p>
                      <a:pPr algn="ctr"/>
                      <a:endParaRPr lang="fr-FR" sz="1800" b="0" i="0" u="none" strike="noStrike" kern="1200" baseline="0" dirty="0">
                        <a:solidFill>
                          <a:schemeClr val="dk1"/>
                        </a:solidFill>
                        <a:latin typeface="+mn-lt"/>
                        <a:ea typeface="+mn-ea"/>
                        <a:cs typeface="+mn-cs"/>
                      </a:endParaRPr>
                    </a:p>
                    <a:p>
                      <a:pPr algn="ctr"/>
                      <a:endParaRPr lang="fr-FR" sz="1800" b="0" i="0" u="none" strike="noStrike" kern="1200" baseline="0" dirty="0">
                        <a:solidFill>
                          <a:schemeClr val="dk1"/>
                        </a:solidFill>
                        <a:latin typeface="+mn-lt"/>
                        <a:ea typeface="+mn-ea"/>
                        <a:cs typeface="+mn-cs"/>
                      </a:endParaRPr>
                    </a:p>
                    <a:p>
                      <a:pPr algn="ctr"/>
                      <a:r>
                        <a:rPr lang="fr-FR" sz="1800" b="1" i="0" u="none" strike="noStrike" kern="1200" baseline="0" dirty="0">
                          <a:solidFill>
                            <a:schemeClr val="dk1"/>
                          </a:solidFill>
                          <a:latin typeface="+mn-lt"/>
                          <a:ea typeface="+mn-ea"/>
                          <a:cs typeface="+mn-cs"/>
                        </a:rPr>
                        <a:t>S’exprimer à partir</a:t>
                      </a:r>
                    </a:p>
                    <a:p>
                      <a:pPr algn="ctr"/>
                      <a:r>
                        <a:rPr lang="fr-FR" sz="1800" b="1" i="0" u="none" strike="noStrike" kern="1200" baseline="0" dirty="0">
                          <a:solidFill>
                            <a:schemeClr val="dk1"/>
                          </a:solidFill>
                          <a:latin typeface="+mn-lt"/>
                          <a:ea typeface="+mn-ea"/>
                          <a:cs typeface="+mn-cs"/>
                        </a:rPr>
                        <a:t>d’un vocabulaire</a:t>
                      </a:r>
                    </a:p>
                    <a:p>
                      <a:pPr algn="ctr"/>
                      <a:r>
                        <a:rPr lang="fr-FR" sz="1800" b="1" i="0" u="sng" strike="noStrike" kern="1200" baseline="0" dirty="0">
                          <a:solidFill>
                            <a:schemeClr val="dk1"/>
                          </a:solidFill>
                          <a:latin typeface="+mn-lt"/>
                          <a:ea typeface="+mn-ea"/>
                          <a:cs typeface="+mn-cs"/>
                        </a:rPr>
                        <a:t>appris</a:t>
                      </a:r>
                      <a:endParaRPr lang="fr-FR" b="1" u="sng" dirty="0"/>
                    </a:p>
                  </a:txBody>
                  <a:tcPr>
                    <a:solidFill>
                      <a:schemeClr val="accent6">
                        <a:lumMod val="20000"/>
                        <a:lumOff val="80000"/>
                      </a:schemeClr>
                    </a:solidFill>
                  </a:tcPr>
                </a:tc>
                <a:tc>
                  <a:txBody>
                    <a:bodyPr/>
                    <a:lstStyle/>
                    <a:p>
                      <a:r>
                        <a:rPr lang="fr-FR" sz="1600" b="1" dirty="0"/>
                        <a:t>Un lexique lié au déplacement d’objets  </a:t>
                      </a:r>
                      <a:r>
                        <a:rPr lang="fr-FR" sz="1600" b="1" dirty="0">
                          <a:hlinkClick r:id="rId3" action="ppaction://hlinksldjump"/>
                        </a:rPr>
                        <a:t>&gt;</a:t>
                      </a:r>
                      <a:r>
                        <a:rPr lang="fr-FR" sz="1600" b="1" dirty="0"/>
                        <a:t> </a:t>
                      </a:r>
                      <a:r>
                        <a:rPr lang="fr-FR" sz="1600" b="1" dirty="0">
                          <a:solidFill>
                            <a:schemeClr val="bg1"/>
                          </a:solidFill>
                          <a:hlinkClick r:id="rId3" action="ppaction://hlinksldjump"/>
                        </a:rPr>
                        <a:t>&gt;</a:t>
                      </a:r>
                      <a:endParaRPr lang="fr-FR" sz="1600" b="1" dirty="0">
                        <a:solidFill>
                          <a:schemeClr val="bg1"/>
                        </a:solidFill>
                      </a:endParaRPr>
                    </a:p>
                  </a:txBody>
                  <a:tcPr>
                    <a:solidFill>
                      <a:srgbClr val="FF66CC"/>
                    </a:solidFill>
                  </a:tcPr>
                </a:tc>
                <a:tc>
                  <a:txBody>
                    <a:bodyPr/>
                    <a:lstStyle/>
                    <a:p>
                      <a:r>
                        <a:rPr lang="fr-FR" sz="1600" b="1" dirty="0"/>
                        <a:t>Un lexique lié au déplacement de corps </a:t>
                      </a:r>
                      <a:r>
                        <a:rPr lang="fr-FR" sz="1600" b="1" dirty="0">
                          <a:hlinkClick r:id="rId4" action="ppaction://hlinksldjump"/>
                        </a:rPr>
                        <a:t>&gt;</a:t>
                      </a:r>
                      <a:endParaRPr lang="fr-FR" sz="1600" b="1" dirty="0"/>
                    </a:p>
                  </a:txBody>
                  <a:tcPr>
                    <a:solidFill>
                      <a:srgbClr val="B381D9"/>
                    </a:solidFill>
                  </a:tcPr>
                </a:tc>
                <a:tc>
                  <a:txBody>
                    <a:bodyPr/>
                    <a:lstStyle/>
                    <a:p>
                      <a:r>
                        <a:rPr lang="fr-FR" sz="1600" b="1" dirty="0"/>
                        <a:t>Un lexique lié aux actions pour agir sur le corps </a:t>
                      </a:r>
                      <a:r>
                        <a:rPr lang="fr-FR" sz="1600" b="1" baseline="0" dirty="0"/>
                        <a:t> </a:t>
                      </a:r>
                      <a:r>
                        <a:rPr lang="fr-FR" sz="1600" b="1" baseline="0" dirty="0">
                          <a:hlinkClick r:id="rId5" action="ppaction://hlinksldjump"/>
                        </a:rPr>
                        <a:t>&gt;</a:t>
                      </a:r>
                      <a:endParaRPr lang="fr-FR" sz="1600" b="1" dirty="0"/>
                    </a:p>
                  </a:txBody>
                  <a:tcPr>
                    <a:solidFill>
                      <a:srgbClr val="A2D668"/>
                    </a:solidFill>
                  </a:tcPr>
                </a:tc>
                <a:extLst>
                  <a:ext uri="{0D108BD9-81ED-4DB2-BD59-A6C34878D82A}">
                    <a16:rowId xmlns:a16="http://schemas.microsoft.com/office/drawing/2014/main" val="539571079"/>
                  </a:ext>
                </a:extLst>
              </a:tr>
              <a:tr h="1798320">
                <a:tc vMerge="1">
                  <a:txBody>
                    <a:bodyPr/>
                    <a:lstStyle/>
                    <a:p>
                      <a:endParaRPr lang="fr-FR" dirty="0"/>
                    </a:p>
                  </a:txBody>
                  <a:tcPr/>
                </a:tc>
                <a:tc>
                  <a:txBody>
                    <a:bodyPr/>
                    <a:lstStyle/>
                    <a:p>
                      <a:r>
                        <a:rPr lang="fr-FR" sz="1200" b="0" i="0" u="sng" strike="noStrike" kern="1200" baseline="0" dirty="0">
                          <a:solidFill>
                            <a:schemeClr val="dk1"/>
                          </a:solidFill>
                          <a:latin typeface="+mn-lt"/>
                          <a:ea typeface="+mn-ea"/>
                          <a:cs typeface="+mn-cs"/>
                        </a:rPr>
                        <a:t>Savoir nommer des objets</a:t>
                      </a:r>
                      <a:r>
                        <a:rPr lang="fr-FR" sz="1200" b="0" i="0" u="none" strike="noStrike" kern="1200" baseline="0" dirty="0">
                          <a:solidFill>
                            <a:schemeClr val="dk1"/>
                          </a:solidFill>
                          <a:latin typeface="+mn-lt"/>
                          <a:ea typeface="+mn-ea"/>
                          <a:cs typeface="+mn-cs"/>
                        </a:rPr>
                        <a:t>(meubles): anneaux, quilles, cartons, …</a:t>
                      </a:r>
                    </a:p>
                    <a:p>
                      <a:r>
                        <a:rPr lang="fr-FR" sz="1200" b="0" i="0" u="sng" strike="noStrike" kern="1200" baseline="0" dirty="0">
                          <a:solidFill>
                            <a:schemeClr val="dk1"/>
                          </a:solidFill>
                          <a:latin typeface="+mn-lt"/>
                          <a:ea typeface="+mn-ea"/>
                          <a:cs typeface="+mn-cs"/>
                        </a:rPr>
                        <a:t>Savoir nommer une action</a:t>
                      </a:r>
                      <a:r>
                        <a:rPr lang="fr-FR" sz="1200" b="0" i="0" u="none" strike="noStrike" kern="1200" baseline="0" dirty="0">
                          <a:solidFill>
                            <a:schemeClr val="dk1"/>
                          </a:solidFill>
                          <a:latin typeface="+mn-lt"/>
                          <a:ea typeface="+mn-ea"/>
                          <a:cs typeface="+mn-cs"/>
                        </a:rPr>
                        <a:t>: tirer, porter, pousser</a:t>
                      </a:r>
                    </a:p>
                    <a:p>
                      <a:r>
                        <a:rPr lang="fr-FR" sz="1200" b="0" i="0" u="sng" strike="noStrike" kern="1200" baseline="0" dirty="0">
                          <a:solidFill>
                            <a:schemeClr val="dk1"/>
                          </a:solidFill>
                          <a:latin typeface="+mn-lt"/>
                          <a:ea typeface="+mn-ea"/>
                          <a:cs typeface="+mn-cs"/>
                        </a:rPr>
                        <a:t>Savoir nommer des lieux</a:t>
                      </a:r>
                      <a:r>
                        <a:rPr lang="fr-FR" sz="1200" b="0" i="0" u="none" strike="noStrike" kern="1200" baseline="0" dirty="0">
                          <a:solidFill>
                            <a:schemeClr val="dk1"/>
                          </a:solidFill>
                          <a:latin typeface="+mn-lt"/>
                          <a:ea typeface="+mn-ea"/>
                          <a:cs typeface="+mn-cs"/>
                        </a:rPr>
                        <a:t>: maison, camion, nouvelle maison, route, chemin </a:t>
                      </a:r>
                    </a:p>
                  </a:txBody>
                  <a:tcPr>
                    <a:solidFill>
                      <a:srgbClr val="FF66CC"/>
                    </a:solidFill>
                  </a:tcPr>
                </a:tc>
                <a:tc>
                  <a:txBody>
                    <a:bodyPr/>
                    <a:lstStyle/>
                    <a:p>
                      <a:r>
                        <a:rPr lang="fr-FR" sz="1200" u="sng" dirty="0"/>
                        <a:t>Savoir nommer les parties</a:t>
                      </a:r>
                      <a:r>
                        <a:rPr lang="fr-FR" sz="1200" u="sng" baseline="0" dirty="0"/>
                        <a:t> du corps</a:t>
                      </a:r>
                      <a:r>
                        <a:rPr lang="fr-FR" sz="1200" baseline="0" dirty="0"/>
                        <a:t>: bras, jambes, pieds, épaules, …</a:t>
                      </a:r>
                    </a:p>
                    <a:p>
                      <a:r>
                        <a:rPr lang="fr-FR" sz="1200" u="sng" baseline="0" dirty="0"/>
                        <a:t>Savoir nommer les actions menées sur les parties du corps</a:t>
                      </a:r>
                      <a:r>
                        <a:rPr lang="fr-FR" sz="1200" baseline="0" dirty="0"/>
                        <a:t>: attraper les jambes et tirer pour sortir, pousser sur le dos pour sortir, soulever les bras et les jambes à plusieurs pour porter</a:t>
                      </a:r>
                    </a:p>
                    <a:p>
                      <a:r>
                        <a:rPr lang="fr-FR" sz="1200" u="sng" baseline="0" dirty="0"/>
                        <a:t>Savoir dire si on a réussi</a:t>
                      </a:r>
                    </a:p>
                    <a:p>
                      <a:endParaRPr lang="fr-FR" sz="1200" u="sng" dirty="0"/>
                    </a:p>
                  </a:txBody>
                  <a:tcPr>
                    <a:solidFill>
                      <a:srgbClr val="B381D9"/>
                    </a:solidFill>
                  </a:tcPr>
                </a:tc>
                <a:tc>
                  <a:txBody>
                    <a:bodyPr/>
                    <a:lstStyle/>
                    <a:p>
                      <a:r>
                        <a:rPr lang="fr-FR" sz="1200" b="0" i="0" u="sng" strike="noStrike" kern="1200" baseline="0" dirty="0">
                          <a:solidFill>
                            <a:schemeClr val="dk1"/>
                          </a:solidFill>
                          <a:latin typeface="+mn-lt"/>
                          <a:ea typeface="+mn-ea"/>
                          <a:cs typeface="+mn-cs"/>
                        </a:rPr>
                        <a:t>Savoir identifier les différentes actions réalisées pour obtenir l’effet de son action</a:t>
                      </a:r>
                      <a:r>
                        <a:rPr lang="fr-FR" sz="1200" b="0" i="0" u="none" strike="noStrike" kern="1200" baseline="0" dirty="0">
                          <a:solidFill>
                            <a:schemeClr val="dk1"/>
                          </a:solidFill>
                          <a:latin typeface="+mn-lt"/>
                          <a:ea typeface="+mn-ea"/>
                          <a:cs typeface="+mn-cs"/>
                        </a:rPr>
                        <a:t>: </a:t>
                      </a:r>
                    </a:p>
                    <a:p>
                      <a:r>
                        <a:rPr lang="fr-FR" sz="1200" b="0" i="0" u="none" strike="noStrike" kern="1200" baseline="0" dirty="0">
                          <a:solidFill>
                            <a:schemeClr val="dk1"/>
                          </a:solidFill>
                          <a:latin typeface="+mn-lt"/>
                          <a:ea typeface="+mn-ea"/>
                          <a:cs typeface="+mn-cs"/>
                        </a:rPr>
                        <a:t>- Tirer, pousser puis tirer pour gêner le copain, l’embêter pour mieux réussir à récupérer</a:t>
                      </a:r>
                    </a:p>
                    <a:p>
                      <a:r>
                        <a:rPr lang="fr-FR" sz="1200" b="0" i="0" u="none" strike="noStrike" kern="1200" baseline="0" dirty="0">
                          <a:solidFill>
                            <a:schemeClr val="dk1"/>
                          </a:solidFill>
                          <a:latin typeface="+mn-lt"/>
                          <a:ea typeface="+mn-ea"/>
                          <a:cs typeface="+mn-cs"/>
                        </a:rPr>
                        <a:t>- Soulever pour attraper et retourner</a:t>
                      </a:r>
                      <a:endParaRPr lang="fr-FR" sz="1200" dirty="0"/>
                    </a:p>
                  </a:txBody>
                  <a:tcPr>
                    <a:solidFill>
                      <a:srgbClr val="A2D668"/>
                    </a:solidFill>
                  </a:tcPr>
                </a:tc>
                <a:extLst>
                  <a:ext uri="{0D108BD9-81ED-4DB2-BD59-A6C34878D82A}">
                    <a16:rowId xmlns:a16="http://schemas.microsoft.com/office/drawing/2014/main" val="139461840"/>
                  </a:ext>
                </a:extLst>
              </a:tr>
              <a:tr h="370840">
                <a:tc>
                  <a:txBody>
                    <a:bodyPr/>
                    <a:lstStyle/>
                    <a:p>
                      <a:endParaRPr lang="fr-FR" dirty="0"/>
                    </a:p>
                    <a:p>
                      <a:pPr algn="ctr"/>
                      <a:r>
                        <a:rPr lang="fr-FR" b="1" dirty="0"/>
                        <a:t>S’exprimer pour expliquer</a:t>
                      </a:r>
                      <a:r>
                        <a:rPr lang="fr-FR" b="1" baseline="0" dirty="0"/>
                        <a:t> et comprendre le QUOI puis le COMMENT</a:t>
                      </a:r>
                      <a:endParaRPr lang="fr-FR" b="1" dirty="0"/>
                    </a:p>
                  </a:txBody>
                  <a:tcPr>
                    <a:solidFill>
                      <a:schemeClr val="accent6">
                        <a:lumMod val="20000"/>
                        <a:lumOff val="80000"/>
                      </a:schemeClr>
                    </a:solidFill>
                  </a:tcPr>
                </a:tc>
                <a:tc>
                  <a:txBody>
                    <a:bodyPr/>
                    <a:lstStyle/>
                    <a:p>
                      <a:pPr>
                        <a:spcBef>
                          <a:spcPts val="0"/>
                        </a:spcBef>
                        <a:spcAft>
                          <a:spcPts val="0"/>
                        </a:spcAft>
                      </a:pPr>
                      <a:r>
                        <a:rPr lang="fr-FR" sz="1200" b="1" dirty="0">
                          <a:solidFill>
                            <a:schemeClr val="bg1"/>
                          </a:solidFill>
                          <a:effectLst/>
                          <a:latin typeface="Times New Roman" panose="02020603050405020304" pitchFamily="18" charset="0"/>
                        </a:rPr>
                        <a:t>L’élève sait exprimer ses émotions et a compris la tâche à réaliser en action ou en y mettant des mots et en</a:t>
                      </a:r>
                      <a:r>
                        <a:rPr lang="fr-FR" sz="1200" b="1" baseline="0" dirty="0">
                          <a:solidFill>
                            <a:schemeClr val="bg1"/>
                          </a:solidFill>
                          <a:effectLst/>
                          <a:latin typeface="Times New Roman" panose="02020603050405020304" pitchFamily="18" charset="0"/>
                        </a:rPr>
                        <a:t> </a:t>
                      </a:r>
                      <a:r>
                        <a:rPr lang="fr-FR" sz="1200" b="1" dirty="0">
                          <a:solidFill>
                            <a:schemeClr val="bg1"/>
                          </a:solidFill>
                          <a:effectLst/>
                          <a:latin typeface="Times New Roman" panose="02020603050405020304" pitchFamily="18" charset="0"/>
                        </a:rPr>
                        <a:t>construisant des phrases simples :</a:t>
                      </a:r>
                    </a:p>
                    <a:p>
                      <a:pPr>
                        <a:spcBef>
                          <a:spcPts val="0"/>
                        </a:spcBef>
                        <a:spcAft>
                          <a:spcPts val="0"/>
                        </a:spcAft>
                      </a:pPr>
                      <a:endParaRPr lang="fr-FR" sz="1200" b="1" dirty="0">
                        <a:solidFill>
                          <a:schemeClr val="bg1"/>
                        </a:solidFill>
                        <a:effectLst/>
                        <a:latin typeface="Times New Roman" panose="02020603050405020304" pitchFamily="18" charset="0"/>
                      </a:endParaRPr>
                    </a:p>
                    <a:p>
                      <a:pPr>
                        <a:spcBef>
                          <a:spcPts val="0"/>
                        </a:spcBef>
                        <a:spcAft>
                          <a:spcPts val="0"/>
                        </a:spcAft>
                      </a:pPr>
                      <a:r>
                        <a:rPr lang="fr-FR" sz="1200" b="1" i="1" dirty="0">
                          <a:solidFill>
                            <a:schemeClr val="bg1"/>
                          </a:solidFill>
                          <a:effectLst/>
                          <a:latin typeface="Times New Roman" panose="02020603050405020304" pitchFamily="18" charset="0"/>
                        </a:rPr>
                        <a:t>« Jules porte le carton (avec …)»</a:t>
                      </a:r>
                    </a:p>
                    <a:p>
                      <a:pPr>
                        <a:spcBef>
                          <a:spcPts val="0"/>
                        </a:spcBef>
                        <a:spcAft>
                          <a:spcPts val="0"/>
                        </a:spcAft>
                      </a:pPr>
                      <a:r>
                        <a:rPr lang="fr-FR" sz="1200" b="1" i="1" dirty="0">
                          <a:solidFill>
                            <a:schemeClr val="bg1"/>
                          </a:solidFill>
                          <a:effectLst/>
                          <a:latin typeface="Times New Roman" panose="02020603050405020304" pitchFamily="18" charset="0"/>
                        </a:rPr>
                        <a:t>« Jules pousse</a:t>
                      </a:r>
                      <a:r>
                        <a:rPr lang="fr-FR" sz="1200" b="1" i="1" baseline="0" dirty="0">
                          <a:solidFill>
                            <a:schemeClr val="bg1"/>
                          </a:solidFill>
                          <a:effectLst/>
                          <a:latin typeface="Times New Roman" panose="02020603050405020304" pitchFamily="18" charset="0"/>
                        </a:rPr>
                        <a:t> le carton (avec …)»</a:t>
                      </a:r>
                    </a:p>
                    <a:p>
                      <a:pPr>
                        <a:spcBef>
                          <a:spcPts val="0"/>
                        </a:spcBef>
                        <a:spcAft>
                          <a:spcPts val="0"/>
                        </a:spcAft>
                      </a:pPr>
                      <a:r>
                        <a:rPr lang="fr-FR" sz="1200" b="1" i="1" baseline="0" dirty="0">
                          <a:solidFill>
                            <a:schemeClr val="bg1"/>
                          </a:solidFill>
                          <a:effectLst/>
                          <a:latin typeface="Times New Roman" panose="02020603050405020304" pitchFamily="18" charset="0"/>
                        </a:rPr>
                        <a:t>« Jules tire le carton (avec …) »</a:t>
                      </a:r>
                      <a:r>
                        <a:rPr lang="fr-FR" i="1" dirty="0">
                          <a:solidFill>
                            <a:schemeClr val="bg1"/>
                          </a:solidFill>
                          <a:effectLst/>
                        </a:rPr>
                        <a:t> </a:t>
                      </a:r>
                    </a:p>
                  </a:txBody>
                  <a:tcPr marL="68580" marR="68580" marT="0" marB="0" anchor="ctr">
                    <a:solidFill>
                      <a:srgbClr val="FF66CC"/>
                    </a:solidFill>
                  </a:tcPr>
                </a:tc>
                <a:tc>
                  <a:txBody>
                    <a:bodyPr/>
                    <a:lstStyle/>
                    <a:p>
                      <a:pPr>
                        <a:spcBef>
                          <a:spcPts val="0"/>
                        </a:spcBef>
                        <a:spcAft>
                          <a:spcPts val="0"/>
                        </a:spcAft>
                      </a:pPr>
                      <a:r>
                        <a:rPr lang="fr-FR" sz="1200" b="1" dirty="0">
                          <a:solidFill>
                            <a:schemeClr val="bg1"/>
                          </a:solidFill>
                          <a:effectLst/>
                          <a:latin typeface="Times New Roman" panose="02020603050405020304" pitchFamily="18" charset="0"/>
                        </a:rPr>
                        <a:t>Il a compris que</a:t>
                      </a:r>
                      <a:r>
                        <a:rPr lang="fr-FR" sz="1200" b="1" baseline="0" dirty="0">
                          <a:solidFill>
                            <a:schemeClr val="bg1"/>
                          </a:solidFill>
                          <a:effectLst/>
                          <a:latin typeface="Times New Roman" panose="02020603050405020304" pitchFamily="18" charset="0"/>
                        </a:rPr>
                        <a:t> les actions menées sur les objets peuvent être transférées sur le corps pour obtenir un résultat. I</a:t>
                      </a:r>
                      <a:r>
                        <a:rPr lang="fr-FR" sz="1200" b="1" dirty="0">
                          <a:solidFill>
                            <a:schemeClr val="bg1"/>
                          </a:solidFill>
                          <a:effectLst/>
                          <a:latin typeface="Times New Roman" panose="02020603050405020304" pitchFamily="18" charset="0"/>
                        </a:rPr>
                        <a:t>l sait l’expliquer en développant des phrases simples de plus en plus riches pour décrire des actions et exprimer ses émotions.</a:t>
                      </a:r>
                    </a:p>
                    <a:p>
                      <a:pPr>
                        <a:spcBef>
                          <a:spcPts val="0"/>
                        </a:spcBef>
                        <a:spcAft>
                          <a:spcPts val="0"/>
                        </a:spcAft>
                      </a:pPr>
                      <a:r>
                        <a:rPr lang="fr-FR" sz="1200" b="1" i="1" dirty="0">
                          <a:solidFill>
                            <a:schemeClr val="bg1"/>
                          </a:solidFill>
                          <a:effectLst/>
                        </a:rPr>
                        <a:t>« J’attrape</a:t>
                      </a:r>
                      <a:r>
                        <a:rPr lang="fr-FR" sz="1200" b="1" i="1" baseline="0" dirty="0">
                          <a:solidFill>
                            <a:schemeClr val="bg1"/>
                          </a:solidFill>
                          <a:effectLst/>
                        </a:rPr>
                        <a:t> les bras de l’ours avec mon copain pour le tirer »</a:t>
                      </a:r>
                      <a:endParaRPr lang="fr-FR" sz="1200" b="1" i="1" dirty="0">
                        <a:solidFill>
                          <a:schemeClr val="bg1"/>
                        </a:solidFill>
                        <a:effectLst/>
                      </a:endParaRPr>
                    </a:p>
                  </a:txBody>
                  <a:tcPr marL="68580" marR="68580" marT="0" marB="0" anchor="ctr">
                    <a:solidFill>
                      <a:srgbClr val="B381D9"/>
                    </a:solidFill>
                  </a:tcPr>
                </a:tc>
                <a:tc>
                  <a:txBody>
                    <a:bodyPr/>
                    <a:lstStyle/>
                    <a:p>
                      <a:pPr algn="l">
                        <a:spcBef>
                          <a:spcPts val="0"/>
                        </a:spcBef>
                        <a:spcAft>
                          <a:spcPts val="0"/>
                        </a:spcAft>
                      </a:pPr>
                      <a:r>
                        <a:rPr lang="fr-FR" sz="1200" b="1" dirty="0">
                          <a:solidFill>
                            <a:schemeClr val="bg1"/>
                          </a:solidFill>
                          <a:effectLst/>
                          <a:latin typeface="Times New Roman" panose="02020603050405020304" pitchFamily="18" charset="0"/>
                        </a:rPr>
                        <a:t>Il a compris quel</a:t>
                      </a:r>
                      <a:r>
                        <a:rPr lang="fr-FR" sz="1200" b="1" baseline="0" dirty="0">
                          <a:solidFill>
                            <a:schemeClr val="bg1"/>
                          </a:solidFill>
                          <a:effectLst/>
                          <a:latin typeface="Times New Roman" panose="02020603050405020304" pitchFamily="18" charset="0"/>
                        </a:rPr>
                        <a:t> </a:t>
                      </a:r>
                      <a:r>
                        <a:rPr lang="fr-FR" sz="1200" b="1" dirty="0">
                          <a:solidFill>
                            <a:schemeClr val="bg1"/>
                          </a:solidFill>
                          <a:effectLst/>
                          <a:latin typeface="Times New Roman" panose="02020603050405020304" pitchFamily="18" charset="0"/>
                        </a:rPr>
                        <a:t>enchainement</a:t>
                      </a:r>
                      <a:r>
                        <a:rPr lang="fr-FR" sz="1200" b="1" baseline="0" dirty="0">
                          <a:solidFill>
                            <a:schemeClr val="bg1"/>
                          </a:solidFill>
                          <a:effectLst/>
                          <a:latin typeface="Times New Roman" panose="02020603050405020304" pitchFamily="18" charset="0"/>
                        </a:rPr>
                        <a:t> d’actions menées pour obtenir le résultat attendu et </a:t>
                      </a:r>
                      <a:r>
                        <a:rPr lang="fr-FR" sz="1200" b="1" dirty="0">
                          <a:solidFill>
                            <a:schemeClr val="bg1"/>
                          </a:solidFill>
                          <a:effectLst/>
                          <a:latin typeface="Liberation Serif" panose="02020603050405020304" pitchFamily="18" charset="0"/>
                        </a:rPr>
                        <a:t>peut traduire son ressenti quant à sa marge de progression.</a:t>
                      </a:r>
                      <a:endParaRPr lang="fr-FR" dirty="0">
                        <a:solidFill>
                          <a:schemeClr val="bg1"/>
                        </a:solidFill>
                        <a:effectLst/>
                      </a:endParaRPr>
                    </a:p>
                    <a:p>
                      <a:pPr algn="l">
                        <a:spcBef>
                          <a:spcPts val="0"/>
                        </a:spcBef>
                        <a:spcAft>
                          <a:spcPts val="0"/>
                        </a:spcAft>
                      </a:pPr>
                      <a:r>
                        <a:rPr lang="fr-FR" sz="1200" b="1" dirty="0">
                          <a:solidFill>
                            <a:schemeClr val="bg1"/>
                          </a:solidFill>
                          <a:effectLst/>
                          <a:latin typeface="Liberation Serif" panose="02020603050405020304" pitchFamily="18" charset="0"/>
                        </a:rPr>
                        <a:t>L’enfant construit  des phrases complexes pou</a:t>
                      </a:r>
                      <a:r>
                        <a:rPr lang="fr-FR" sz="1200" dirty="0">
                          <a:solidFill>
                            <a:schemeClr val="bg1"/>
                          </a:solidFill>
                          <a:effectLst/>
                          <a:latin typeface="Liberation Serif" panose="02020603050405020304" pitchFamily="18" charset="0"/>
                        </a:rPr>
                        <a:t>r </a:t>
                      </a:r>
                      <a:r>
                        <a:rPr lang="fr-FR" sz="1200" b="1" dirty="0">
                          <a:solidFill>
                            <a:schemeClr val="bg1"/>
                          </a:solidFill>
                          <a:effectLst/>
                          <a:latin typeface="Liberation Serif" panose="02020603050405020304" pitchFamily="18" charset="0"/>
                        </a:rPr>
                        <a:t>décrire des enchaînement d’actions et expliquer comment il a fait.</a:t>
                      </a:r>
                    </a:p>
                    <a:p>
                      <a:pPr algn="l">
                        <a:spcBef>
                          <a:spcPts val="0"/>
                        </a:spcBef>
                        <a:spcAft>
                          <a:spcPts val="0"/>
                        </a:spcAft>
                      </a:pPr>
                      <a:r>
                        <a:rPr lang="fr-FR" sz="1200" b="0" i="1" dirty="0">
                          <a:solidFill>
                            <a:schemeClr val="bg1"/>
                          </a:solidFill>
                          <a:effectLst/>
                          <a:latin typeface="Liberation Serif" panose="02020603050405020304" pitchFamily="18" charset="0"/>
                        </a:rPr>
                        <a:t>« J’essaie d’attraper la jambe de la tortue pour  que ce soit plus facile de la retourner.</a:t>
                      </a:r>
                      <a:r>
                        <a:rPr lang="fr-FR" sz="1200" b="0" i="1" baseline="0" dirty="0">
                          <a:solidFill>
                            <a:schemeClr val="bg1"/>
                          </a:solidFill>
                          <a:effectLst/>
                          <a:latin typeface="Liberation Serif" panose="02020603050405020304" pitchFamily="18" charset="0"/>
                        </a:rPr>
                        <a:t> Elle</a:t>
                      </a:r>
                      <a:r>
                        <a:rPr lang="fr-FR" sz="1200" b="0" i="1" dirty="0">
                          <a:solidFill>
                            <a:schemeClr val="bg1"/>
                          </a:solidFill>
                          <a:effectLst/>
                          <a:latin typeface="Liberation Serif" panose="02020603050405020304" pitchFamily="18" charset="0"/>
                        </a:rPr>
                        <a:t> n’a plus toute</a:t>
                      </a:r>
                      <a:r>
                        <a:rPr lang="fr-FR" sz="1200" b="0" i="1" baseline="0" dirty="0">
                          <a:solidFill>
                            <a:schemeClr val="bg1"/>
                          </a:solidFill>
                          <a:effectLst/>
                          <a:latin typeface="Liberation Serif" panose="02020603050405020304" pitchFamily="18" charset="0"/>
                        </a:rPr>
                        <a:t> sa force pour garder son œuf »</a:t>
                      </a:r>
                      <a:r>
                        <a:rPr lang="fr-FR" sz="1200" dirty="0">
                          <a:solidFill>
                            <a:schemeClr val="tx1"/>
                          </a:solidFill>
                          <a:effectLst/>
                          <a:latin typeface="Times New Roman" panose="02020603050405020304" pitchFamily="18" charset="0"/>
                        </a:rPr>
                        <a:t/>
                      </a:r>
                      <a:br>
                        <a:rPr lang="fr-FR" sz="1200" dirty="0">
                          <a:solidFill>
                            <a:schemeClr val="tx1"/>
                          </a:solidFill>
                          <a:effectLst/>
                          <a:latin typeface="Times New Roman" panose="02020603050405020304" pitchFamily="18" charset="0"/>
                        </a:rPr>
                      </a:br>
                      <a:endParaRPr lang="fr-FR" dirty="0">
                        <a:effectLst/>
                      </a:endParaRPr>
                    </a:p>
                  </a:txBody>
                  <a:tcPr marL="68580" marR="68580" marT="0" marB="0" anchor="ctr">
                    <a:solidFill>
                      <a:srgbClr val="A2D668"/>
                    </a:solidFill>
                  </a:tcPr>
                </a:tc>
                <a:extLst>
                  <a:ext uri="{0D108BD9-81ED-4DB2-BD59-A6C34878D82A}">
                    <a16:rowId xmlns:a16="http://schemas.microsoft.com/office/drawing/2014/main" val="100623838"/>
                  </a:ext>
                </a:extLst>
              </a:tr>
            </a:tbl>
          </a:graphicData>
        </a:graphic>
      </p:graphicFrame>
    </p:spTree>
    <p:extLst>
      <p:ext uri="{BB962C8B-B14F-4D97-AF65-F5344CB8AC3E}">
        <p14:creationId xmlns:p14="http://schemas.microsoft.com/office/powerpoint/2010/main" val="998819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JEU DES DEMENAGEURS ETAPE 1</a:t>
            </a:r>
            <a:r>
              <a:rPr lang="fr-FR" dirty="0">
                <a:hlinkClick r:id="rId4" action="ppaction://hlinksldjump"/>
              </a:rPr>
              <a:t>retour</a:t>
            </a:r>
            <a:endParaRPr lang="fr-FR" dirty="0"/>
          </a:p>
        </p:txBody>
      </p:sp>
      <p:pic>
        <p:nvPicPr>
          <p:cNvPr id="4" name="Mots des déménageurs modifiés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06663" y="2141538"/>
            <a:ext cx="6488112" cy="3649662"/>
          </a:xfrm>
        </p:spPr>
      </p:pic>
    </p:spTree>
    <p:extLst>
      <p:ext uri="{BB962C8B-B14F-4D97-AF65-F5344CB8AC3E}">
        <p14:creationId xmlns:p14="http://schemas.microsoft.com/office/powerpoint/2010/main" val="3118521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JEU DES OURS  ETAPE 2 </a:t>
            </a:r>
            <a:r>
              <a:rPr lang="fr-FR" dirty="0">
                <a:hlinkClick r:id="rId4" action="ppaction://hlinksldjump"/>
              </a:rPr>
              <a:t>Retour</a:t>
            </a:r>
            <a:endParaRPr lang="fr-FR" dirty="0"/>
          </a:p>
        </p:txBody>
      </p:sp>
      <p:pic>
        <p:nvPicPr>
          <p:cNvPr id="4" name="Mots du jeu de la taniè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17875" y="2141538"/>
            <a:ext cx="4865688" cy="3649662"/>
          </a:xfrm>
        </p:spPr>
      </p:pic>
    </p:spTree>
    <p:extLst>
      <p:ext uri="{BB962C8B-B14F-4D97-AF65-F5344CB8AC3E}">
        <p14:creationId xmlns:p14="http://schemas.microsoft.com/office/powerpoint/2010/main" val="939059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4FC91391-26A4-E441-87CD-BC939FF90C13}"/>
              </a:ext>
            </a:extLst>
          </p:cNvPr>
          <p:cNvGraphicFramePr>
            <a:graphicFrameLocks noGrp="1"/>
          </p:cNvGraphicFramePr>
          <p:nvPr>
            <p:ph idx="1"/>
            <p:extLst>
              <p:ext uri="{D42A27DB-BD31-4B8C-83A1-F6EECF244321}">
                <p14:modId xmlns:p14="http://schemas.microsoft.com/office/powerpoint/2010/main" val="3800361246"/>
              </p:ext>
            </p:extLst>
          </p:nvPr>
        </p:nvGraphicFramePr>
        <p:xfrm>
          <a:off x="1081668" y="879709"/>
          <a:ext cx="10247971" cy="5095280"/>
        </p:xfrm>
        <a:graphic>
          <a:graphicData uri="http://schemas.openxmlformats.org/drawingml/2006/table">
            <a:tbl>
              <a:tblPr firstRow="1" bandRow="1">
                <a:tableStyleId>{5C22544A-7EE6-4342-B048-85BDC9FD1C3A}</a:tableStyleId>
              </a:tblPr>
              <a:tblGrid>
                <a:gridCol w="10247971">
                  <a:extLst>
                    <a:ext uri="{9D8B030D-6E8A-4147-A177-3AD203B41FA5}">
                      <a16:colId xmlns:a16="http://schemas.microsoft.com/office/drawing/2014/main" val="3604383565"/>
                    </a:ext>
                  </a:extLst>
                </a:gridCol>
              </a:tblGrid>
              <a:tr h="1317081">
                <a:tc>
                  <a:txBody>
                    <a:bodyPr/>
                    <a:lstStyle/>
                    <a:p>
                      <a:pPr algn="ctr"/>
                      <a:r>
                        <a:rPr lang="fr-FR" sz="3200" dirty="0"/>
                        <a:t>Document 3 :</a:t>
                      </a:r>
                    </a:p>
                    <a:p>
                      <a:pPr algn="ctr"/>
                      <a:r>
                        <a:rPr lang="fr-FR" sz="3200" dirty="0"/>
                        <a:t>Apports théoriques</a:t>
                      </a:r>
                      <a:r>
                        <a:rPr lang="fr-FR" dirty="0"/>
                        <a:t>.</a:t>
                      </a:r>
                    </a:p>
                  </a:txBody>
                  <a:tcPr/>
                </a:tc>
                <a:extLst>
                  <a:ext uri="{0D108BD9-81ED-4DB2-BD59-A6C34878D82A}">
                    <a16:rowId xmlns:a16="http://schemas.microsoft.com/office/drawing/2014/main" val="2202677427"/>
                  </a:ext>
                </a:extLst>
              </a:tr>
              <a:tr h="744662">
                <a:tc>
                  <a:txBody>
                    <a:bodyPr/>
                    <a:lstStyle/>
                    <a:p>
                      <a:pPr algn="ctr"/>
                      <a:r>
                        <a:rPr lang="fr-FR" sz="2400" dirty="0"/>
                        <a:t>1- Des connaissances sur le développement de l'enfant.</a:t>
                      </a:r>
                      <a:r>
                        <a:rPr lang="fr-FR" sz="2400" dirty="0">
                          <a:hlinkClick r:id="rId2" action="ppaction://hlinksldjump"/>
                        </a:rPr>
                        <a:t>+</a:t>
                      </a:r>
                      <a:endParaRPr lang="fr-FR" sz="2400" dirty="0"/>
                    </a:p>
                  </a:txBody>
                  <a:tcPr/>
                </a:tc>
                <a:extLst>
                  <a:ext uri="{0D108BD9-81ED-4DB2-BD59-A6C34878D82A}">
                    <a16:rowId xmlns:a16="http://schemas.microsoft.com/office/drawing/2014/main" val="1066896891"/>
                  </a:ext>
                </a:extLst>
              </a:tr>
              <a:tr h="744662">
                <a:tc>
                  <a:txBody>
                    <a:bodyPr/>
                    <a:lstStyle/>
                    <a:p>
                      <a:pPr algn="ctr"/>
                      <a:r>
                        <a:rPr lang="fr-FR" sz="2400" dirty="0"/>
                        <a:t>2-Interaction entre le langage et l’action.</a:t>
                      </a:r>
                      <a:r>
                        <a:rPr lang="fr-FR" sz="2400" dirty="0">
                          <a:hlinkClick r:id="rId3" action="ppaction://hlinksldjump"/>
                        </a:rPr>
                        <a:t>&gt;</a:t>
                      </a:r>
                      <a:endParaRPr lang="fr-FR" sz="2400" dirty="0"/>
                    </a:p>
                  </a:txBody>
                  <a:tcPr/>
                </a:tc>
                <a:extLst>
                  <a:ext uri="{0D108BD9-81ED-4DB2-BD59-A6C34878D82A}">
                    <a16:rowId xmlns:a16="http://schemas.microsoft.com/office/drawing/2014/main" val="2509181639"/>
                  </a:ext>
                </a:extLst>
              </a:tr>
              <a:tr h="799551">
                <a:tc>
                  <a:txBody>
                    <a:bodyPr/>
                    <a:lstStyle/>
                    <a:p>
                      <a:pPr algn="ctr"/>
                      <a:r>
                        <a:rPr lang="fr-FR" sz="2400" dirty="0"/>
                        <a:t>3-Illustration document Eduscol.</a:t>
                      </a:r>
                      <a:r>
                        <a:rPr lang="fr-FR" sz="2400" dirty="0">
                          <a:hlinkClick r:id="rId4" action="ppaction://hlinksldjump"/>
                        </a:rPr>
                        <a:t>+</a:t>
                      </a:r>
                      <a:endParaRPr lang="fr-FR" sz="2400" dirty="0"/>
                    </a:p>
                  </a:txBody>
                  <a:tcPr/>
                </a:tc>
                <a:extLst>
                  <a:ext uri="{0D108BD9-81ED-4DB2-BD59-A6C34878D82A}">
                    <a16:rowId xmlns:a16="http://schemas.microsoft.com/office/drawing/2014/main" val="3326648107"/>
                  </a:ext>
                </a:extLst>
              </a:tr>
              <a:tr h="744662">
                <a:tc>
                  <a:txBody>
                    <a:bodyPr/>
                    <a:lstStyle/>
                    <a:p>
                      <a:pPr algn="ctr"/>
                      <a:r>
                        <a:rPr lang="fr-FR" sz="2400" dirty="0"/>
                        <a:t>4-Extrait des programmes.</a:t>
                      </a:r>
                      <a:r>
                        <a:rPr lang="fr-FR" sz="2400" dirty="0">
                          <a:hlinkClick r:id="rId4" action="ppaction://hlinksldjump"/>
                        </a:rPr>
                        <a:t>+</a:t>
                      </a:r>
                      <a:r>
                        <a:rPr lang="fr-FR" sz="2400" dirty="0"/>
                        <a:t> </a:t>
                      </a:r>
                    </a:p>
                  </a:txBody>
                  <a:tcPr/>
                </a:tc>
                <a:extLst>
                  <a:ext uri="{0D108BD9-81ED-4DB2-BD59-A6C34878D82A}">
                    <a16:rowId xmlns:a16="http://schemas.microsoft.com/office/drawing/2014/main" val="2653559306"/>
                  </a:ext>
                </a:extLst>
              </a:tr>
              <a:tr h="744662">
                <a:tc>
                  <a:txBody>
                    <a:bodyPr/>
                    <a:lstStyle/>
                    <a:p>
                      <a:pPr algn="ctr"/>
                      <a:r>
                        <a:rPr lang="fr-FR" sz="2400" dirty="0"/>
                        <a:t>5-La mémorisation et l’activité physique.</a:t>
                      </a:r>
                      <a:r>
                        <a:rPr lang="fr-FR" sz="2400" dirty="0">
                          <a:hlinkClick r:id="rId5" action="ppaction://hlinksldjump"/>
                        </a:rPr>
                        <a:t>+</a:t>
                      </a:r>
                      <a:r>
                        <a:rPr lang="fr-FR" sz="2400" dirty="0"/>
                        <a:t>  </a:t>
                      </a:r>
                      <a:r>
                        <a:rPr lang="fr-FR" sz="2400" dirty="0">
                          <a:hlinkClick r:id="rId6" action="ppaction://hlinksldjump"/>
                        </a:rPr>
                        <a:t>Retour.</a:t>
                      </a:r>
                      <a:endParaRPr lang="fr-FR" sz="2400" dirty="0"/>
                    </a:p>
                  </a:txBody>
                  <a:tcPr/>
                </a:tc>
                <a:extLst>
                  <a:ext uri="{0D108BD9-81ED-4DB2-BD59-A6C34878D82A}">
                    <a16:rowId xmlns:a16="http://schemas.microsoft.com/office/drawing/2014/main" val="2560593296"/>
                  </a:ext>
                </a:extLst>
              </a:tr>
            </a:tbl>
          </a:graphicData>
        </a:graphic>
      </p:graphicFrame>
    </p:spTree>
    <p:extLst>
      <p:ext uri="{BB962C8B-B14F-4D97-AF65-F5344CB8AC3E}">
        <p14:creationId xmlns:p14="http://schemas.microsoft.com/office/powerpoint/2010/main" val="3215872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JEU de la TORTUE </a:t>
            </a:r>
            <a:r>
              <a:rPr lang="fr-FR"/>
              <a:t>ETAPE 3</a:t>
            </a:r>
            <a:r>
              <a:rPr lang="fr-FR">
                <a:hlinkClick r:id="rId4" action="ppaction://hlinksldjump"/>
              </a:rPr>
              <a:t>retour</a:t>
            </a:r>
            <a:endParaRPr lang="fr-FR" dirty="0"/>
          </a:p>
        </p:txBody>
      </p:sp>
      <p:pic>
        <p:nvPicPr>
          <p:cNvPr id="4" name="U.A Mots sur le jeu de la tortu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17875" y="2141538"/>
            <a:ext cx="4865688" cy="3649662"/>
          </a:xfrm>
        </p:spPr>
      </p:pic>
    </p:spTree>
    <p:extLst>
      <p:ext uri="{BB962C8B-B14F-4D97-AF65-F5344CB8AC3E}">
        <p14:creationId xmlns:p14="http://schemas.microsoft.com/office/powerpoint/2010/main" val="1606085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8" name="Espace réservé du contenu 3">
            <a:extLst>
              <a:ext uri="{FF2B5EF4-FFF2-40B4-BE49-F238E27FC236}">
                <a16:creationId xmlns:a16="http://schemas.microsoft.com/office/drawing/2014/main" id="{FDEEEE07-3415-D844-B7AF-3D3D3B82CCF1}"/>
              </a:ext>
            </a:extLst>
          </p:cNvPr>
          <p:cNvGraphicFramePr>
            <a:graphicFrameLocks/>
          </p:cNvGraphicFramePr>
          <p:nvPr>
            <p:extLst>
              <p:ext uri="{D42A27DB-BD31-4B8C-83A1-F6EECF244321}">
                <p14:modId xmlns:p14="http://schemas.microsoft.com/office/powerpoint/2010/main" val="2981926629"/>
              </p:ext>
            </p:extLst>
          </p:nvPr>
        </p:nvGraphicFramePr>
        <p:xfrm>
          <a:off x="484877" y="1316078"/>
          <a:ext cx="11222245" cy="5145072"/>
        </p:xfrm>
        <a:graphic>
          <a:graphicData uri="http://schemas.openxmlformats.org/drawingml/2006/table">
            <a:tbl>
              <a:tblPr>
                <a:tableStyleId>{5C22544A-7EE6-4342-B048-85BDC9FD1C3A}</a:tableStyleId>
              </a:tblPr>
              <a:tblGrid>
                <a:gridCol w="1873598">
                  <a:extLst>
                    <a:ext uri="{9D8B030D-6E8A-4147-A177-3AD203B41FA5}">
                      <a16:colId xmlns:a16="http://schemas.microsoft.com/office/drawing/2014/main" val="4172599329"/>
                    </a:ext>
                  </a:extLst>
                </a:gridCol>
                <a:gridCol w="2728938">
                  <a:extLst>
                    <a:ext uri="{9D8B030D-6E8A-4147-A177-3AD203B41FA5}">
                      <a16:colId xmlns:a16="http://schemas.microsoft.com/office/drawing/2014/main" val="3748100548"/>
                    </a:ext>
                  </a:extLst>
                </a:gridCol>
                <a:gridCol w="3625006">
                  <a:extLst>
                    <a:ext uri="{9D8B030D-6E8A-4147-A177-3AD203B41FA5}">
                      <a16:colId xmlns:a16="http://schemas.microsoft.com/office/drawing/2014/main" val="2109166297"/>
                    </a:ext>
                  </a:extLst>
                </a:gridCol>
                <a:gridCol w="2994703">
                  <a:extLst>
                    <a:ext uri="{9D8B030D-6E8A-4147-A177-3AD203B41FA5}">
                      <a16:colId xmlns:a16="http://schemas.microsoft.com/office/drawing/2014/main" val="227022773"/>
                    </a:ext>
                  </a:extLst>
                </a:gridCol>
              </a:tblGrid>
              <a:tr h="408644">
                <a:tc>
                  <a:txBody>
                    <a:bodyPr/>
                    <a:lstStyle/>
                    <a:p>
                      <a:pPr algn="ct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6">
                        <a:lumMod val="40000"/>
                        <a:lumOff val="60000"/>
                      </a:schemeClr>
                    </a:solidFill>
                  </a:tcPr>
                </a:tc>
                <a:tc>
                  <a:txBody>
                    <a:bodyPr/>
                    <a:lstStyle/>
                    <a:p>
                      <a:pPr algn="ctr"/>
                      <a:r>
                        <a:rPr lang="fr-FR" sz="1400" b="1" kern="150" dirty="0">
                          <a:solidFill>
                            <a:srgbClr val="000000"/>
                          </a:solidFill>
                          <a:effectLst/>
                          <a:latin typeface="Liberation Serif"/>
                          <a:ea typeface="SimSun" panose="02010600030101010101" pitchFamily="2" charset="-122"/>
                          <a:cs typeface="Mangal" panose="02040503050203030202" pitchFamily="18" charset="0"/>
                        </a:rPr>
                        <a:t>Etape 1</a:t>
                      </a:r>
                    </a:p>
                  </a:txBody>
                  <a:tcPr marL="65173" marR="65173" marT="0" marB="0">
                    <a:solidFill>
                      <a:schemeClr val="accent1">
                        <a:lumMod val="40000"/>
                        <a:lumOff val="60000"/>
                      </a:schemeClr>
                    </a:solidFill>
                  </a:tcPr>
                </a:tc>
                <a:tc>
                  <a:txBody>
                    <a:bodyPr/>
                    <a:lstStyle/>
                    <a:p>
                      <a:pPr algn="ctr"/>
                      <a:r>
                        <a:rPr lang="fr-FR" sz="1400" b="1" kern="150" dirty="0">
                          <a:solidFill>
                            <a:srgbClr val="000000"/>
                          </a:solidFill>
                          <a:effectLst/>
                          <a:latin typeface="Liberation Serif"/>
                          <a:ea typeface="SimSun" panose="02010600030101010101" pitchFamily="2" charset="-122"/>
                          <a:cs typeface="Mangal" panose="02040503050203030202" pitchFamily="18" charset="0"/>
                        </a:rPr>
                        <a:t>Etape 2</a:t>
                      </a:r>
                    </a:p>
                  </a:txBody>
                  <a:tcPr marL="65173" marR="65173" marT="0" marB="0">
                    <a:solidFill>
                      <a:schemeClr val="accent5">
                        <a:lumMod val="60000"/>
                        <a:lumOff val="40000"/>
                      </a:schemeClr>
                    </a:solidFill>
                  </a:tcPr>
                </a:tc>
                <a:tc>
                  <a:txBody>
                    <a:bodyPr/>
                    <a:lstStyle/>
                    <a:p>
                      <a:pPr algn="ctr"/>
                      <a:r>
                        <a:rPr lang="fr-FR" sz="1400" b="1" kern="150" dirty="0">
                          <a:solidFill>
                            <a:srgbClr val="000000"/>
                          </a:solidFill>
                          <a:effectLst/>
                          <a:latin typeface="Liberation Serif"/>
                          <a:ea typeface="SimSun" panose="02010600030101010101" pitchFamily="2" charset="-122"/>
                          <a:cs typeface="Mangal" panose="02040503050203030202" pitchFamily="18" charset="0"/>
                        </a:rPr>
                        <a:t>Etape 3</a:t>
                      </a:r>
                    </a:p>
                  </a:txBody>
                  <a:tcPr marL="65173" marR="65173" marT="0" marB="0">
                    <a:solidFill>
                      <a:srgbClr val="92D050"/>
                    </a:solidFill>
                  </a:tcPr>
                </a:tc>
                <a:extLst>
                  <a:ext uri="{0D108BD9-81ED-4DB2-BD59-A6C34878D82A}">
                    <a16:rowId xmlns:a16="http://schemas.microsoft.com/office/drawing/2014/main" val="4273832517"/>
                  </a:ext>
                </a:extLst>
              </a:tr>
              <a:tr h="2285575">
                <a:tc>
                  <a:txBody>
                    <a:bodyPr/>
                    <a:lstStyle/>
                    <a:p>
                      <a:pPr algn="ctr"/>
                      <a:r>
                        <a:rPr lang="fr-FR" sz="1400" b="1" kern="150" dirty="0">
                          <a:effectLst/>
                        </a:rPr>
                        <a:t>Comprendre</a:t>
                      </a:r>
                    </a:p>
                    <a:p>
                      <a:pPr algn="ctr"/>
                      <a:r>
                        <a:rPr lang="fr-FR" sz="1400" b="1" kern="150" dirty="0">
                          <a:effectLst/>
                        </a:rPr>
                        <a:t>Quoi ?</a:t>
                      </a:r>
                      <a:endParaRPr lang="fr-FR" sz="1400" b="1"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6">
                        <a:lumMod val="20000"/>
                        <a:lumOff val="80000"/>
                      </a:schemeClr>
                    </a:solidFill>
                  </a:tcPr>
                </a:tc>
                <a:tc>
                  <a:txBody>
                    <a:bodyPr/>
                    <a:lstStyle/>
                    <a:p>
                      <a:r>
                        <a:rPr lang="fr-FR" sz="1400" kern="150" dirty="0">
                          <a:effectLst/>
                        </a:rPr>
                        <a:t>L’élève sait expliquer le jeu et le dispositif  à l’aide de phrases simples. Il sait également exprimer ses émotions.</a:t>
                      </a:r>
                    </a:p>
                    <a:p>
                      <a:endParaRPr lang="fr-FR" sz="1400" kern="150" dirty="0">
                        <a:effectLst/>
                      </a:endParaRPr>
                    </a:p>
                    <a:p>
                      <a:r>
                        <a:rPr lang="fr-FR" sz="1400" kern="150" dirty="0">
                          <a:effectLst/>
                        </a:rPr>
                        <a:t> </a:t>
                      </a:r>
                      <a:r>
                        <a:rPr lang="fr-FR" sz="1000" kern="150" dirty="0">
                          <a:effectLst/>
                        </a:rPr>
                        <a:t>cf. lexique</a:t>
                      </a:r>
                      <a:r>
                        <a:rPr lang="fr-FR" sz="1000" kern="150" baseline="0" dirty="0">
                          <a:effectLst/>
                        </a:rPr>
                        <a:t> encodé puis stocké et récupéré</a:t>
                      </a:r>
                      <a:endParaRPr lang="fr-FR" sz="1000" kern="150" dirty="0">
                        <a:effectLst/>
                      </a:endParaRPr>
                    </a:p>
                    <a:p>
                      <a:endParaRPr lang="fr-FR" sz="1400" kern="150" dirty="0">
                        <a:effectLst/>
                      </a:endParaRPr>
                    </a:p>
                    <a:p>
                      <a:r>
                        <a:rPr lang="fr-FR" sz="1400" b="1" kern="150" dirty="0">
                          <a:effectLst/>
                        </a:rPr>
                        <a:t>Le quoi ?</a:t>
                      </a:r>
                    </a:p>
                    <a:p>
                      <a:r>
                        <a:rPr lang="fr-FR" sz="1400" kern="150" dirty="0">
                          <a:effectLst/>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1">
                        <a:lumMod val="40000"/>
                        <a:lumOff val="60000"/>
                      </a:schemeClr>
                    </a:solidFill>
                  </a:tcPr>
                </a:tc>
                <a:tc>
                  <a:txBody>
                    <a:bodyPr/>
                    <a:lstStyle/>
                    <a:p>
                      <a:r>
                        <a:rPr lang="fr-FR" sz="1400" kern="150" dirty="0">
                          <a:effectLst/>
                        </a:rPr>
                        <a:t>Il a compris qu’il existe des</a:t>
                      </a:r>
                      <a:r>
                        <a:rPr lang="fr-FR" sz="1400" kern="150" baseline="0" dirty="0">
                          <a:effectLst/>
                        </a:rPr>
                        <a:t> actions à mener sur les objets pour obtenir un résultat. Il comprend qu’il peut les </a:t>
                      </a:r>
                      <a:r>
                        <a:rPr lang="fr-FR" sz="1400" kern="150" dirty="0">
                          <a:effectLst/>
                        </a:rPr>
                        <a:t> reproduire sur les personnes. Il sait l’expliquer en développant des phrases de plus en plus riches pour décrire ses actions et expliquer ses émotions. </a:t>
                      </a:r>
                    </a:p>
                    <a:p>
                      <a:endParaRPr lang="fr-FR" sz="1400" kern="15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000" kern="150" dirty="0">
                          <a:effectLst/>
                        </a:rPr>
                        <a:t>Cf./ lexique </a:t>
                      </a:r>
                      <a:r>
                        <a:rPr lang="fr-FR" sz="1000" kern="150" baseline="0" dirty="0">
                          <a:effectLst/>
                        </a:rPr>
                        <a:t>encodé puis stocké et récupéré</a:t>
                      </a:r>
                      <a:endParaRPr lang="fr-FR" sz="1000" kern="150" dirty="0">
                        <a:effectLst/>
                      </a:endParaRPr>
                    </a:p>
                    <a:p>
                      <a:endParaRPr lang="fr-FR" sz="1400" kern="150" dirty="0">
                        <a:effectLst/>
                      </a:endParaRPr>
                    </a:p>
                    <a:p>
                      <a:r>
                        <a:rPr lang="fr-FR" sz="1400" b="1" kern="150" dirty="0">
                          <a:effectLst/>
                        </a:rPr>
                        <a:t>Le comment ?</a:t>
                      </a:r>
                      <a:endParaRPr lang="fr-FR" sz="1400" b="1"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5">
                        <a:lumMod val="60000"/>
                        <a:lumOff val="40000"/>
                      </a:schemeClr>
                    </a:solidFill>
                  </a:tcPr>
                </a:tc>
                <a:tc>
                  <a:txBody>
                    <a:bodyPr/>
                    <a:lstStyle/>
                    <a:p>
                      <a:pPr algn="l"/>
                      <a:r>
                        <a:rPr lang="fr-FR" sz="1400" kern="150" dirty="0">
                          <a:effectLst/>
                        </a:rPr>
                        <a:t>L’élève  a compris que certaines actions sont plus efficaces que d’autres selon l’attendu.</a:t>
                      </a:r>
                      <a:r>
                        <a:rPr lang="fr-FR" sz="1400" kern="150" baseline="0" dirty="0">
                          <a:effectLst/>
                        </a:rPr>
                        <a:t> </a:t>
                      </a:r>
                      <a:r>
                        <a:rPr lang="fr-FR" sz="1400" kern="150" dirty="0">
                          <a:effectLst/>
                        </a:rPr>
                        <a:t>Il  construit des phrases complexes pour décrire des enchaînements d'actions et expliquer comment il  fait</a:t>
                      </a:r>
                      <a:r>
                        <a:rPr lang="fr-FR" sz="1400" kern="150" baseline="0" dirty="0">
                          <a:effectLst/>
                        </a:rPr>
                        <a:t> et pourquoi il a choisi ces actions.</a:t>
                      </a:r>
                      <a:endParaRPr lang="fr-FR" sz="1400" kern="15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effectLst/>
                        </a:rPr>
                        <a:t/>
                      </a:r>
                      <a:br>
                        <a:rPr lang="fr-FR" sz="1400" kern="150" dirty="0">
                          <a:effectLst/>
                        </a:rPr>
                      </a:br>
                      <a:r>
                        <a:rPr lang="fr-FR" sz="1000" kern="150" dirty="0" err="1">
                          <a:effectLst/>
                        </a:rPr>
                        <a:t>Cf</a:t>
                      </a:r>
                      <a:r>
                        <a:rPr lang="fr-FR" sz="1000" kern="150" dirty="0">
                          <a:effectLst/>
                        </a:rPr>
                        <a:t> : lexique </a:t>
                      </a:r>
                      <a:r>
                        <a:rPr lang="fr-FR" sz="1000" kern="150" baseline="0" dirty="0">
                          <a:effectLst/>
                        </a:rPr>
                        <a:t>encodé puis stocké et récupéré</a:t>
                      </a:r>
                      <a:endParaRPr lang="fr-FR" sz="1000" kern="150" dirty="0">
                        <a:effectLst/>
                      </a:endParaRPr>
                    </a:p>
                    <a:p>
                      <a:pPr algn="l"/>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l"/>
                      <a:r>
                        <a:rPr lang="fr-FR" sz="1400" b="1" kern="150" dirty="0">
                          <a:solidFill>
                            <a:srgbClr val="000000"/>
                          </a:solidFill>
                          <a:effectLst/>
                          <a:latin typeface="Liberation Serif"/>
                          <a:ea typeface="SimSun" panose="02010600030101010101" pitchFamily="2" charset="-122"/>
                          <a:cs typeface="Mangal" panose="02040503050203030202" pitchFamily="18" charset="0"/>
                        </a:rPr>
                        <a:t>Pourquoi comme ça ?</a:t>
                      </a:r>
                    </a:p>
                    <a:p>
                      <a:pPr algn="l"/>
                      <a:endParaRPr lang="fr-FR" sz="1400" b="1"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rgbClr val="92D050"/>
                    </a:solidFill>
                  </a:tcPr>
                </a:tc>
                <a:extLst>
                  <a:ext uri="{0D108BD9-81ED-4DB2-BD59-A6C34878D82A}">
                    <a16:rowId xmlns:a16="http://schemas.microsoft.com/office/drawing/2014/main" val="3239572417"/>
                  </a:ext>
                </a:extLst>
              </a:tr>
              <a:tr h="2237068">
                <a:tc>
                  <a:txBody>
                    <a:bodyPr/>
                    <a:lstStyle/>
                    <a:p>
                      <a:pPr algn="ctr"/>
                      <a:r>
                        <a:rPr lang="fr-FR" sz="1400" kern="150" dirty="0">
                          <a:effectLst/>
                        </a:rPr>
                        <a:t>La réussite est accompagnée d’une vignette ou d'une photo dans le cahier multimédias sur l’ENT</a:t>
                      </a:r>
                      <a:r>
                        <a:rPr lang="fr-FR" sz="1400" kern="150" baseline="0" dirty="0">
                          <a:effectLst/>
                        </a:rPr>
                        <a:t> appelé:</a:t>
                      </a:r>
                      <a:r>
                        <a:rPr lang="fr-FR" sz="1400" kern="150" dirty="0">
                          <a:effectLst/>
                        </a:rPr>
                        <a:t> </a:t>
                      </a:r>
                      <a:r>
                        <a:rPr lang="fr-FR" sz="1400" i="1" kern="150" dirty="0">
                          <a:effectLst/>
                        </a:rPr>
                        <a:t>Je deviens un champion en</a:t>
                      </a:r>
                      <a:r>
                        <a:rPr lang="fr-FR" sz="1400" i="1" kern="150" baseline="0" dirty="0">
                          <a:effectLst/>
                        </a:rPr>
                        <a:t> jeux d’opposition à l’école maternelle LIEN</a:t>
                      </a:r>
                      <a:endParaRPr lang="fr-FR" sz="1600" i="1"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6">
                        <a:lumMod val="20000"/>
                        <a:lumOff val="80000"/>
                      </a:schemeClr>
                    </a:solidFill>
                  </a:tcPr>
                </a:tc>
                <a:tc>
                  <a:txBody>
                    <a:bodyPr/>
                    <a:lstStyle/>
                    <a:p>
                      <a:pPr>
                        <a:spcBef>
                          <a:spcPts val="500"/>
                        </a:spcBef>
                        <a:spcAft>
                          <a:spcPts val="500"/>
                        </a:spcAft>
                      </a:pPr>
                      <a:r>
                        <a:rPr lang="fr-FR" sz="1400" kern="150" dirty="0">
                          <a:solidFill>
                            <a:srgbClr val="000000"/>
                          </a:solidFill>
                          <a:effectLst/>
                          <a:latin typeface="Liberation Serif"/>
                          <a:ea typeface="SimSun" panose="02010600030101010101" pitchFamily="2" charset="-122"/>
                          <a:cs typeface="Mangal" panose="02040503050203030202" pitchFamily="18" charset="0"/>
                        </a:rPr>
                        <a:t>Je prends plaisir à jouer. J’ai compris le</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jeu. Je réalise des actions variées.</a:t>
                      </a:r>
                    </a:p>
                    <a:p>
                      <a:pPr>
                        <a:spcBef>
                          <a:spcPts val="500"/>
                        </a:spcBef>
                        <a:spcAft>
                          <a:spcPts val="500"/>
                        </a:spcAft>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spcBef>
                          <a:spcPts val="500"/>
                        </a:spcBef>
                        <a:spcAft>
                          <a:spcPts val="500"/>
                        </a:spcAft>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1">
                        <a:lumMod val="40000"/>
                        <a:lumOff val="60000"/>
                      </a:schemeClr>
                    </a:solidFill>
                  </a:tcPr>
                </a:tc>
                <a:tc>
                  <a:txBody>
                    <a:bodyPr/>
                    <a:lstStyle/>
                    <a:p>
                      <a:r>
                        <a:rPr lang="fr-FR" sz="1400" kern="150" dirty="0">
                          <a:effectLst/>
                        </a:rPr>
                        <a:t>Je</a:t>
                      </a:r>
                      <a:r>
                        <a:rPr lang="fr-FR" sz="1400" kern="150" baseline="0" dirty="0">
                          <a:effectLst/>
                        </a:rPr>
                        <a:t> transfère des actions mémorisées dans d’autres situations.</a:t>
                      </a: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chemeClr val="accent5">
                        <a:lumMod val="60000"/>
                        <a:lumOff val="40000"/>
                      </a:schemeClr>
                    </a:solidFill>
                  </a:tcPr>
                </a:tc>
                <a:tc>
                  <a:txBody>
                    <a:bodyPr/>
                    <a:lstStyle/>
                    <a:p>
                      <a:r>
                        <a:rPr lang="fr-FR" sz="1400" kern="150" dirty="0">
                          <a:effectLst/>
                        </a:rPr>
                        <a:t>Je sais choisir</a:t>
                      </a:r>
                      <a:r>
                        <a:rPr lang="fr-FR" sz="1400" kern="150" baseline="0" dirty="0">
                          <a:effectLst/>
                        </a:rPr>
                        <a:t> la bonne action en fonction du comportement de mon adversaire.</a:t>
                      </a:r>
                      <a:endParaRPr lang="fr-FR" sz="1400" kern="150" dirty="0">
                        <a:effectLst/>
                      </a:endParaRPr>
                    </a:p>
                    <a:p>
                      <a:r>
                        <a:rPr lang="fr-FR" sz="1400" kern="150" dirty="0">
                          <a:effectLst/>
                        </a:rPr>
                        <a:t> </a:t>
                      </a: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r>
                        <a:rPr lang="fr-FR" sz="1000" kern="150" dirty="0">
                          <a:solidFill>
                            <a:srgbClr val="000000"/>
                          </a:solidFill>
                          <a:effectLst/>
                          <a:latin typeface="Liberation Serif"/>
                          <a:ea typeface="SimSun" panose="02010600030101010101" pitchFamily="2" charset="-122"/>
                          <a:cs typeface="Mangal" panose="02040503050203030202" pitchFamily="18" charset="0"/>
                        </a:rPr>
                        <a:t>NB: Le cahier multimédias est illustré par les photos prises au cours des séances</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et les phrases des enfants.</a:t>
                      </a:r>
                      <a:endParaRPr lang="fr-FR" sz="1000" kern="150" dirty="0">
                        <a:solidFill>
                          <a:srgbClr val="000000"/>
                        </a:solidFill>
                        <a:effectLst/>
                        <a:latin typeface="Liberation Serif"/>
                        <a:ea typeface="SimSun" panose="02010600030101010101" pitchFamily="2" charset="-122"/>
                        <a:cs typeface="Mangal" panose="02040503050203030202" pitchFamily="18" charset="0"/>
                      </a:endParaRPr>
                    </a:p>
                  </a:txBody>
                  <a:tcPr marL="65173" marR="65173" marT="0" marB="0">
                    <a:solidFill>
                      <a:srgbClr val="92D050"/>
                    </a:solidFill>
                  </a:tcPr>
                </a:tc>
                <a:extLst>
                  <a:ext uri="{0D108BD9-81ED-4DB2-BD59-A6C34878D82A}">
                    <a16:rowId xmlns:a16="http://schemas.microsoft.com/office/drawing/2014/main" val="548120297"/>
                  </a:ext>
                </a:extLst>
              </a:tr>
            </a:tbl>
          </a:graphicData>
        </a:graphic>
      </p:graphicFrame>
      <p:sp>
        <p:nvSpPr>
          <p:cNvPr id="2" name="ZoneTexte 1">
            <a:extLst>
              <a:ext uri="{FF2B5EF4-FFF2-40B4-BE49-F238E27FC236}">
                <a16:creationId xmlns:a16="http://schemas.microsoft.com/office/drawing/2014/main" id="{441445ED-7C7A-214E-92C6-7CDDCA738764}"/>
              </a:ext>
            </a:extLst>
          </p:cNvPr>
          <p:cNvSpPr txBox="1"/>
          <p:nvPr/>
        </p:nvSpPr>
        <p:spPr>
          <a:xfrm>
            <a:off x="2189285" y="120851"/>
            <a:ext cx="7088672" cy="584775"/>
          </a:xfrm>
          <a:prstGeom prst="rect">
            <a:avLst/>
          </a:prstGeom>
          <a:noFill/>
        </p:spPr>
        <p:txBody>
          <a:bodyPr wrap="none" rtlCol="0">
            <a:spAutoFit/>
          </a:bodyPr>
          <a:lstStyle/>
          <a:p>
            <a:r>
              <a:rPr lang="fr-FR" sz="3200" dirty="0"/>
              <a:t>4-Les indicateurs de « compréhension » </a:t>
            </a:r>
            <a:r>
              <a:rPr lang="fr-FR" sz="3200" dirty="0">
                <a:hlinkClick r:id="rId2" action="ppaction://hlinksldjump"/>
              </a:rPr>
              <a:t>&lt;</a:t>
            </a:r>
            <a:endParaRPr lang="fr-FR" sz="3200" dirty="0"/>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614" y="5013120"/>
            <a:ext cx="1098750" cy="778552"/>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2267" y="4706859"/>
            <a:ext cx="645067" cy="711007"/>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1659" y="5455764"/>
            <a:ext cx="892093" cy="868176"/>
          </a:xfrm>
          <a:prstGeom prst="rect">
            <a:avLst/>
          </a:prstGeom>
        </p:spPr>
      </p:pic>
      <p:pic>
        <p:nvPicPr>
          <p:cNvPr id="6" name="Imag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1796" y="5406585"/>
            <a:ext cx="992808" cy="785252"/>
          </a:xfrm>
          <a:prstGeom prst="rect">
            <a:avLst/>
          </a:prstGeom>
        </p:spPr>
      </p:pic>
      <p:pic>
        <p:nvPicPr>
          <p:cNvPr id="7" name="Imag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7359" y="4433983"/>
            <a:ext cx="994925" cy="795940"/>
          </a:xfrm>
          <a:prstGeom prst="rect">
            <a:avLst/>
          </a:prstGeom>
        </p:spPr>
      </p:pic>
      <p:pic>
        <p:nvPicPr>
          <p:cNvPr id="12" name="Imag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68189" y="4878214"/>
            <a:ext cx="1195107" cy="913458"/>
          </a:xfrm>
          <a:prstGeom prst="rect">
            <a:avLst/>
          </a:prstGeom>
        </p:spPr>
      </p:pic>
      <p:pic>
        <p:nvPicPr>
          <p:cNvPr id="13" name="Imag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9732" y="4746321"/>
            <a:ext cx="902232" cy="1177243"/>
          </a:xfrm>
          <a:prstGeom prst="rect">
            <a:avLst/>
          </a:prstGeom>
        </p:spPr>
      </p:pic>
    </p:spTree>
    <p:extLst>
      <p:ext uri="{BB962C8B-B14F-4D97-AF65-F5344CB8AC3E}">
        <p14:creationId xmlns:p14="http://schemas.microsoft.com/office/powerpoint/2010/main" val="1082261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MON CARNET de CHAMPION</a:t>
            </a:r>
          </a:p>
        </p:txBody>
      </p:sp>
      <p:pic>
        <p:nvPicPr>
          <p:cNvPr id="4" name="Carnet du _je deviens un champion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7875" y="2141538"/>
            <a:ext cx="4865688" cy="3649662"/>
          </a:xfrm>
        </p:spPr>
      </p:pic>
      <p:sp>
        <p:nvSpPr>
          <p:cNvPr id="3" name="ZoneTexte 2"/>
          <p:cNvSpPr txBox="1"/>
          <p:nvPr/>
        </p:nvSpPr>
        <p:spPr>
          <a:xfrm>
            <a:off x="9771796" y="5322627"/>
            <a:ext cx="859809" cy="369332"/>
          </a:xfrm>
          <a:prstGeom prst="rect">
            <a:avLst/>
          </a:prstGeom>
          <a:noFill/>
        </p:spPr>
        <p:txBody>
          <a:bodyPr wrap="square" rtlCol="0">
            <a:spAutoFit/>
          </a:bodyPr>
          <a:lstStyle/>
          <a:p>
            <a:r>
              <a:rPr lang="fr-FR" dirty="0">
                <a:hlinkClick r:id="rId5" action="ppaction://hlinksldjump"/>
              </a:rPr>
              <a:t>Retour</a:t>
            </a:r>
            <a:endParaRPr lang="fr-FR" dirty="0"/>
          </a:p>
        </p:txBody>
      </p:sp>
    </p:spTree>
    <p:extLst>
      <p:ext uri="{BB962C8B-B14F-4D97-AF65-F5344CB8AC3E}">
        <p14:creationId xmlns:p14="http://schemas.microsoft.com/office/powerpoint/2010/main" val="3645659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86210-D582-BD42-B098-3FCCB5950EDB}"/>
              </a:ext>
            </a:extLst>
          </p:cNvPr>
          <p:cNvSpPr>
            <a:spLocks noGrp="1"/>
          </p:cNvSpPr>
          <p:nvPr>
            <p:ph type="title"/>
          </p:nvPr>
        </p:nvSpPr>
        <p:spPr/>
        <p:txBody>
          <a:bodyPr/>
          <a:lstStyle/>
          <a:p>
            <a:r>
              <a:rPr lang="fr-FR" dirty="0"/>
              <a:t>5- Une proposition d’unité d’apprentissage</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CC557353-A9E7-9043-8F3E-BBFE5257274D}"/>
              </a:ext>
            </a:extLst>
          </p:cNvPr>
          <p:cNvSpPr>
            <a:spLocks noGrp="1"/>
          </p:cNvSpPr>
          <p:nvPr>
            <p:ph idx="1"/>
          </p:nvPr>
        </p:nvSpPr>
        <p:spPr/>
        <p:txBody>
          <a:bodyPr>
            <a:normAutofit/>
          </a:bodyPr>
          <a:lstStyle/>
          <a:p>
            <a:r>
              <a:rPr lang="fr-FR" sz="2400" dirty="0"/>
              <a:t>Pour l’étape 1 </a:t>
            </a:r>
            <a:r>
              <a:rPr lang="fr-FR" sz="2400" dirty="0">
                <a:hlinkClick r:id="rId3" action="ppaction://hlinksldjump"/>
              </a:rPr>
              <a:t>+</a:t>
            </a:r>
            <a:endParaRPr lang="fr-FR" sz="2400" dirty="0"/>
          </a:p>
          <a:p>
            <a:r>
              <a:rPr lang="fr-FR" sz="2400" dirty="0"/>
              <a:t>Pour l’étape 2 </a:t>
            </a:r>
            <a:r>
              <a:rPr lang="fr-FR" sz="2400" dirty="0">
                <a:hlinkClick r:id="rId4" action="ppaction://hlinksldjump"/>
              </a:rPr>
              <a:t>+</a:t>
            </a:r>
            <a:endParaRPr lang="fr-FR" sz="2400" dirty="0"/>
          </a:p>
          <a:p>
            <a:r>
              <a:rPr lang="fr-FR" sz="2400" dirty="0"/>
              <a:t>Pour l’étape 3 </a:t>
            </a:r>
            <a:r>
              <a:rPr lang="fr-FR" sz="2400" dirty="0">
                <a:hlinkClick r:id="rId5" action="ppaction://hlinksldjump"/>
              </a:rPr>
              <a:t>+</a:t>
            </a:r>
            <a:endParaRPr lang="fr-FR" sz="2400" dirty="0"/>
          </a:p>
        </p:txBody>
      </p:sp>
    </p:spTree>
    <p:extLst>
      <p:ext uri="{BB962C8B-B14F-4D97-AF65-F5344CB8AC3E}">
        <p14:creationId xmlns:p14="http://schemas.microsoft.com/office/powerpoint/2010/main" val="1354338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2194232308"/>
              </p:ext>
            </p:extLst>
          </p:nvPr>
        </p:nvGraphicFramePr>
        <p:xfrm>
          <a:off x="345688" y="174630"/>
          <a:ext cx="11195824" cy="895749"/>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338219">
                <a:tc>
                  <a:txBody>
                    <a:bodyPr/>
                    <a:lstStyle/>
                    <a:p>
                      <a:pPr algn="ctr"/>
                      <a:r>
                        <a:rPr lang="fr-FR" sz="1600" kern="150" dirty="0">
                          <a:effectLst/>
                        </a:rPr>
                        <a:t>Étape 1 ( autour de 2 /3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découvrir/explorer</a:t>
                      </a:r>
                      <a:r>
                        <a:rPr lang="fr-FR" sz="1600" b="1" kern="150" dirty="0">
                          <a:effectLst/>
                        </a:rPr>
                        <a:t> </a:t>
                      </a:r>
                      <a:r>
                        <a:rPr lang="fr-FR" sz="1600" kern="150" dirty="0">
                          <a:effectLst/>
                        </a:rPr>
                        <a:t>: 4 séances de familiarisation</a:t>
                      </a:r>
                    </a:p>
                    <a:p>
                      <a:pPr algn="ctr"/>
                      <a:r>
                        <a:rPr lang="fr-FR" sz="1600" u="sng" kern="150" dirty="0">
                          <a:effectLst/>
                        </a:rPr>
                        <a:t>Objectif pour l’enseignant</a:t>
                      </a:r>
                      <a:r>
                        <a:rPr lang="fr-FR" sz="1600" kern="150" dirty="0">
                          <a:effectLst/>
                        </a:rPr>
                        <a:t>: </a:t>
                      </a:r>
                      <a:r>
                        <a:rPr lang="fr-FR" sz="1600" kern="150" baseline="0" dirty="0">
                          <a:effectLst/>
                        </a:rPr>
                        <a:t> familiariser les enfants avec </a:t>
                      </a:r>
                      <a:r>
                        <a:rPr lang="fr-FR" sz="1600" kern="150" dirty="0">
                          <a:effectLst/>
                        </a:rPr>
                        <a:t>la règle du jeu des déménageurs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378141173"/>
              </p:ext>
            </p:extLst>
          </p:nvPr>
        </p:nvGraphicFramePr>
        <p:xfrm>
          <a:off x="345688" y="1070379"/>
          <a:ext cx="11128918" cy="5286948"/>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367228">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chemeClr val="accent1">
                        <a:lumMod val="60000"/>
                        <a:lumOff val="40000"/>
                      </a:schemeClr>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chemeClr val="accent1">
                        <a:lumMod val="60000"/>
                        <a:lumOff val="40000"/>
                      </a:schemeClr>
                    </a:solidFill>
                  </a:tcPr>
                </a:tc>
                <a:extLst>
                  <a:ext uri="{0D108BD9-81ED-4DB2-BD59-A6C34878D82A}">
                    <a16:rowId xmlns:a16="http://schemas.microsoft.com/office/drawing/2014/main" val="949753527"/>
                  </a:ext>
                </a:extLst>
              </a:tr>
              <a:tr h="53225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a:t>
                      </a:r>
                      <a:r>
                        <a:rPr lang="fr-FR" sz="1800" b="1" kern="150" baseline="0" dirty="0">
                          <a:effectLst/>
                        </a:rPr>
                        <a:t> déménageurs</a:t>
                      </a:r>
                      <a:endParaRPr lang="fr-FR" sz="18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Pour</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contextualiser, partir d’un album:</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Tom déménage » Hans WILHELM</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29227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Faire découvrir un environnement</a:t>
                      </a:r>
                      <a:r>
                        <a:rPr lang="fr-FR" sz="1400" kern="150" baseline="0" dirty="0">
                          <a:effectLst/>
                        </a:rPr>
                        <a:t> varié incitant à différentes actions élémentaires pour déplacer des objets</a:t>
                      </a:r>
                      <a:endParaRPr lang="fr-FR" sz="1400" kern="150" dirty="0">
                        <a:effectLst/>
                      </a:endParaRP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u="sng" kern="150" dirty="0">
                          <a:effectLst/>
                        </a:rPr>
                        <a:t>But </a:t>
                      </a:r>
                      <a:r>
                        <a:rPr lang="fr-FR" sz="1400" kern="150" dirty="0">
                          <a:effectLst/>
                        </a:rPr>
                        <a:t>: aller</a:t>
                      </a:r>
                      <a:r>
                        <a:rPr lang="fr-FR" sz="1400" kern="150" baseline="0" dirty="0">
                          <a:effectLst/>
                        </a:rPr>
                        <a:t> de la première maison à la nouvelle maison  avec un seul objet à déménager à chaque passage</a:t>
                      </a:r>
                    </a:p>
                    <a:p>
                      <a:endParaRPr lang="fr-FR" sz="1400" kern="150" baseline="0" dirty="0">
                        <a:effectLst/>
                      </a:endParaRPr>
                    </a:p>
                    <a:p>
                      <a:r>
                        <a:rPr lang="fr-FR" sz="1400" u="sng" kern="150" dirty="0">
                          <a:effectLst/>
                        </a:rPr>
                        <a:t>Critère de</a:t>
                      </a:r>
                      <a:r>
                        <a:rPr lang="fr-FR" sz="1400" u="sng" kern="150" baseline="0" dirty="0">
                          <a:effectLst/>
                        </a:rPr>
                        <a:t> réussite</a:t>
                      </a:r>
                      <a:r>
                        <a:rPr lang="fr-FR" sz="1400" u="none" kern="150" baseline="0" dirty="0">
                          <a:effectLst/>
                        </a:rPr>
                        <a:t>:</a:t>
                      </a:r>
                    </a:p>
                    <a:p>
                      <a:r>
                        <a:rPr lang="fr-FR" sz="1400" u="none" kern="150" baseline="0" dirty="0">
                          <a:effectLst/>
                        </a:rPr>
                        <a:t> Je réussis à  transporter un objet à la fois, stocké dans le camion (réserve), de l’ancienne maison à la nouvelle .</a:t>
                      </a:r>
                    </a:p>
                    <a:p>
                      <a:endParaRPr lang="fr-FR" sz="1400" u="none" kern="150" baseline="0" dirty="0">
                        <a:effectLst/>
                      </a:endParaRPr>
                    </a:p>
                    <a:p>
                      <a:endParaRPr lang="fr-FR" sz="1400" u="none" kern="150" baseline="0" dirty="0">
                        <a:effectLst/>
                      </a:endParaRPr>
                    </a:p>
                    <a:p>
                      <a:r>
                        <a:rPr lang="fr-FR" sz="1400" u="none" kern="150" baseline="0" dirty="0">
                          <a:effectLst/>
                        </a:rPr>
                        <a:t>La familiarisation s’ancre sur le plaisir de déménager. De créer de l’ordre, du désordre.</a:t>
                      </a:r>
                    </a:p>
                    <a:p>
                      <a:endParaRPr lang="fr-FR" sz="1400" u="none" kern="150" baseline="0" dirty="0">
                        <a:effectLst/>
                      </a:endParaRPr>
                    </a:p>
                    <a:p>
                      <a:r>
                        <a:rPr lang="fr-FR" sz="1400" b="1" i="1" u="none" kern="150" baseline="0" dirty="0">
                          <a:effectLst/>
                        </a:rPr>
                        <a:t>La perception de l’effet final est mis en évidence par l’enseignant:</a:t>
                      </a:r>
                    </a:p>
                    <a:p>
                      <a:r>
                        <a:rPr lang="fr-FR" sz="1400" b="1" i="1" u="none" kern="150" baseline="0" dirty="0">
                          <a:effectLst/>
                        </a:rPr>
                        <a:t>« Tout est déménagé! Bravo ! La première maison est vide. La nouvelle est pleine d’objets. Vous avez été de bons déménageurs. »</a:t>
                      </a:r>
                    </a:p>
                    <a:p>
                      <a:endParaRPr lang="fr-FR" sz="1400" u="none"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rPr>
                        <a:t>LES VARIABLES</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rPr>
                        <a:t> - Varier les objets à transporter d’un point à un autre</a:t>
                      </a: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dirty="0">
                          <a:solidFill>
                            <a:schemeClr val="dk1"/>
                          </a:solidFill>
                          <a:effectLst/>
                          <a:latin typeface="+mn-lt"/>
                          <a:ea typeface="+mn-ea"/>
                          <a:cs typeface="+mn-cs"/>
                        </a:rPr>
                        <a:t>Réserve de </a:t>
                      </a:r>
                    </a:p>
                    <a:p>
                      <a:r>
                        <a:rPr lang="fr-FR" sz="1400" u="sng" kern="150" dirty="0">
                          <a:solidFill>
                            <a:schemeClr val="dk1"/>
                          </a:solidFill>
                          <a:effectLst/>
                          <a:latin typeface="+mn-lt"/>
                          <a:ea typeface="+mn-ea"/>
                          <a:cs typeface="+mn-cs"/>
                        </a:rPr>
                        <a:t>Petits objets</a:t>
                      </a:r>
                      <a:r>
                        <a:rPr lang="fr-FR" sz="1400" kern="150" dirty="0">
                          <a:solidFill>
                            <a:schemeClr val="dk1"/>
                          </a:solidFill>
                          <a:effectLst/>
                          <a:latin typeface="+mn-lt"/>
                          <a:ea typeface="+mn-ea"/>
                          <a:cs typeface="+mn-cs"/>
                        </a:rPr>
                        <a:t>:</a:t>
                      </a:r>
                    </a:p>
                    <a:p>
                      <a:r>
                        <a:rPr lang="fr-FR" sz="1400" kern="150" dirty="0">
                          <a:solidFill>
                            <a:schemeClr val="dk1"/>
                          </a:solidFill>
                          <a:effectLst/>
                          <a:latin typeface="+mn-lt"/>
                          <a:ea typeface="+mn-ea"/>
                          <a:cs typeface="+mn-cs"/>
                        </a:rPr>
                        <a:t>Ballons, balles, anneaux, foulards, …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r>
                        <a:rPr lang="fr-FR" sz="1400" u="sng" kern="150" baseline="0" dirty="0">
                          <a:effectLst/>
                        </a:rPr>
                        <a:t>des objets de tailles, formes et masses différents:</a:t>
                      </a:r>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dirty="0">
                          <a:solidFill>
                            <a:srgbClr val="000000"/>
                          </a:solidFill>
                          <a:effectLst/>
                          <a:latin typeface="Liberation Serif"/>
                          <a:ea typeface="SimSun" panose="02010600030101010101" pitchFamily="2" charset="-122"/>
                          <a:cs typeface="Mangal" panose="02040503050203030202" pitchFamily="18" charset="0"/>
                        </a:rPr>
                        <a:t>Cartons, caisses, bassines, seaux, briques,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plots, …</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Plots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caisses</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dirty="0">
                          <a:solidFill>
                            <a:srgbClr val="000000"/>
                          </a:solidFill>
                          <a:effectLst/>
                          <a:latin typeface="Liberation Serif"/>
                          <a:ea typeface="SimSun" panose="02010600030101010101" pitchFamily="2" charset="-122"/>
                          <a:cs typeface="Mangal" panose="02040503050203030202" pitchFamily="18" charset="0"/>
                        </a:rPr>
                        <a:t> </a:t>
                      </a: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suite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3670" y="1644609"/>
            <a:ext cx="689011" cy="923982"/>
          </a:xfrm>
          <a:prstGeom prst="rect">
            <a:avLst/>
          </a:prstGeom>
        </p:spPr>
      </p:pic>
    </p:spTree>
    <p:extLst>
      <p:ext uri="{BB962C8B-B14F-4D97-AF65-F5344CB8AC3E}">
        <p14:creationId xmlns:p14="http://schemas.microsoft.com/office/powerpoint/2010/main" val="3166642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1144833199"/>
              </p:ext>
            </p:extLst>
          </p:nvPr>
        </p:nvGraphicFramePr>
        <p:xfrm>
          <a:off x="345688" y="281007"/>
          <a:ext cx="11195824" cy="871220"/>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0">
                <a:tc>
                  <a:txBody>
                    <a:bodyPr/>
                    <a:lstStyle/>
                    <a:p>
                      <a:pPr algn="ctr"/>
                      <a:r>
                        <a:rPr lang="fr-FR" sz="1600" kern="150" dirty="0">
                          <a:effectLst/>
                        </a:rPr>
                        <a:t>Étape 1 ( autour de 2 /3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découvrir/explorer</a:t>
                      </a:r>
                      <a:r>
                        <a:rPr lang="fr-FR" sz="1600" b="1" kern="150" dirty="0">
                          <a:effectLst/>
                        </a:rPr>
                        <a:t> </a:t>
                      </a:r>
                      <a:r>
                        <a:rPr lang="fr-FR" sz="1600" kern="150" dirty="0">
                          <a:effectLst/>
                        </a:rPr>
                        <a:t>: situation</a:t>
                      </a:r>
                      <a:r>
                        <a:rPr lang="fr-FR" sz="1600" kern="150" baseline="0" dirty="0">
                          <a:effectLst/>
                        </a:rPr>
                        <a:t> de référence (1 ou 2 séances pour pouvoir observer)</a:t>
                      </a:r>
                      <a:endParaRPr lang="fr-FR" sz="1600" kern="150" dirty="0">
                        <a:effectLst/>
                      </a:endParaRPr>
                    </a:p>
                    <a:p>
                      <a:pPr algn="ctr"/>
                      <a:r>
                        <a:rPr lang="fr-FR" sz="1600" u="sng" kern="150" dirty="0">
                          <a:effectLst/>
                        </a:rPr>
                        <a:t>Objectif pour l’enseignant </a:t>
                      </a:r>
                      <a:r>
                        <a:rPr lang="fr-FR" sz="1600" kern="150" dirty="0">
                          <a:effectLst/>
                        </a:rPr>
                        <a:t>: observer</a:t>
                      </a:r>
                      <a:r>
                        <a:rPr lang="fr-FR" sz="1600" kern="150" baseline="0" dirty="0">
                          <a:effectLst/>
                        </a:rPr>
                        <a:t> les actions menées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1921302344"/>
              </p:ext>
            </p:extLst>
          </p:nvPr>
        </p:nvGraphicFramePr>
        <p:xfrm>
          <a:off x="345688" y="1222079"/>
          <a:ext cx="11128918" cy="5344582"/>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433861">
                <a:tc>
                  <a:txBody>
                    <a:bodyPr/>
                    <a:lstStyle/>
                    <a:p>
                      <a:pPr algn="ctr"/>
                      <a:r>
                        <a:rPr lang="fr-FR" sz="1400" kern="150" dirty="0">
                          <a:effectLst/>
                        </a:rPr>
                        <a:t>LA</a:t>
                      </a:r>
                      <a:r>
                        <a:rPr lang="fr-FR" sz="1400" kern="150" baseline="0" dirty="0">
                          <a:effectLst/>
                        </a:rPr>
                        <a:t> SITUATION</a:t>
                      </a:r>
                      <a:r>
                        <a:rPr lang="fr-FR" sz="1400" kern="150" dirty="0">
                          <a:effectLst/>
                        </a:rPr>
                        <a:t> </a:t>
                      </a:r>
                    </a:p>
                    <a:p>
                      <a:pPr algn="ctr"/>
                      <a:r>
                        <a:rPr lang="fr-FR" sz="1400" kern="150" dirty="0">
                          <a:effectLst/>
                        </a:rPr>
                        <a:t> </a:t>
                      </a:r>
                    </a:p>
                  </a:txBody>
                  <a:tcPr marL="24694" marR="27718" marT="27718" marB="27718">
                    <a:solidFill>
                      <a:schemeClr val="accent1">
                        <a:lumMod val="60000"/>
                        <a:lumOff val="40000"/>
                      </a:schemeClr>
                    </a:solidFill>
                  </a:tcPr>
                </a:tc>
                <a:tc>
                  <a:txBody>
                    <a:bodyPr/>
                    <a:lstStyle/>
                    <a:p>
                      <a:r>
                        <a:rPr lang="fr-FR" sz="1400" u="none" kern="150" dirty="0">
                          <a:solidFill>
                            <a:srgbClr val="000000"/>
                          </a:solidFill>
                          <a:effectLst/>
                          <a:latin typeface="Liberation Serif"/>
                          <a:ea typeface="SimSun" panose="02010600030101010101" pitchFamily="2" charset="-122"/>
                          <a:cs typeface="Mangal" panose="02040503050203030202" pitchFamily="18" charset="0"/>
                        </a:rPr>
                        <a:t>DES</a:t>
                      </a:r>
                      <a:r>
                        <a:rPr lang="fr-FR" sz="1400" u="none" kern="150" baseline="0" dirty="0">
                          <a:solidFill>
                            <a:srgbClr val="000000"/>
                          </a:solidFill>
                          <a:effectLst/>
                          <a:latin typeface="Liberation Serif"/>
                          <a:ea typeface="SimSun" panose="02010600030101010101" pitchFamily="2" charset="-122"/>
                          <a:cs typeface="Mangal" panose="02040503050203030202" pitchFamily="18" charset="0"/>
                        </a:rPr>
                        <a:t> REPERES</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LE DISPOSITIF</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MATERIEL</a:t>
                      </a:r>
                    </a:p>
                  </a:txBody>
                  <a:tcPr marL="24694" marR="27718" marT="27718" marB="27718">
                    <a:solidFill>
                      <a:schemeClr val="accent1">
                        <a:lumMod val="60000"/>
                        <a:lumOff val="40000"/>
                      </a:schemeClr>
                    </a:solidFill>
                  </a:tcPr>
                </a:tc>
                <a:extLst>
                  <a:ext uri="{0D108BD9-81ED-4DB2-BD59-A6C34878D82A}">
                    <a16:rowId xmlns:a16="http://schemas.microsoft.com/office/drawing/2014/main" val="949753527"/>
                  </a:ext>
                </a:extLst>
              </a:tr>
              <a:tr h="135674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a:t>
                      </a:r>
                      <a:r>
                        <a:rPr lang="fr-FR" sz="1800" b="1" kern="150" baseline="0" dirty="0">
                          <a:effectLst/>
                        </a:rPr>
                        <a:t> déménageurs</a:t>
                      </a:r>
                      <a:endParaRPr lang="fr-FR" sz="18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Pour</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contextualiser, partir d’un album:</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Tom déménage » Hans WILHELM</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Des objets différents à déménager c’est trop de travail, on va tout mettre dans des cartons pour déménager seulement des cartons.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50568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Faire découvrir un environnement</a:t>
                      </a:r>
                      <a:r>
                        <a:rPr lang="fr-FR" sz="1400" kern="150" baseline="0" dirty="0">
                          <a:effectLst/>
                        </a:rPr>
                        <a:t> varié incitant à différentes actions élémentaires pour déplacer des objets</a:t>
                      </a:r>
                      <a:endParaRPr lang="fr-FR" sz="1400" kern="150" dirty="0">
                        <a:effectLst/>
                      </a:endParaRP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200" u="sng" kern="150" dirty="0">
                          <a:effectLst/>
                        </a:rPr>
                        <a:t>But </a:t>
                      </a:r>
                      <a:r>
                        <a:rPr lang="fr-FR" sz="1200" kern="150" dirty="0">
                          <a:effectLst/>
                        </a:rPr>
                        <a:t>: aller</a:t>
                      </a:r>
                      <a:r>
                        <a:rPr lang="fr-FR" sz="1200" kern="150" baseline="0" dirty="0">
                          <a:effectLst/>
                        </a:rPr>
                        <a:t> de la première maison à la nouvelle maison  en ayant pris un carton à déménager à chaque passage, issu d’un camion différent. Il faut les ranger dans la nouvelle maison.</a:t>
                      </a:r>
                    </a:p>
                    <a:p>
                      <a:endParaRPr lang="fr-FR" sz="1200" kern="150" baseline="0" dirty="0">
                        <a:effectLst/>
                      </a:endParaRPr>
                    </a:p>
                    <a:p>
                      <a:r>
                        <a:rPr lang="fr-FR" sz="1200" u="sng" kern="150" dirty="0">
                          <a:effectLst/>
                        </a:rPr>
                        <a:t>Critère de</a:t>
                      </a:r>
                      <a:r>
                        <a:rPr lang="fr-FR" sz="1200" u="sng" kern="150" baseline="0" dirty="0">
                          <a:effectLst/>
                        </a:rPr>
                        <a:t> réussite</a:t>
                      </a:r>
                      <a:r>
                        <a:rPr lang="fr-FR" sz="1200" u="none" kern="150" baseline="0" dirty="0">
                          <a:effectLst/>
                        </a:rPr>
                        <a:t>: </a:t>
                      </a:r>
                    </a:p>
                    <a:p>
                      <a:r>
                        <a:rPr lang="fr-FR" sz="1200"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Je réussis à transporter un carton différent à chaque fois en variant la façon de le déplacer et en le rangeant correctement.</a:t>
                      </a:r>
                    </a:p>
                    <a:p>
                      <a:endParaRPr lang="fr-FR" sz="1400"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r>
                        <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Au cours du jeu, l’implication effective de l’enseignant qui sollicite, incite, encourage, rappelle les consignes, joue lui-même avec les enfants tout en observant le groupe est déterminante pour les plus jeunes.</a:t>
                      </a:r>
                    </a:p>
                    <a:p>
                      <a:endPar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endPar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r>
                        <a:rPr lang="fr-FR" sz="1400" u="sng" kern="150" baseline="0" dirty="0">
                          <a:effectLst/>
                        </a:rPr>
                        <a:t>Conduites observables</a:t>
                      </a:r>
                      <a:r>
                        <a:rPr lang="fr-FR" sz="1400" u="none" kern="150" baseline="0" dirty="0">
                          <a:effectLst/>
                        </a:rPr>
                        <a:t>:</a:t>
                      </a:r>
                    </a:p>
                    <a:p>
                      <a:r>
                        <a:rPr lang="fr-FR" sz="1400" u="none" kern="150" baseline="0" dirty="0" err="1">
                          <a:effectLst/>
                        </a:rPr>
                        <a:t>Niv</a:t>
                      </a:r>
                      <a:r>
                        <a:rPr lang="fr-FR" sz="1400" u="none" kern="150" baseline="0" dirty="0">
                          <a:effectLst/>
                        </a:rPr>
                        <a:t> 1: ne trouve pas l’action adaptée pour déplacer, se déplace sans repère</a:t>
                      </a:r>
                    </a:p>
                    <a:p>
                      <a:r>
                        <a:rPr lang="fr-FR" sz="1400" u="none" kern="150" baseline="0" dirty="0" err="1">
                          <a:effectLst/>
                        </a:rPr>
                        <a:t>Niv</a:t>
                      </a:r>
                      <a:r>
                        <a:rPr lang="fr-FR" sz="1400" u="none" kern="150" baseline="0" dirty="0">
                          <a:effectLst/>
                        </a:rPr>
                        <a:t> 2: trouve l’action mais est déséquilibré ou s’arrête</a:t>
                      </a:r>
                    </a:p>
                    <a:p>
                      <a:r>
                        <a:rPr lang="fr-FR" sz="1400" u="none" kern="150" baseline="0" dirty="0" err="1">
                          <a:effectLst/>
                        </a:rPr>
                        <a:t>Niv</a:t>
                      </a:r>
                      <a:r>
                        <a:rPr lang="fr-FR" sz="1400" u="none" kern="150" baseline="0" dirty="0">
                          <a:effectLst/>
                        </a:rPr>
                        <a:t> 3: trouve l’action adaptée et la réalise en continu</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r>
                        <a:rPr lang="fr-FR" sz="1400" b="1" kern="150" dirty="0">
                          <a:solidFill>
                            <a:srgbClr val="000000"/>
                          </a:solidFill>
                          <a:effectLst/>
                          <a:latin typeface="Liberation Serif"/>
                          <a:ea typeface="SimSun" panose="02010600030101010101" pitchFamily="2" charset="-122"/>
                          <a:cs typeface="Mangal" panose="02040503050203030202" pitchFamily="18" charset="0"/>
                        </a:rPr>
                        <a:t>3 réserves de</a:t>
                      </a:r>
                      <a:r>
                        <a:rPr lang="fr-FR" sz="1400" b="1" kern="150" baseline="0" dirty="0">
                          <a:solidFill>
                            <a:srgbClr val="000000"/>
                          </a:solidFill>
                          <a:effectLst/>
                          <a:latin typeface="Liberation Serif"/>
                          <a:ea typeface="SimSun" panose="02010600030101010101" pitchFamily="2" charset="-122"/>
                          <a:cs typeface="Mangal" panose="02040503050203030202" pitchFamily="18" charset="0"/>
                        </a:rPr>
                        <a:t> cartons différents:</a:t>
                      </a:r>
                      <a:endParaRPr lang="fr-FR" sz="1400" b="1"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lourds</a:t>
                      </a: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Tapis, plot</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s pour matérialiser les espaces</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Grille d’observation avec les comportements attendus et observés + appareil photos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rPr>
                        <a:t> </a:t>
                      </a: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Suite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79" y="1814427"/>
            <a:ext cx="689011" cy="923982"/>
          </a:xfrm>
          <a:prstGeom prst="rect">
            <a:avLst/>
          </a:prstGeom>
        </p:spPr>
      </p:pic>
    </p:spTree>
    <p:extLst>
      <p:ext uri="{BB962C8B-B14F-4D97-AF65-F5344CB8AC3E}">
        <p14:creationId xmlns:p14="http://schemas.microsoft.com/office/powerpoint/2010/main" val="870277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2138546454"/>
              </p:ext>
            </p:extLst>
          </p:nvPr>
        </p:nvGraphicFramePr>
        <p:xfrm>
          <a:off x="345688" y="281007"/>
          <a:ext cx="11195824" cy="871220"/>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0">
                <a:tc>
                  <a:txBody>
                    <a:bodyPr/>
                    <a:lstStyle/>
                    <a:p>
                      <a:pPr algn="ctr"/>
                      <a:r>
                        <a:rPr lang="fr-FR" sz="1600" kern="150" dirty="0">
                          <a:effectLst/>
                        </a:rPr>
                        <a:t>Étape 1 ( autour de 2 /3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découvrir/explorer</a:t>
                      </a:r>
                      <a:r>
                        <a:rPr lang="fr-FR" sz="1600" b="1" kern="150" dirty="0">
                          <a:effectLst/>
                        </a:rPr>
                        <a:t> </a:t>
                      </a:r>
                      <a:r>
                        <a:rPr lang="fr-FR" sz="1600" kern="150" dirty="0">
                          <a:effectLst/>
                        </a:rPr>
                        <a:t>: phase</a:t>
                      </a:r>
                      <a:r>
                        <a:rPr lang="fr-FR" sz="1600" kern="150" baseline="0" dirty="0">
                          <a:effectLst/>
                        </a:rPr>
                        <a:t> de structuration (2, 3 séances par problème identifié)</a:t>
                      </a:r>
                      <a:endParaRPr lang="fr-FR" sz="1600" kern="150" dirty="0">
                        <a:effectLst/>
                      </a:endParaRPr>
                    </a:p>
                    <a:p>
                      <a:pPr algn="ctr"/>
                      <a:r>
                        <a:rPr lang="fr-FR" sz="1600" u="sng" kern="150" dirty="0">
                          <a:effectLst/>
                        </a:rPr>
                        <a:t>Objectif pour l’enseignant </a:t>
                      </a:r>
                      <a:r>
                        <a:rPr lang="fr-FR" sz="1600" kern="150" dirty="0">
                          <a:effectLst/>
                        </a:rPr>
                        <a:t>: faire</a:t>
                      </a:r>
                      <a:r>
                        <a:rPr lang="fr-FR" sz="1600" kern="150" baseline="0" dirty="0">
                          <a:effectLst/>
                        </a:rPr>
                        <a:t> progresser les élèves sur des problèmes repérés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3849151150"/>
              </p:ext>
            </p:extLst>
          </p:nvPr>
        </p:nvGraphicFramePr>
        <p:xfrm>
          <a:off x="345688" y="1222081"/>
          <a:ext cx="11128918" cy="5453040"/>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313663">
                <a:tc>
                  <a:txBody>
                    <a:bodyPr/>
                    <a:lstStyle/>
                    <a:p>
                      <a:pPr algn="ctr"/>
                      <a:r>
                        <a:rPr lang="fr-FR" sz="1400" kern="150" dirty="0">
                          <a:effectLst/>
                        </a:rPr>
                        <a:t>LA</a:t>
                      </a:r>
                      <a:r>
                        <a:rPr lang="fr-FR" sz="1400" kern="150" baseline="0" dirty="0">
                          <a:effectLst/>
                        </a:rPr>
                        <a:t> SITUATION</a:t>
                      </a:r>
                      <a:r>
                        <a:rPr lang="fr-FR" sz="1400" kern="150" dirty="0">
                          <a:effectLst/>
                        </a:rPr>
                        <a:t> </a:t>
                      </a:r>
                    </a:p>
                  </a:txBody>
                  <a:tcPr marL="24694" marR="27718" marT="27718" marB="27718">
                    <a:solidFill>
                      <a:schemeClr val="accent1">
                        <a:lumMod val="60000"/>
                        <a:lumOff val="40000"/>
                      </a:schemeClr>
                    </a:solidFill>
                  </a:tcPr>
                </a:tc>
                <a:tc>
                  <a:txBody>
                    <a:bodyPr/>
                    <a:lstStyle/>
                    <a:p>
                      <a:r>
                        <a:rPr lang="fr-FR" sz="1400" u="none" kern="150" dirty="0">
                          <a:solidFill>
                            <a:srgbClr val="000000"/>
                          </a:solidFill>
                          <a:effectLst/>
                          <a:latin typeface="Liberation Serif"/>
                          <a:ea typeface="SimSun" panose="02010600030101010101" pitchFamily="2" charset="-122"/>
                          <a:cs typeface="Mangal" panose="02040503050203030202" pitchFamily="18" charset="0"/>
                        </a:rPr>
                        <a:t>DES</a:t>
                      </a:r>
                      <a:r>
                        <a:rPr lang="fr-FR" sz="1400" u="none" kern="150" baseline="0" dirty="0">
                          <a:solidFill>
                            <a:srgbClr val="000000"/>
                          </a:solidFill>
                          <a:effectLst/>
                          <a:latin typeface="Liberation Serif"/>
                          <a:ea typeface="SimSun" panose="02010600030101010101" pitchFamily="2" charset="-122"/>
                          <a:cs typeface="Mangal" panose="02040503050203030202" pitchFamily="18" charset="0"/>
                        </a:rPr>
                        <a:t> REPERES</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LE DISPOSITIF</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MATERIEL</a:t>
                      </a:r>
                    </a:p>
                  </a:txBody>
                  <a:tcPr marL="24694" marR="27718" marT="27718" marB="27718">
                    <a:solidFill>
                      <a:schemeClr val="accent1">
                        <a:lumMod val="60000"/>
                        <a:lumOff val="40000"/>
                      </a:schemeClr>
                    </a:solidFill>
                  </a:tcPr>
                </a:tc>
                <a:extLst>
                  <a:ext uri="{0D108BD9-81ED-4DB2-BD59-A6C34878D82A}">
                    <a16:rowId xmlns:a16="http://schemas.microsoft.com/office/drawing/2014/main" val="949753527"/>
                  </a:ext>
                </a:extLst>
              </a:tr>
              <a:tr h="91659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a:t>
                      </a:r>
                      <a:r>
                        <a:rPr lang="fr-FR" sz="1800" b="1" kern="150" baseline="0" dirty="0">
                          <a:effectLst/>
                        </a:rPr>
                        <a:t> déménageurs</a:t>
                      </a:r>
                      <a:endParaRPr lang="fr-FR" sz="18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r>
                        <a:rPr lang="fr-FR" sz="1000" kern="150" dirty="0">
                          <a:solidFill>
                            <a:srgbClr val="000000"/>
                          </a:solidFill>
                          <a:effectLst/>
                          <a:latin typeface="Liberation Serif"/>
                          <a:ea typeface="SimSun" panose="02010600030101010101" pitchFamily="2" charset="-122"/>
                          <a:cs typeface="Mangal" panose="02040503050203030202" pitchFamily="18" charset="0"/>
                        </a:rPr>
                        <a:t>Pour</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contextualiser, partir d’un album:</a:t>
                      </a:r>
                    </a:p>
                    <a:p>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Les 3 petits cochons »</a:t>
                      </a:r>
                    </a:p>
                    <a:p>
                      <a:endParaRPr lang="fr-FR" sz="1000"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r>
                        <a:rPr lang="fr-FR" sz="1000" kern="150" dirty="0">
                          <a:solidFill>
                            <a:srgbClr val="000000"/>
                          </a:solidFill>
                          <a:effectLst/>
                          <a:latin typeface="Liberation Serif"/>
                          <a:ea typeface="SimSun" panose="02010600030101010101" pitchFamily="2" charset="-122"/>
                          <a:cs typeface="Mangal" panose="02040503050203030202" pitchFamily="18" charset="0"/>
                        </a:rPr>
                        <a:t>Jeu en relation avec le déménagement des 3 petits cochons dans leur nouvelle maison</a:t>
                      </a: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42227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OBJECTIFS</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faciliter le repérage et aider l’enfant à prendre des repères de trajectoire et anticiper un choix</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200" b="1" u="none" kern="150" dirty="0">
                          <a:solidFill>
                            <a:srgbClr val="000000"/>
                          </a:solidFill>
                          <a:effectLst/>
                          <a:latin typeface="Liberation Serif"/>
                          <a:ea typeface="SimSun" panose="02010600030101010101" pitchFamily="2" charset="-122"/>
                          <a:cs typeface="Mangal" panose="02040503050203030202" pitchFamily="18" charset="0"/>
                        </a:rPr>
                        <a:t>PROBLEME</a:t>
                      </a:r>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 1</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éviter bousculades et collision</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Matérialiser 3 maisons différentes correspondant à celle de chacun des 3 petits cochons : ballots de paille maison en paille) / </a:t>
                      </a:r>
                      <a:r>
                        <a:rPr lang="fr-FR" sz="1200" u="none" kern="150" baseline="0" dirty="0" err="1">
                          <a:solidFill>
                            <a:srgbClr val="000000"/>
                          </a:solidFill>
                          <a:effectLst/>
                          <a:latin typeface="Liberation Serif"/>
                          <a:ea typeface="SimSun" panose="02010600030101010101" pitchFamily="2" charset="-122"/>
                          <a:cs typeface="Mangal" panose="02040503050203030202" pitchFamily="18" charset="0"/>
                        </a:rPr>
                        <a:t>Kaplats</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(Maison en bois) / briques motricité ( Maison en briques) et des cartons reprenant leur photo</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Variable: jouer sur l’emplacement des maisons, ajouter des portes à franchir</a:t>
                      </a:r>
                    </a:p>
                    <a:p>
                      <a:endParaRPr lang="fr-FR" sz="1200" b="1"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Critère de réussite</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Je choisis le trajet qui me conduit à la maison indiquée sur le carton</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PROBLEME 2 : l’enfant ne parvient pas à porter</a:t>
                      </a: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r>
                        <a:rPr lang="fr-FR" sz="1200" b="1" kern="150" dirty="0">
                          <a:solidFill>
                            <a:srgbClr val="000000"/>
                          </a:solidFill>
                          <a:effectLst/>
                          <a:latin typeface="Liberation Serif"/>
                          <a:ea typeface="SimSun" panose="02010600030101010101" pitchFamily="2" charset="-122"/>
                          <a:cs typeface="Mangal" panose="02040503050203030202" pitchFamily="18" charset="0"/>
                        </a:rPr>
                        <a:t>3 réserves de</a:t>
                      </a:r>
                      <a:r>
                        <a:rPr lang="fr-FR" sz="1200" b="1" kern="150" baseline="0" dirty="0">
                          <a:solidFill>
                            <a:srgbClr val="000000"/>
                          </a:solidFill>
                          <a:effectLst/>
                          <a:latin typeface="Liberation Serif"/>
                          <a:ea typeface="SimSun" panose="02010600030101010101" pitchFamily="2" charset="-122"/>
                          <a:cs typeface="Mangal" panose="02040503050203030202" pitchFamily="18" charset="0"/>
                        </a:rPr>
                        <a:t> cartons différents:</a:t>
                      </a:r>
                      <a:endParaRPr lang="fr-FR" sz="1200" b="1"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2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3 maisons différentes placées selon la séance à des</a:t>
                      </a:r>
                      <a:r>
                        <a:rPr lang="fr-FR" sz="1200" kern="150" baseline="0" dirty="0">
                          <a:solidFill>
                            <a:srgbClr val="000000"/>
                          </a:solidFill>
                          <a:effectLst/>
                          <a:latin typeface="Liberation Serif"/>
                          <a:ea typeface="SimSun" panose="02010600030101010101" pitchFamily="2" charset="-122"/>
                          <a:cs typeface="Mangal" panose="02040503050203030202" pitchFamily="18" charset="0"/>
                        </a:rPr>
                        <a:t> endroits différents (devant, autour, …)</a:t>
                      </a:r>
                    </a:p>
                    <a:p>
                      <a:pPr marL="285750" indent="-285750">
                        <a:buFontTx/>
                        <a:buChar char="-"/>
                      </a:pPr>
                      <a:endParaRPr lang="fr-FR" sz="12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0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photos de la maison (de paille ou de briques ou de bois) collées sur les cartons</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Tapis, plot</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s pour matérialiser les espaces, paille, </a:t>
                      </a:r>
                      <a:r>
                        <a:rPr lang="fr-FR" sz="1000" kern="150" baseline="0" dirty="0" err="1">
                          <a:solidFill>
                            <a:srgbClr val="000000"/>
                          </a:solidFill>
                          <a:effectLst/>
                          <a:latin typeface="Liberation Serif"/>
                          <a:ea typeface="SimSun" panose="02010600030101010101" pitchFamily="2" charset="-122"/>
                          <a:cs typeface="Mangal" panose="02040503050203030202" pitchFamily="18" charset="0"/>
                        </a:rPr>
                        <a:t>Kaplats</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briques de motricité</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Prise de photos ou vidéos pour revenir en classe sur les situations et faire émerger les règles d’efficacité:</a:t>
                      </a:r>
                    </a:p>
                    <a:p>
                      <a:pPr marL="342900" marR="106045" lvl="0" indent="-342900" algn="l">
                        <a:spcBef>
                          <a:spcPts val="5"/>
                        </a:spcBef>
                        <a:spcAft>
                          <a:spcPts val="0"/>
                        </a:spcAft>
                        <a:buFont typeface="Times New Roman" panose="02020603050405020304" pitchFamily="18" charset="0"/>
                        <a:buChar char="-"/>
                      </a:pPr>
                      <a:r>
                        <a:rPr lang="fr-FR" sz="1200" dirty="0">
                          <a:effectLst/>
                        </a:rPr>
                        <a:t>pousser sur les pieds et les mains en même temps</a:t>
                      </a:r>
                    </a:p>
                    <a:p>
                      <a:pPr marL="342900" marR="106045" lvl="0" indent="-342900" algn="l">
                        <a:spcBef>
                          <a:spcPts val="5"/>
                        </a:spcBef>
                        <a:spcAft>
                          <a:spcPts val="0"/>
                        </a:spcAft>
                        <a:buFont typeface="Times New Roman" panose="02020603050405020304" pitchFamily="18" charset="0"/>
                        <a:buChar char="-"/>
                      </a:pPr>
                      <a:r>
                        <a:rPr lang="fr-FR" sz="1200" dirty="0">
                          <a:effectLst/>
                        </a:rPr>
                        <a:t>mettre son pied devant pour pousser fort</a:t>
                      </a:r>
                    </a:p>
                    <a:p>
                      <a:pPr marL="342900" marR="106045" lvl="0" indent="-342900" algn="l">
                        <a:spcBef>
                          <a:spcPts val="5"/>
                        </a:spcBef>
                        <a:spcAft>
                          <a:spcPts val="0"/>
                        </a:spcAft>
                        <a:buFont typeface="Times New Roman" panose="02020603050405020304" pitchFamily="18" charset="0"/>
                        <a:buChar char="-"/>
                      </a:pPr>
                      <a:r>
                        <a:rPr lang="fr-FR" sz="1200" dirty="0">
                          <a:effectLst/>
                        </a:rPr>
                        <a:t>mettre son pied derrière pour tirer fort sans tomber</a:t>
                      </a:r>
                    </a:p>
                    <a:p>
                      <a:pPr marL="342900" marR="106045" lvl="0" indent="-342900" algn="l">
                        <a:spcBef>
                          <a:spcPts val="5"/>
                        </a:spcBef>
                        <a:spcAft>
                          <a:spcPts val="0"/>
                        </a:spcAft>
                        <a:buFont typeface="Times New Roman" panose="02020603050405020304" pitchFamily="18" charset="0"/>
                        <a:buChar char="-"/>
                      </a:pPr>
                      <a:r>
                        <a:rPr lang="fr-FR" sz="1200" dirty="0">
                          <a:effectLst/>
                        </a:rPr>
                        <a:t>porter sans occulter la vue </a:t>
                      </a:r>
                    </a:p>
                    <a:p>
                      <a:pPr marL="342900" marR="106045" lvl="0" indent="-342900" algn="l">
                        <a:spcBef>
                          <a:spcPts val="5"/>
                        </a:spcBef>
                        <a:spcAft>
                          <a:spcPts val="0"/>
                        </a:spcAft>
                        <a:buFont typeface="Times New Roman" panose="02020603050405020304" pitchFamily="18" charset="0"/>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a:t>
                      </a: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1152" y="1550958"/>
            <a:ext cx="1033191" cy="910300"/>
          </a:xfrm>
          <a:prstGeom prst="rect">
            <a:avLst/>
          </a:prstGeom>
        </p:spPr>
      </p:pic>
    </p:spTree>
    <p:extLst>
      <p:ext uri="{BB962C8B-B14F-4D97-AF65-F5344CB8AC3E}">
        <p14:creationId xmlns:p14="http://schemas.microsoft.com/office/powerpoint/2010/main" val="424111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2911736143"/>
              </p:ext>
            </p:extLst>
          </p:nvPr>
        </p:nvGraphicFramePr>
        <p:xfrm>
          <a:off x="345688" y="281007"/>
          <a:ext cx="11195824" cy="871220"/>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0">
                <a:tc>
                  <a:txBody>
                    <a:bodyPr/>
                    <a:lstStyle/>
                    <a:p>
                      <a:pPr algn="ctr"/>
                      <a:r>
                        <a:rPr lang="fr-FR" sz="1600" kern="150" dirty="0">
                          <a:effectLst/>
                        </a:rPr>
                        <a:t>Étape 1 ( autour de 2 /3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découvrir/explorer</a:t>
                      </a:r>
                      <a:r>
                        <a:rPr lang="fr-FR" sz="1600" b="1" kern="150" dirty="0">
                          <a:effectLst/>
                        </a:rPr>
                        <a:t> </a:t>
                      </a:r>
                      <a:r>
                        <a:rPr lang="fr-FR" sz="1600" kern="150" dirty="0">
                          <a:effectLst/>
                        </a:rPr>
                        <a:t>: phase</a:t>
                      </a:r>
                      <a:r>
                        <a:rPr lang="fr-FR" sz="1600" kern="150" baseline="0" dirty="0">
                          <a:effectLst/>
                        </a:rPr>
                        <a:t> de structuration suite (2, 3 séances par problème identifié)</a:t>
                      </a:r>
                      <a:endParaRPr lang="fr-FR" sz="1600" kern="150" dirty="0">
                        <a:effectLst/>
                      </a:endParaRPr>
                    </a:p>
                    <a:p>
                      <a:pPr algn="ctr"/>
                      <a:r>
                        <a:rPr lang="fr-FR" sz="1600" u="sng" kern="150" dirty="0">
                          <a:effectLst/>
                        </a:rPr>
                        <a:t>Objectif pour l’enseignant </a:t>
                      </a:r>
                      <a:r>
                        <a:rPr lang="fr-FR" sz="1600" kern="150" dirty="0">
                          <a:effectLst/>
                        </a:rPr>
                        <a:t>: faire</a:t>
                      </a:r>
                      <a:r>
                        <a:rPr lang="fr-FR" sz="1600" kern="150" baseline="0" dirty="0">
                          <a:effectLst/>
                        </a:rPr>
                        <a:t> progresser les élèves sur des problèmes repérés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1486629042"/>
              </p:ext>
            </p:extLst>
          </p:nvPr>
        </p:nvGraphicFramePr>
        <p:xfrm>
          <a:off x="345688" y="1222080"/>
          <a:ext cx="11128918" cy="5992139"/>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332400">
                <a:tc>
                  <a:txBody>
                    <a:bodyPr/>
                    <a:lstStyle/>
                    <a:p>
                      <a:pPr algn="ctr"/>
                      <a:r>
                        <a:rPr lang="fr-FR" sz="1400" kern="150" dirty="0">
                          <a:effectLst/>
                        </a:rPr>
                        <a:t>LA</a:t>
                      </a:r>
                      <a:r>
                        <a:rPr lang="fr-FR" sz="1400" kern="150" baseline="0" dirty="0">
                          <a:effectLst/>
                        </a:rPr>
                        <a:t> SITUATION</a:t>
                      </a:r>
                      <a:r>
                        <a:rPr lang="fr-FR" sz="1400" kern="150" dirty="0">
                          <a:effectLst/>
                        </a:rPr>
                        <a:t> </a:t>
                      </a:r>
                    </a:p>
                  </a:txBody>
                  <a:tcPr marL="24694" marR="27718" marT="27718" marB="27718">
                    <a:solidFill>
                      <a:schemeClr val="accent1">
                        <a:lumMod val="60000"/>
                        <a:lumOff val="40000"/>
                      </a:schemeClr>
                    </a:solidFill>
                  </a:tcPr>
                </a:tc>
                <a:tc>
                  <a:txBody>
                    <a:bodyPr/>
                    <a:lstStyle/>
                    <a:p>
                      <a:r>
                        <a:rPr lang="fr-FR" sz="1400" u="none" kern="150" dirty="0">
                          <a:solidFill>
                            <a:srgbClr val="000000"/>
                          </a:solidFill>
                          <a:effectLst/>
                          <a:latin typeface="Liberation Serif"/>
                          <a:ea typeface="SimSun" panose="02010600030101010101" pitchFamily="2" charset="-122"/>
                          <a:cs typeface="Mangal" panose="02040503050203030202" pitchFamily="18" charset="0"/>
                        </a:rPr>
                        <a:t>DES</a:t>
                      </a:r>
                      <a:r>
                        <a:rPr lang="fr-FR" sz="1400" u="none" kern="150" baseline="0" dirty="0">
                          <a:solidFill>
                            <a:srgbClr val="000000"/>
                          </a:solidFill>
                          <a:effectLst/>
                          <a:latin typeface="Liberation Serif"/>
                          <a:ea typeface="SimSun" panose="02010600030101010101" pitchFamily="2" charset="-122"/>
                          <a:cs typeface="Mangal" panose="02040503050203030202" pitchFamily="18" charset="0"/>
                        </a:rPr>
                        <a:t> REPERES</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LE DISPOSITIF</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MATERIEL</a:t>
                      </a:r>
                    </a:p>
                  </a:txBody>
                  <a:tcPr marL="24694" marR="27718" marT="27718" marB="27718">
                    <a:solidFill>
                      <a:schemeClr val="accent1">
                        <a:lumMod val="60000"/>
                        <a:lumOff val="40000"/>
                      </a:schemeClr>
                    </a:solidFill>
                  </a:tcPr>
                </a:tc>
                <a:extLst>
                  <a:ext uri="{0D108BD9-81ED-4DB2-BD59-A6C34878D82A}">
                    <a16:rowId xmlns:a16="http://schemas.microsoft.com/office/drawing/2014/main" val="949753527"/>
                  </a:ext>
                </a:extLst>
              </a:tr>
              <a:tr h="97134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a:t>
                      </a:r>
                      <a:r>
                        <a:rPr lang="fr-FR" sz="1800" b="1" kern="150" baseline="0" dirty="0">
                          <a:effectLst/>
                        </a:rPr>
                        <a:t> déménageurs</a:t>
                      </a:r>
                      <a:endParaRPr lang="fr-FR" sz="18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r>
                        <a:rPr lang="fr-FR" sz="1000" kern="150" dirty="0">
                          <a:solidFill>
                            <a:srgbClr val="000000"/>
                          </a:solidFill>
                          <a:effectLst/>
                          <a:latin typeface="Liberation Serif"/>
                          <a:ea typeface="SimSun" panose="02010600030101010101" pitchFamily="2" charset="-122"/>
                          <a:cs typeface="Mangal" panose="02040503050203030202" pitchFamily="18" charset="0"/>
                        </a:rPr>
                        <a:t>Pour</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contextualiser, partir d’un album:</a:t>
                      </a:r>
                    </a:p>
                    <a:p>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Les 3 petits cochons »</a:t>
                      </a:r>
                    </a:p>
                    <a:p>
                      <a:endParaRPr lang="fr-FR" sz="1000"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r>
                        <a:rPr lang="fr-FR" sz="1000" kern="150" dirty="0">
                          <a:solidFill>
                            <a:srgbClr val="000000"/>
                          </a:solidFill>
                          <a:effectLst/>
                          <a:latin typeface="Liberation Serif"/>
                          <a:ea typeface="SimSun" panose="02010600030101010101" pitchFamily="2" charset="-122"/>
                          <a:cs typeface="Mangal" panose="02040503050203030202" pitchFamily="18" charset="0"/>
                        </a:rPr>
                        <a:t>Jeu en relation avec le déménagement des 3 petits cochons dans leur nouvelle maison</a:t>
                      </a: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94091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OBJECTIFS</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Porter ou tirer ou pousser de manière continue sur une distance</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r>
                        <a:rPr lang="fr-FR" sz="1200" kern="150" dirty="0">
                          <a:solidFill>
                            <a:srgbClr val="000000"/>
                          </a:solidFill>
                          <a:effectLst/>
                          <a:latin typeface="Liberation Serif"/>
                          <a:ea typeface="SimSun" panose="02010600030101010101" pitchFamily="2" charset="-122"/>
                          <a:cs typeface="Mangal" panose="02040503050203030202" pitchFamily="18" charset="0"/>
                        </a:rPr>
                        <a:t>Développer la notion de rôles</a:t>
                      </a:r>
                      <a:r>
                        <a:rPr lang="fr-FR" sz="1200" kern="150" baseline="0" dirty="0">
                          <a:solidFill>
                            <a:srgbClr val="000000"/>
                          </a:solidFill>
                          <a:effectLst/>
                          <a:latin typeface="Liberation Serif"/>
                          <a:ea typeface="SimSun" panose="02010600030101010101" pitchFamily="2" charset="-122"/>
                          <a:cs typeface="Mangal" panose="02040503050203030202" pitchFamily="18" charset="0"/>
                        </a:rPr>
                        <a:t> différents, complémentaires de collaboration</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b="1" u="none" kern="150" baseline="0" dirty="0">
                          <a:solidFill>
                            <a:srgbClr val="000000"/>
                          </a:solidFill>
                          <a:effectLst/>
                          <a:latin typeface="Liberation Serif"/>
                          <a:ea typeface="SimSun" panose="02010600030101010101" pitchFamily="2" charset="-122"/>
                          <a:cs typeface="Mangal" panose="02040503050203030202" pitchFamily="18" charset="0"/>
                        </a:rPr>
                        <a:t>PROBLEME 3</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l’enfant s’arrête en chemin</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Pour éviter que le loup ne vienne vous manger, il ne faut pas s’arrêter en chemin</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Variable: jouer sur la distance du chemin à parcourir</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Critère de réussite</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Je transporte en continu mon carton jusqu’à la maison indiquée.</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b="1" u="none" kern="150" baseline="0" dirty="0">
                          <a:solidFill>
                            <a:srgbClr val="000000"/>
                          </a:solidFill>
                          <a:effectLst/>
                          <a:latin typeface="Liberation Serif"/>
                          <a:ea typeface="SimSun" panose="02010600030101010101" pitchFamily="2" charset="-122"/>
                          <a:cs typeface="Mangal" panose="02040503050203030202" pitchFamily="18" charset="0"/>
                        </a:rPr>
                        <a:t>PROBLEME 4</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le rangement des cartons</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On ne pourra se mettre à l’abri du loup que si l’on peut rentrer dans une maison bien rangée à la fin du jeu.</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Aller vers des enfants qui déménagent, des enfants qui rangent.</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Variables: faire des murs, faire une tour, poser à côté</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Critère de réussite</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Je transporte en continu</a:t>
                      </a: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Je range correctement les cartons.</a:t>
                      </a:r>
                    </a:p>
                    <a:p>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r>
                        <a:rPr lang="fr-FR" sz="1200" b="1" kern="150" dirty="0">
                          <a:solidFill>
                            <a:srgbClr val="000000"/>
                          </a:solidFill>
                          <a:effectLst/>
                          <a:latin typeface="Liberation Serif"/>
                          <a:ea typeface="SimSun" panose="02010600030101010101" pitchFamily="2" charset="-122"/>
                          <a:cs typeface="Mangal" panose="02040503050203030202" pitchFamily="18" charset="0"/>
                        </a:rPr>
                        <a:t>3 réserves de</a:t>
                      </a:r>
                      <a:r>
                        <a:rPr lang="fr-FR" sz="1200" b="1" kern="150" baseline="0" dirty="0">
                          <a:solidFill>
                            <a:srgbClr val="000000"/>
                          </a:solidFill>
                          <a:effectLst/>
                          <a:latin typeface="Liberation Serif"/>
                          <a:ea typeface="SimSun" panose="02010600030101010101" pitchFamily="2" charset="-122"/>
                          <a:cs typeface="Mangal" panose="02040503050203030202" pitchFamily="18" charset="0"/>
                        </a:rPr>
                        <a:t> cartons différents:</a:t>
                      </a:r>
                      <a:endParaRPr lang="fr-FR" sz="1200" b="1"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2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endParaRPr lang="fr-FR" sz="12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dirty="0">
                          <a:solidFill>
                            <a:srgbClr val="000000"/>
                          </a:solidFill>
                          <a:effectLst/>
                          <a:latin typeface="Liberation Serif"/>
                          <a:ea typeface="SimSun" panose="02010600030101010101" pitchFamily="2" charset="-122"/>
                          <a:cs typeface="Mangal" panose="02040503050203030202" pitchFamily="18" charset="0"/>
                        </a:rPr>
                        <a:t>3 maisons différentes placées selon la séance à des</a:t>
                      </a:r>
                      <a:r>
                        <a:rPr lang="fr-FR" sz="1200" kern="150" baseline="0" dirty="0">
                          <a:solidFill>
                            <a:srgbClr val="000000"/>
                          </a:solidFill>
                          <a:effectLst/>
                          <a:latin typeface="Liberation Serif"/>
                          <a:ea typeface="SimSun" panose="02010600030101010101" pitchFamily="2" charset="-122"/>
                          <a:cs typeface="Mangal" panose="02040503050203030202" pitchFamily="18" charset="0"/>
                        </a:rPr>
                        <a:t> endroits différents (devant, autour, …)</a:t>
                      </a:r>
                    </a:p>
                    <a:p>
                      <a:pPr marL="285750" indent="-285750">
                        <a:buFontTx/>
                        <a:buChar char="-"/>
                      </a:pPr>
                      <a:endParaRPr lang="fr-FR" sz="12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200" kern="150" baseline="0" dirty="0">
                          <a:solidFill>
                            <a:srgbClr val="000000"/>
                          </a:solidFill>
                          <a:effectLst/>
                          <a:latin typeface="Liberation Serif"/>
                          <a:ea typeface="SimSun" panose="02010600030101010101" pitchFamily="2" charset="-122"/>
                          <a:cs typeface="Mangal" panose="02040503050203030202" pitchFamily="18" charset="0"/>
                        </a:rPr>
                        <a:t>Des portes matérialisées par des piquets pour se rendre dans chaque maison  sur le trajet</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0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des</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photos de la maison (de paille ou de briques ou de bois) collées sur les cartons</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000" kern="150" dirty="0">
                          <a:solidFill>
                            <a:srgbClr val="000000"/>
                          </a:solidFill>
                          <a:effectLst/>
                          <a:latin typeface="Liberation Serif"/>
                          <a:ea typeface="SimSun" panose="02010600030101010101" pitchFamily="2" charset="-122"/>
                          <a:cs typeface="Mangal" panose="02040503050203030202" pitchFamily="18" charset="0"/>
                        </a:rPr>
                        <a:t>Tapis, plot</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s pour matérialiser les espaces, paille, </a:t>
                      </a:r>
                      <a:r>
                        <a:rPr lang="fr-FR" sz="1000" kern="150" baseline="0" dirty="0" err="1">
                          <a:solidFill>
                            <a:srgbClr val="000000"/>
                          </a:solidFill>
                          <a:effectLst/>
                          <a:latin typeface="Liberation Serif"/>
                          <a:ea typeface="SimSun" panose="02010600030101010101" pitchFamily="2" charset="-122"/>
                          <a:cs typeface="Mangal" panose="02040503050203030202" pitchFamily="18" charset="0"/>
                        </a:rPr>
                        <a:t>Kaplats</a:t>
                      </a:r>
                      <a:r>
                        <a:rPr lang="fr-FR" sz="1000" kern="150" baseline="0" dirty="0">
                          <a:solidFill>
                            <a:srgbClr val="000000"/>
                          </a:solidFill>
                          <a:effectLst/>
                          <a:latin typeface="Liberation Serif"/>
                          <a:ea typeface="SimSun" panose="02010600030101010101" pitchFamily="2" charset="-122"/>
                          <a:cs typeface="Mangal" panose="02040503050203030202" pitchFamily="18" charset="0"/>
                        </a:rPr>
                        <a:t>, briques de motricité</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Prise de photos ou vidéos pour revenir en classe sur les situations et faire émerger les règles d’efficacité:</a:t>
                      </a:r>
                    </a:p>
                    <a:p>
                      <a:pPr marL="342900" marR="106045" lvl="0" indent="-342900" algn="l">
                        <a:spcBef>
                          <a:spcPts val="5"/>
                        </a:spcBef>
                        <a:spcAft>
                          <a:spcPts val="0"/>
                        </a:spcAft>
                        <a:buFont typeface="Times New Roman" panose="02020603050405020304" pitchFamily="18" charset="0"/>
                        <a:buChar char="-"/>
                      </a:pPr>
                      <a:r>
                        <a:rPr lang="fr-FR" sz="1200" dirty="0">
                          <a:effectLst/>
                        </a:rPr>
                        <a:t>pousser sur les pieds et les mains en même temps</a:t>
                      </a:r>
                    </a:p>
                    <a:p>
                      <a:pPr marL="342900" marR="106045" lvl="0" indent="-342900" algn="l">
                        <a:spcBef>
                          <a:spcPts val="5"/>
                        </a:spcBef>
                        <a:spcAft>
                          <a:spcPts val="0"/>
                        </a:spcAft>
                        <a:buFont typeface="Times New Roman" panose="02020603050405020304" pitchFamily="18" charset="0"/>
                        <a:buChar char="-"/>
                      </a:pPr>
                      <a:r>
                        <a:rPr lang="fr-FR" sz="1200" dirty="0">
                          <a:effectLst/>
                        </a:rPr>
                        <a:t>mettre son pied devant pour pousser fort</a:t>
                      </a:r>
                    </a:p>
                    <a:p>
                      <a:pPr marL="342900" marR="106045" lvl="0" indent="-342900" algn="l">
                        <a:spcBef>
                          <a:spcPts val="5"/>
                        </a:spcBef>
                        <a:spcAft>
                          <a:spcPts val="0"/>
                        </a:spcAft>
                        <a:buFont typeface="Times New Roman" panose="02020603050405020304" pitchFamily="18" charset="0"/>
                        <a:buChar char="-"/>
                      </a:pPr>
                      <a:r>
                        <a:rPr lang="fr-FR" sz="1200" dirty="0">
                          <a:effectLst/>
                        </a:rPr>
                        <a:t>mettre son pied derrière pour tirer fort sans tomber</a:t>
                      </a:r>
                    </a:p>
                    <a:p>
                      <a:pPr marL="342900" marR="106045" lvl="0" indent="-342900" algn="l">
                        <a:spcBef>
                          <a:spcPts val="5"/>
                        </a:spcBef>
                        <a:spcAft>
                          <a:spcPts val="0"/>
                        </a:spcAft>
                        <a:buFont typeface="Times New Roman" panose="02020603050405020304" pitchFamily="18" charset="0"/>
                        <a:buChar char="-"/>
                      </a:pPr>
                      <a:r>
                        <a:rPr lang="fr-FR" sz="1200" dirty="0">
                          <a:effectLst/>
                        </a:rPr>
                        <a:t>porter sans occulter la vue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rPr>
                        <a:t> </a:t>
                      </a: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Suite</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1152" y="1550958"/>
            <a:ext cx="1033191" cy="910300"/>
          </a:xfrm>
          <a:prstGeom prst="rect">
            <a:avLst/>
          </a:prstGeom>
        </p:spPr>
      </p:pic>
    </p:spTree>
    <p:extLst>
      <p:ext uri="{BB962C8B-B14F-4D97-AF65-F5344CB8AC3E}">
        <p14:creationId xmlns:p14="http://schemas.microsoft.com/office/powerpoint/2010/main" val="1044204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1482198528"/>
              </p:ext>
            </p:extLst>
          </p:nvPr>
        </p:nvGraphicFramePr>
        <p:xfrm>
          <a:off x="345688" y="174630"/>
          <a:ext cx="11195824" cy="895749"/>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338219">
                <a:tc>
                  <a:txBody>
                    <a:bodyPr/>
                    <a:lstStyle/>
                    <a:p>
                      <a:pPr algn="ctr"/>
                      <a:r>
                        <a:rPr lang="fr-FR" sz="1600" kern="150" dirty="0">
                          <a:effectLst/>
                        </a:rPr>
                        <a:t>Étape 1 ( autour de 2 /3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1">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découvrir/explorer</a:t>
                      </a:r>
                      <a:r>
                        <a:rPr lang="fr-FR" sz="1600" b="1" kern="150" dirty="0">
                          <a:effectLst/>
                        </a:rPr>
                        <a:t> </a:t>
                      </a:r>
                      <a:r>
                        <a:rPr lang="fr-FR" sz="1600" kern="150" dirty="0">
                          <a:effectLst/>
                        </a:rPr>
                        <a:t>: phase</a:t>
                      </a:r>
                      <a:r>
                        <a:rPr lang="fr-FR" sz="1600" kern="150" baseline="0" dirty="0">
                          <a:effectLst/>
                        </a:rPr>
                        <a:t> d’évaluation</a:t>
                      </a:r>
                      <a:endParaRPr lang="fr-FR" sz="1600" kern="150" dirty="0">
                        <a:effectLst/>
                      </a:endParaRPr>
                    </a:p>
                    <a:p>
                      <a:pPr algn="ctr"/>
                      <a:r>
                        <a:rPr lang="fr-FR" sz="1600" u="sng" kern="150" dirty="0">
                          <a:effectLst/>
                        </a:rPr>
                        <a:t>Objectif pour l’enseignant</a:t>
                      </a:r>
                      <a:r>
                        <a:rPr lang="fr-FR" sz="1600" kern="150" dirty="0">
                          <a:effectLst/>
                        </a:rPr>
                        <a:t>: </a:t>
                      </a:r>
                      <a:r>
                        <a:rPr lang="fr-FR" sz="1600" kern="150" baseline="0" dirty="0">
                          <a:effectLst/>
                        </a:rPr>
                        <a:t> repérer les progrès des élèves au regard des observations menées en situation de référence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1891368977"/>
              </p:ext>
            </p:extLst>
          </p:nvPr>
        </p:nvGraphicFramePr>
        <p:xfrm>
          <a:off x="345688" y="1070379"/>
          <a:ext cx="11128918" cy="5500308"/>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367228">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chemeClr val="accent1">
                        <a:lumMod val="60000"/>
                        <a:lumOff val="40000"/>
                      </a:schemeClr>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chemeClr val="accent1">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chemeClr val="accent1">
                        <a:lumMod val="60000"/>
                        <a:lumOff val="40000"/>
                      </a:schemeClr>
                    </a:solidFill>
                  </a:tcPr>
                </a:tc>
                <a:extLst>
                  <a:ext uri="{0D108BD9-81ED-4DB2-BD59-A6C34878D82A}">
                    <a16:rowId xmlns:a16="http://schemas.microsoft.com/office/drawing/2014/main" val="949753527"/>
                  </a:ext>
                </a:extLst>
              </a:tr>
              <a:tr h="53225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a:t>
                      </a:r>
                      <a:r>
                        <a:rPr lang="fr-FR" sz="1800" b="1" kern="150" baseline="0" dirty="0">
                          <a:effectLst/>
                        </a:rPr>
                        <a:t> déménageurs</a:t>
                      </a:r>
                      <a:endParaRPr lang="fr-FR" sz="18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CONTEXTUALISATION:</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Est-ce que le loup va réussir à manger des enfants aujourd’hui pendant le déménagement ?</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jeu</a:t>
                      </a: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29227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fr-FR" sz="14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Faire découvrir un environnement</a:t>
                      </a:r>
                      <a:r>
                        <a:rPr lang="fr-FR" sz="1400" kern="150" baseline="0" dirty="0">
                          <a:effectLst/>
                        </a:rPr>
                        <a:t> varié incitant à différentes actions élémentaires pour déplacer des objets</a:t>
                      </a:r>
                      <a:endParaRPr lang="fr-FR" sz="1400" kern="150" dirty="0">
                        <a:effectLst/>
                      </a:endParaRP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effectLst/>
                      </a:endParaRPr>
                    </a:p>
                    <a:p>
                      <a:endParaRPr lang="fr-FR" sz="1400" u="sng" kern="150" dirty="0">
                        <a:effectLst/>
                      </a:endParaRPr>
                    </a:p>
                    <a:p>
                      <a:endParaRPr lang="fr-FR" sz="1400" u="sng" kern="150" dirty="0">
                        <a:effectLst/>
                      </a:endParaRPr>
                    </a:p>
                    <a:p>
                      <a:r>
                        <a:rPr lang="fr-FR" sz="1400" u="sng" kern="150" dirty="0">
                          <a:effectLst/>
                        </a:rPr>
                        <a:t>But </a:t>
                      </a:r>
                      <a:r>
                        <a:rPr lang="fr-FR" sz="1400" kern="150" dirty="0">
                          <a:effectLst/>
                        </a:rPr>
                        <a:t>:</a:t>
                      </a:r>
                      <a:r>
                        <a:rPr lang="fr-FR" sz="1400" kern="150" baseline="0" dirty="0">
                          <a:effectLst/>
                        </a:rPr>
                        <a:t> déménager un carton à la fois dans la bonne maison sans traîner en chemin</a:t>
                      </a:r>
                    </a:p>
                    <a:p>
                      <a:endParaRPr lang="fr-FR" sz="1400" kern="150" baseline="0" dirty="0">
                        <a:effectLst/>
                      </a:endParaRPr>
                    </a:p>
                    <a:p>
                      <a:endParaRPr lang="fr-FR" sz="1400" kern="150" baseline="0" dirty="0">
                        <a:effectLst/>
                      </a:endParaRPr>
                    </a:p>
                    <a:p>
                      <a:endParaRPr lang="fr-FR" sz="1400" kern="150" baseline="0" dirty="0">
                        <a:effectLst/>
                      </a:endParaRPr>
                    </a:p>
                    <a:p>
                      <a:r>
                        <a:rPr lang="fr-FR" sz="1400" u="sng" kern="150" dirty="0">
                          <a:effectLst/>
                        </a:rPr>
                        <a:t>Critère de</a:t>
                      </a:r>
                      <a:r>
                        <a:rPr lang="fr-FR" sz="1400" u="sng" kern="150" baseline="0" dirty="0">
                          <a:effectLst/>
                        </a:rPr>
                        <a:t> réussite</a:t>
                      </a:r>
                      <a:r>
                        <a:rPr lang="fr-FR" sz="1400" u="none" kern="150" baseline="0" dirty="0">
                          <a:effectLst/>
                        </a:rPr>
                        <a:t>:</a:t>
                      </a:r>
                    </a:p>
                    <a:p>
                      <a:r>
                        <a:rPr lang="fr-FR" sz="1400" u="none" kern="150" baseline="0" dirty="0">
                          <a:effectLst/>
                        </a:rPr>
                        <a:t> Je réussis à  transporter de manière continue un carton à la fois vers la bonne maison sans me faire manger par le loup.</a:t>
                      </a:r>
                    </a:p>
                    <a:p>
                      <a:r>
                        <a:rPr lang="fr-FR" sz="1400" u="none" kern="150" baseline="0" dirty="0">
                          <a:effectLst/>
                        </a:rPr>
                        <a:t>Je range les cartons qui arrivent dans la maison de manière organisée pour pouvoir mettre à l’abri les copains.</a:t>
                      </a:r>
                    </a:p>
                    <a:p>
                      <a:endParaRPr lang="fr-FR" sz="1400" u="none" kern="150" baseline="0" dirty="0">
                        <a:effectLst/>
                      </a:endParaRPr>
                    </a:p>
                    <a:p>
                      <a:endParaRPr lang="fr-FR" sz="1400" kern="150" baseline="0" dirty="0">
                        <a:effectLst/>
                      </a:endParaRPr>
                    </a:p>
                    <a:p>
                      <a:endParaRPr lang="fr-FR" sz="1400" u="none"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r>
                        <a:rPr lang="fr-FR" sz="1400" b="1" kern="150" dirty="0">
                          <a:solidFill>
                            <a:srgbClr val="000000"/>
                          </a:solidFill>
                          <a:effectLst/>
                          <a:latin typeface="Liberation Serif"/>
                          <a:ea typeface="SimSun" panose="02010600030101010101" pitchFamily="2" charset="-122"/>
                          <a:cs typeface="Mangal" panose="02040503050203030202" pitchFamily="18" charset="0"/>
                        </a:rPr>
                        <a:t>3 réserves de</a:t>
                      </a:r>
                      <a:r>
                        <a:rPr lang="fr-FR" sz="1400" b="1" kern="150" baseline="0" dirty="0">
                          <a:solidFill>
                            <a:srgbClr val="000000"/>
                          </a:solidFill>
                          <a:effectLst/>
                          <a:latin typeface="Liberation Serif"/>
                          <a:ea typeface="SimSun" panose="02010600030101010101" pitchFamily="2" charset="-122"/>
                          <a:cs typeface="Mangal" panose="02040503050203030202" pitchFamily="18" charset="0"/>
                        </a:rPr>
                        <a:t> cartons différents:</a:t>
                      </a:r>
                      <a:endParaRPr lang="fr-FR" sz="1400" b="1"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3 maisons différentes placées selon la séance à des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endroits différents (devant, autour, …)</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Des portes matérialisées par des piquets pour se rendre dans chaque maison  sur le trajet</a:t>
                      </a:r>
                    </a:p>
                  </a:txBody>
                  <a:tcPr marL="24694" marR="27718" marT="27718" marB="27718"/>
                </a:tc>
                <a:tc>
                  <a:txBody>
                    <a:bodyPr/>
                    <a:lstStyle/>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cartons de taille moyenne</a:t>
                      </a: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volumineux légers avec inducteurs (rabat, corde,</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 lourds</a:t>
                      </a: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des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photos de la maison (de paille ou de briques ou de bois) collées sur les cartons</a:t>
                      </a:r>
                    </a:p>
                    <a:p>
                      <a:pPr marL="285750" indent="-285750">
                        <a:buFontTx/>
                        <a:buChar char="-"/>
                      </a:pPr>
                      <a:endParaRPr lang="fr-FR" sz="2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dirty="0">
                          <a:solidFill>
                            <a:srgbClr val="000000"/>
                          </a:solidFill>
                          <a:effectLst/>
                          <a:latin typeface="Liberation Serif"/>
                          <a:ea typeface="SimSun" panose="02010600030101010101" pitchFamily="2" charset="-122"/>
                          <a:cs typeface="Mangal" panose="02040503050203030202" pitchFamily="18" charset="0"/>
                        </a:rPr>
                        <a:t>Tapis, plot</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s pour matérialiser les espaces, paille, </a:t>
                      </a:r>
                      <a:r>
                        <a:rPr lang="fr-FR" sz="1400" kern="150" baseline="0" dirty="0" err="1">
                          <a:solidFill>
                            <a:srgbClr val="000000"/>
                          </a:solidFill>
                          <a:effectLst/>
                          <a:latin typeface="Liberation Serif"/>
                          <a:ea typeface="SimSun" panose="02010600030101010101" pitchFamily="2" charset="-122"/>
                          <a:cs typeface="Mangal" panose="02040503050203030202" pitchFamily="18" charset="0"/>
                        </a:rPr>
                        <a:t>Kaplats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briques de motricité</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Grille d’observation avec les comportements attendus et observés + appareil photos</a:t>
                      </a:r>
                    </a:p>
                    <a:p>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9083" y="1550958"/>
            <a:ext cx="1033191" cy="910300"/>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0138" y="1550958"/>
            <a:ext cx="689011" cy="923982"/>
          </a:xfrm>
          <a:prstGeom prst="rect">
            <a:avLst/>
          </a:prstGeom>
        </p:spPr>
      </p:pic>
    </p:spTree>
    <p:extLst>
      <p:ext uri="{BB962C8B-B14F-4D97-AF65-F5344CB8AC3E}">
        <p14:creationId xmlns:p14="http://schemas.microsoft.com/office/powerpoint/2010/main" val="3370506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7DB260-23FA-4741-83FC-457C0B0664C3}"/>
              </a:ext>
            </a:extLst>
          </p:cNvPr>
          <p:cNvSpPr txBox="1"/>
          <p:nvPr/>
        </p:nvSpPr>
        <p:spPr>
          <a:xfrm>
            <a:off x="1338146" y="1802423"/>
            <a:ext cx="7203688" cy="3693319"/>
          </a:xfrm>
          <a:prstGeom prst="rect">
            <a:avLst/>
          </a:prstGeom>
          <a:noFill/>
        </p:spPr>
        <p:txBody>
          <a:bodyPr wrap="square" rtlCol="0">
            <a:spAutoFit/>
          </a:bodyPr>
          <a:lstStyle/>
          <a:p>
            <a:r>
              <a:rPr lang="fr-FR" sz="2400" dirty="0"/>
              <a:t>Etape 2: </a:t>
            </a:r>
            <a:r>
              <a:rPr lang="fr-FR" sz="2400" dirty="0">
                <a:hlinkClick r:id="rId2" action="ppaction://hlinksldjump"/>
              </a:rPr>
              <a:t>+</a:t>
            </a:r>
            <a:endParaRPr lang="fr-FR" sz="2400" dirty="0"/>
          </a:p>
          <a:p>
            <a:endParaRPr lang="fr-FR" dirty="0"/>
          </a:p>
          <a:p>
            <a:r>
              <a:rPr lang="fr-FR" sz="2400" dirty="0"/>
              <a:t>Situation de familiarisation</a:t>
            </a:r>
          </a:p>
          <a:p>
            <a:r>
              <a:rPr lang="fr-FR" sz="2400" dirty="0"/>
              <a:t>Situation de  référence</a:t>
            </a:r>
          </a:p>
          <a:p>
            <a:r>
              <a:rPr lang="fr-FR" sz="2400" dirty="0"/>
              <a:t>Situation d’apprentissage</a:t>
            </a:r>
          </a:p>
          <a:p>
            <a:r>
              <a:rPr lang="fr-FR" sz="2400" dirty="0"/>
              <a:t>Situation d’évaluation</a:t>
            </a:r>
          </a:p>
          <a:p>
            <a:endParaRPr lang="fr-FR" sz="2400" dirty="0"/>
          </a:p>
          <a:p>
            <a:r>
              <a:rPr lang="fr-FR" sz="2400" dirty="0">
                <a:hlinkClick r:id="rId3" action="ppaction://hlinksldjump"/>
              </a:rPr>
              <a:t>Retour</a:t>
            </a:r>
            <a:endParaRPr lang="fr-FR" sz="2400" dirty="0"/>
          </a:p>
          <a:p>
            <a:endParaRPr lang="fr-FR" sz="2400" dirty="0"/>
          </a:p>
          <a:p>
            <a:endParaRPr lang="fr-FR" sz="2400" dirty="0"/>
          </a:p>
        </p:txBody>
      </p:sp>
    </p:spTree>
    <p:extLst>
      <p:ext uri="{BB962C8B-B14F-4D97-AF65-F5344CB8AC3E}">
        <p14:creationId xmlns:p14="http://schemas.microsoft.com/office/powerpoint/2010/main" val="347585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0713D-2A82-024E-9CDE-70ED3284C308}"/>
              </a:ext>
            </a:extLst>
          </p:cNvPr>
          <p:cNvSpPr>
            <a:spLocks noGrp="1"/>
          </p:cNvSpPr>
          <p:nvPr>
            <p:ph type="title"/>
          </p:nvPr>
        </p:nvSpPr>
        <p:spPr>
          <a:xfrm>
            <a:off x="1286436" y="878541"/>
            <a:ext cx="10131425" cy="1456267"/>
          </a:xfrm>
        </p:spPr>
        <p:txBody>
          <a:bodyPr>
            <a:normAutofit/>
          </a:bodyPr>
          <a:lstStyle/>
          <a:p>
            <a:r>
              <a:rPr lang="fr-FR" sz="3200" dirty="0"/>
              <a:t>1-Quelle entrée choisir par rapport aux programmes? </a:t>
            </a:r>
            <a:r>
              <a:rPr lang="fr-FR" sz="3200" dirty="0">
                <a:hlinkClick r:id="rId2" action="ppaction://hlinksldjump"/>
              </a:rPr>
              <a:t>&lt;</a:t>
            </a:r>
            <a:endParaRPr lang="fr-FR" sz="3200" dirty="0"/>
          </a:p>
        </p:txBody>
      </p:sp>
      <p:sp>
        <p:nvSpPr>
          <p:cNvPr id="3" name="Espace réservé du contenu 2">
            <a:extLst>
              <a:ext uri="{FF2B5EF4-FFF2-40B4-BE49-F238E27FC236}">
                <a16:creationId xmlns:a16="http://schemas.microsoft.com/office/drawing/2014/main" id="{512245CB-589D-9744-A90B-FA27002BB095}"/>
              </a:ext>
            </a:extLst>
          </p:cNvPr>
          <p:cNvSpPr>
            <a:spLocks noGrp="1"/>
          </p:cNvSpPr>
          <p:nvPr>
            <p:ph idx="1"/>
          </p:nvPr>
        </p:nvSpPr>
        <p:spPr>
          <a:xfrm>
            <a:off x="1367118" y="2187388"/>
            <a:ext cx="10131425" cy="2788024"/>
          </a:xfrm>
        </p:spPr>
        <p:txBody>
          <a:bodyPr>
            <a:normAutofit/>
          </a:bodyPr>
          <a:lstStyle/>
          <a:p>
            <a:r>
              <a:rPr lang="fr-FR" sz="2400" dirty="0"/>
              <a:t>Choix par rapport aux objectifs </a:t>
            </a:r>
            <a:r>
              <a:rPr lang="fr-FR" sz="2400" dirty="0">
                <a:hlinkClick r:id="rId3" action="ppaction://hlinksldjump"/>
              </a:rPr>
              <a:t>+</a:t>
            </a:r>
            <a:endParaRPr lang="fr-FR" sz="2400" dirty="0"/>
          </a:p>
          <a:p>
            <a:r>
              <a:rPr lang="fr-FR" sz="2400" dirty="0"/>
              <a:t>Choix par rapport aux verbes d’action </a:t>
            </a:r>
            <a:r>
              <a:rPr lang="fr-FR" sz="2400" dirty="0">
                <a:hlinkClick r:id="rId4" action="ppaction://hlinksldjump"/>
              </a:rPr>
              <a:t>+</a:t>
            </a:r>
            <a:endParaRPr lang="fr-FR" sz="2400" dirty="0"/>
          </a:p>
        </p:txBody>
      </p:sp>
    </p:spTree>
    <p:extLst>
      <p:ext uri="{BB962C8B-B14F-4D97-AF65-F5344CB8AC3E}">
        <p14:creationId xmlns:p14="http://schemas.microsoft.com/office/powerpoint/2010/main" val="3766251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1570298332"/>
              </p:ext>
            </p:extLst>
          </p:nvPr>
        </p:nvGraphicFramePr>
        <p:xfrm>
          <a:off x="345688" y="174630"/>
          <a:ext cx="11195824" cy="895749"/>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338219">
                <a:tc>
                  <a:txBody>
                    <a:bodyPr/>
                    <a:lstStyle/>
                    <a:p>
                      <a:pPr algn="ctr"/>
                      <a:r>
                        <a:rPr lang="fr-FR" sz="1600" kern="150" dirty="0">
                          <a:effectLst/>
                        </a:rPr>
                        <a:t>Étape 2 ( autour de 3 /4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explorer/ affiner </a:t>
                      </a:r>
                      <a:r>
                        <a:rPr lang="fr-FR" sz="1600" b="1" kern="150" dirty="0">
                          <a:effectLst/>
                        </a:rPr>
                        <a:t> </a:t>
                      </a:r>
                      <a:r>
                        <a:rPr lang="fr-FR" sz="1600" kern="150" dirty="0">
                          <a:effectLst/>
                        </a:rPr>
                        <a:t>: 2,3 séances de familiarisation</a:t>
                      </a:r>
                    </a:p>
                    <a:p>
                      <a:pPr algn="ctr"/>
                      <a:r>
                        <a:rPr lang="fr-FR" sz="1600" u="sng" kern="150" dirty="0">
                          <a:effectLst/>
                        </a:rPr>
                        <a:t>Objectif pour l’enseignant</a:t>
                      </a:r>
                      <a:r>
                        <a:rPr lang="fr-FR" sz="1600" kern="150" dirty="0">
                          <a:effectLst/>
                        </a:rPr>
                        <a:t>: </a:t>
                      </a:r>
                      <a:r>
                        <a:rPr lang="fr-FR" sz="1600" kern="150" baseline="0" dirty="0">
                          <a:effectLst/>
                        </a:rPr>
                        <a:t> entrer dans l’activité à partir d’une situation connue (étape 1)</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81415865"/>
              </p:ext>
            </p:extLst>
          </p:nvPr>
        </p:nvGraphicFramePr>
        <p:xfrm>
          <a:off x="345688" y="1070379"/>
          <a:ext cx="11128918" cy="5713668"/>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466818">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chemeClr val="accent5">
                        <a:lumMod val="60000"/>
                        <a:lumOff val="40000"/>
                      </a:schemeClr>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chemeClr val="accent5">
                        <a:lumMod val="60000"/>
                        <a:lumOff val="40000"/>
                      </a:schemeClr>
                    </a:solidFill>
                  </a:tcPr>
                </a:tc>
                <a:extLst>
                  <a:ext uri="{0D108BD9-81ED-4DB2-BD59-A6C34878D82A}">
                    <a16:rowId xmlns:a16="http://schemas.microsoft.com/office/drawing/2014/main" val="949753527"/>
                  </a:ext>
                </a:extLst>
              </a:tr>
              <a:tr h="8932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a:t>
                      </a:r>
                      <a:r>
                        <a:rPr lang="fr-FR" sz="1800" b="1" kern="150" baseline="0" dirty="0">
                          <a:effectLst/>
                        </a:rPr>
                        <a:t> déménageurs</a:t>
                      </a:r>
                      <a:endParaRPr lang="fr-FR" sz="18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Rappel de l’histoire des 3 petits cochons que emménagent dans leur nouvelle maison.</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Découverte du livre « Si j’étais routier » de Julien SABY</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41851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OBJECTIFS</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Apprendre à collaborer, s’adapter à autrui pour porter</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Tirer ou pousser en coopérant à deux ou  à plusieurs</a:t>
                      </a: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u="sng" kern="150" dirty="0">
                          <a:effectLst/>
                        </a:rPr>
                        <a:t>But </a:t>
                      </a:r>
                      <a:r>
                        <a:rPr lang="fr-FR" sz="1400" kern="150" dirty="0">
                          <a:effectLst/>
                        </a:rPr>
                        <a:t>: transporter</a:t>
                      </a:r>
                      <a:r>
                        <a:rPr lang="fr-FR" sz="1400" kern="150" baseline="0" dirty="0">
                          <a:effectLst/>
                        </a:rPr>
                        <a:t> des objets du camion à la maison en franchissant les obstacles du parcours</a:t>
                      </a:r>
                    </a:p>
                    <a:p>
                      <a:endParaRPr lang="fr-FR" sz="1400" kern="150" baseline="0" dirty="0">
                        <a:effectLst/>
                      </a:endParaRPr>
                    </a:p>
                    <a:p>
                      <a:r>
                        <a:rPr lang="fr-FR" sz="1400" u="sng" kern="150" dirty="0">
                          <a:effectLst/>
                        </a:rPr>
                        <a:t>Critère de</a:t>
                      </a:r>
                      <a:r>
                        <a:rPr lang="fr-FR" sz="1400" u="sng" kern="150" baseline="0" dirty="0">
                          <a:effectLst/>
                        </a:rPr>
                        <a:t> réussite</a:t>
                      </a:r>
                      <a:r>
                        <a:rPr lang="fr-FR" sz="1400" u="none" kern="150" baseline="0" dirty="0">
                          <a:effectLst/>
                        </a:rPr>
                        <a:t>:</a:t>
                      </a:r>
                    </a:p>
                    <a:p>
                      <a:r>
                        <a:rPr lang="fr-FR" sz="1400" u="none" kern="150" baseline="0" dirty="0">
                          <a:effectLst/>
                        </a:rPr>
                        <a:t> Je réussis à  transporter un objet à la fois grâce à l’aide de mon camarade sans le faire tomber.</a:t>
                      </a:r>
                    </a:p>
                    <a:p>
                      <a:endParaRPr lang="fr-FR" sz="1400" u="none" kern="150" baseline="0" dirty="0">
                        <a:effectLst/>
                      </a:endParaRPr>
                    </a:p>
                    <a:p>
                      <a:r>
                        <a:rPr lang="fr-FR" sz="1400" u="sng" kern="150" baseline="0" dirty="0">
                          <a:effectLst/>
                        </a:rPr>
                        <a:t>Variables</a:t>
                      </a:r>
                      <a:r>
                        <a:rPr lang="fr-FR" sz="1400" u="none" kern="150" baseline="0" dirty="0">
                          <a:effectLst/>
                        </a:rPr>
                        <a:t>: le chemin et les obstacles</a:t>
                      </a:r>
                    </a:p>
                    <a:p>
                      <a:endParaRPr lang="fr-FR" sz="1400" u="none" kern="150" baseline="0" dirty="0">
                        <a:effectLst/>
                      </a:endParaRPr>
                    </a:p>
                    <a:p>
                      <a:endParaRPr lang="fr-FR" sz="1400" u="none" kern="150" baseline="0" dirty="0">
                        <a:effectLst/>
                      </a:endParaRPr>
                    </a:p>
                    <a:p>
                      <a:r>
                        <a:rPr lang="fr-FR" sz="1400" u="sng" kern="150" baseline="0" dirty="0">
                          <a:effectLst/>
                        </a:rPr>
                        <a:t>Bu</a:t>
                      </a:r>
                      <a:r>
                        <a:rPr lang="fr-FR" sz="1400" u="none" kern="150" baseline="0" dirty="0">
                          <a:effectLst/>
                        </a:rPr>
                        <a:t>t: déplacer la statue dans le carton d’un point à un autre le plus efficacement possible.</a:t>
                      </a:r>
                    </a:p>
                    <a:p>
                      <a:endParaRPr lang="fr-FR" sz="1400" u="none" kern="150" baseline="0" dirty="0">
                        <a:effectLst/>
                      </a:endParaRPr>
                    </a:p>
                    <a:p>
                      <a:r>
                        <a:rPr lang="fr-FR" sz="1400" u="sng" kern="150" baseline="0" dirty="0">
                          <a:effectLst/>
                        </a:rPr>
                        <a:t>Critère de réussite</a:t>
                      </a:r>
                      <a:r>
                        <a:rPr lang="fr-FR" sz="1400" u="none" kern="150" baseline="0" dirty="0">
                          <a:effectLst/>
                        </a:rPr>
                        <a:t>: Je réussis à l’aide de mon ou mes camarades à déplacer le carton contenant la statue, jusqu’à la maison</a:t>
                      </a:r>
                    </a:p>
                    <a:p>
                      <a:endParaRPr lang="fr-FR" sz="1400" u="none" kern="150" baseline="0" dirty="0">
                        <a:effectLst/>
                      </a:endParaRPr>
                    </a:p>
                    <a:p>
                      <a:r>
                        <a:rPr lang="fr-FR" sz="1400" u="sng" kern="150" baseline="0" dirty="0">
                          <a:effectLst/>
                        </a:rPr>
                        <a:t>Variables</a:t>
                      </a:r>
                      <a:r>
                        <a:rPr lang="fr-FR" sz="1400" u="none" kern="150" baseline="0" dirty="0">
                          <a:effectLst/>
                        </a:rPr>
                        <a:t>: chemin avec obstacles, plus de statues mais livres, pneus, albums à papier peint</a:t>
                      </a:r>
                      <a:r>
                        <a:rPr lang="fr-FR" sz="1400" u="none" kern="150" baseline="0" dirty="0">
                          <a:solidFill>
                            <a:srgbClr val="000000"/>
                          </a:solidFill>
                          <a:effectLst/>
                          <a:latin typeface="Liberation Serif"/>
                          <a:ea typeface="SimSun" panose="02010600030101010101" pitchFamily="2" charset="-122"/>
                        </a:rPr>
                        <a:t>, …</a:t>
                      </a:r>
                      <a:endParaRPr lang="fr-FR" sz="1400" u="none" kern="150" baseline="0" dirty="0">
                        <a:effectLst/>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Plots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Caisses…</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Différents objets à porter: tapis, banc, gros carton, table ..</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le chemin: haies basses, gros tapis, poteaux et rubalise ou élastique ou perche</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Grandes caisses ou cartons solides sans corde et avec deux cordes</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9083" y="1550958"/>
            <a:ext cx="1033191" cy="910300"/>
          </a:xfrm>
          <a:prstGeom prst="rect">
            <a:avLst/>
          </a:prstGeom>
        </p:spPr>
      </p:pic>
      <p:pic>
        <p:nvPicPr>
          <p:cNvPr id="3" name="Image 2"/>
          <p:cNvPicPr>
            <a:picLocks noChangeAspect="1"/>
          </p:cNvPicPr>
          <p:nvPr/>
        </p:nvPicPr>
        <p:blipFill>
          <a:blip r:embed="rId4"/>
          <a:stretch>
            <a:fillRect/>
          </a:stretch>
        </p:blipFill>
        <p:spPr>
          <a:xfrm>
            <a:off x="10321496" y="1236343"/>
            <a:ext cx="863887" cy="1224915"/>
          </a:xfrm>
          <a:prstGeom prst="rect">
            <a:avLst/>
          </a:prstGeom>
        </p:spPr>
      </p:pic>
      <p:pic>
        <p:nvPicPr>
          <p:cNvPr id="7" name="Imag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789150" y="2624040"/>
            <a:ext cx="2057940" cy="1502228"/>
          </a:xfrm>
          <a:prstGeom prst="rect">
            <a:avLst/>
          </a:prstGeom>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6801618" y="4851704"/>
            <a:ext cx="2029238" cy="1498465"/>
          </a:xfrm>
          <a:prstGeom prst="rect">
            <a:avLst/>
          </a:prstGeom>
        </p:spPr>
      </p:pic>
    </p:spTree>
    <p:extLst>
      <p:ext uri="{BB962C8B-B14F-4D97-AF65-F5344CB8AC3E}">
        <p14:creationId xmlns:p14="http://schemas.microsoft.com/office/powerpoint/2010/main" val="1025681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967516798"/>
              </p:ext>
            </p:extLst>
          </p:nvPr>
        </p:nvGraphicFramePr>
        <p:xfrm>
          <a:off x="345688" y="174630"/>
          <a:ext cx="11195824" cy="895749"/>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338219">
                <a:tc>
                  <a:txBody>
                    <a:bodyPr/>
                    <a:lstStyle/>
                    <a:p>
                      <a:pPr algn="ctr"/>
                      <a:r>
                        <a:rPr lang="fr-FR" sz="1600" kern="150" dirty="0">
                          <a:effectLst/>
                        </a:rPr>
                        <a:t>Étape 2 ( autour de 3 /4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explorer/ affiner </a:t>
                      </a:r>
                      <a:r>
                        <a:rPr lang="fr-FR" sz="1600" b="1" kern="150" dirty="0">
                          <a:effectLst/>
                        </a:rPr>
                        <a:t> </a:t>
                      </a:r>
                      <a:r>
                        <a:rPr lang="fr-FR" sz="1600" kern="150" dirty="0">
                          <a:effectLst/>
                        </a:rPr>
                        <a:t>: la</a:t>
                      </a:r>
                      <a:r>
                        <a:rPr lang="fr-FR" sz="1600" kern="150" baseline="0" dirty="0">
                          <a:effectLst/>
                        </a:rPr>
                        <a:t> situation de référence</a:t>
                      </a:r>
                      <a:endParaRPr lang="fr-FR" sz="1600" kern="150" dirty="0">
                        <a:effectLst/>
                      </a:endParaRPr>
                    </a:p>
                    <a:p>
                      <a:pPr algn="ctr"/>
                      <a:r>
                        <a:rPr lang="fr-FR" sz="1600" u="sng" kern="150" dirty="0">
                          <a:effectLst/>
                        </a:rPr>
                        <a:t>Objectif pour l’enseignant</a:t>
                      </a:r>
                      <a:r>
                        <a:rPr lang="fr-FR" sz="1600" kern="150" dirty="0">
                          <a:effectLst/>
                        </a:rPr>
                        <a:t>: </a:t>
                      </a:r>
                      <a:r>
                        <a:rPr lang="fr-FR" sz="1600" kern="150" baseline="0" dirty="0">
                          <a:effectLst/>
                        </a:rPr>
                        <a:t> observer les comportements élèves pour organiser les séances de structuration</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4042484318"/>
              </p:ext>
            </p:extLst>
          </p:nvPr>
        </p:nvGraphicFramePr>
        <p:xfrm>
          <a:off x="345688" y="1070380"/>
          <a:ext cx="11128918" cy="5626629"/>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458354">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chemeClr val="accent5">
                        <a:lumMod val="60000"/>
                        <a:lumOff val="40000"/>
                      </a:schemeClr>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chemeClr val="accent5">
                        <a:lumMod val="60000"/>
                        <a:lumOff val="40000"/>
                      </a:schemeClr>
                    </a:solidFill>
                  </a:tcPr>
                </a:tc>
                <a:extLst>
                  <a:ext uri="{0D108BD9-81ED-4DB2-BD59-A6C34878D82A}">
                    <a16:rowId xmlns:a16="http://schemas.microsoft.com/office/drawing/2014/main" val="949753527"/>
                  </a:ext>
                </a:extLst>
              </a:tr>
              <a:tr h="147249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Dehors les dormeurs !</a:t>
                      </a: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 partir de l’histoire:</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 Dors bien, Ours brun » chez Milan ou </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Ours veut faire la sieste », les élèves imaginent un endroit comme une grotte pour que l’ours soit tranquille et ce sont les chasseurs qui le sortent de sa tanière ou</a:t>
                      </a: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Tu ne dors pas petit ours ? » qui aborde la peur du noir également et les ours qui dorment dans des grottes.</a:t>
                      </a:r>
                    </a:p>
                  </a:txBody>
                  <a:tcPr marL="24694" marR="27718" marT="27718" marB="27718"/>
                </a:tc>
                <a:tc>
                  <a:txBody>
                    <a:bodyPr/>
                    <a:lstStyle/>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5955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Collaborer</a:t>
                      </a:r>
                      <a:r>
                        <a:rPr lang="fr-FR" sz="1400" kern="150" baseline="0" dirty="0">
                          <a:effectLst/>
                        </a:rPr>
                        <a:t> pour déplacer un partenaire en utilisant les actions de porter, tirer, pousser</a:t>
                      </a: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effectLst/>
                      </a:endParaRPr>
                    </a:p>
                    <a:p>
                      <a:endParaRPr lang="fr-FR" sz="1400" u="sng" kern="150" dirty="0">
                        <a:effectLst/>
                      </a:endParaRPr>
                    </a:p>
                    <a:p>
                      <a:r>
                        <a:rPr lang="fr-FR" sz="1400" u="sng" kern="150" dirty="0">
                          <a:effectLst/>
                        </a:rPr>
                        <a:t>But </a:t>
                      </a:r>
                      <a:r>
                        <a:rPr lang="fr-FR" sz="1400" kern="150" dirty="0">
                          <a:effectLst/>
                        </a:rPr>
                        <a:t>:</a:t>
                      </a:r>
                      <a:r>
                        <a:rPr lang="fr-FR" sz="1400" kern="150" baseline="0" dirty="0">
                          <a:effectLst/>
                        </a:rPr>
                        <a:t> sortir les ours endormis de leur tanière</a:t>
                      </a:r>
                    </a:p>
                    <a:p>
                      <a:endParaRPr lang="fr-FR" sz="1400" u="none" kern="150" baseline="0" dirty="0">
                        <a:effectLst/>
                      </a:endParaRPr>
                    </a:p>
                    <a:p>
                      <a:r>
                        <a:rPr lang="fr-FR" sz="1400" u="sng" kern="150" baseline="0" dirty="0">
                          <a:effectLst/>
                        </a:rPr>
                        <a:t>Critère de réussite</a:t>
                      </a:r>
                      <a:r>
                        <a:rPr lang="fr-FR" sz="1400" u="none" kern="150" baseline="0" dirty="0">
                          <a:effectLst/>
                        </a:rPr>
                        <a:t>: je réussis à sortir un ours de la tanière avec l’aide d’un camarade.</a:t>
                      </a:r>
                    </a:p>
                    <a:p>
                      <a:endParaRPr lang="fr-FR" sz="1400" u="none" kern="150" baseline="0" dirty="0">
                        <a:effectLst/>
                      </a:endParaRPr>
                    </a:p>
                    <a:p>
                      <a:endParaRPr lang="fr-FR" sz="1400" u="none" kern="150" baseline="0" dirty="0">
                        <a:effectLst/>
                      </a:endParaRPr>
                    </a:p>
                    <a:p>
                      <a:r>
                        <a:rPr lang="fr-FR" sz="1400" u="sng" kern="150" baseline="0" dirty="0">
                          <a:effectLst/>
                        </a:rPr>
                        <a:t>Conduites observables</a:t>
                      </a:r>
                      <a:r>
                        <a:rPr lang="fr-FR" sz="1400" u="none" kern="150" baseline="0" dirty="0">
                          <a:effectLst/>
                        </a:rPr>
                        <a:t>:</a:t>
                      </a:r>
                    </a:p>
                    <a:p>
                      <a:r>
                        <a:rPr lang="fr-FR" sz="1400" u="none" kern="150" baseline="0" dirty="0" err="1">
                          <a:effectLst/>
                        </a:rPr>
                        <a:t>Niv</a:t>
                      </a:r>
                      <a:r>
                        <a:rPr lang="fr-FR" sz="1400" u="none" kern="150" baseline="0" dirty="0">
                          <a:effectLst/>
                        </a:rPr>
                        <a:t> 1: refuse de saisir, prendre, de collaborer</a:t>
                      </a:r>
                    </a:p>
                    <a:p>
                      <a:r>
                        <a:rPr lang="fr-FR" sz="1400" u="none" kern="150" baseline="0" dirty="0" err="1">
                          <a:effectLst/>
                        </a:rPr>
                        <a:t>Niv</a:t>
                      </a:r>
                      <a:r>
                        <a:rPr lang="fr-FR" sz="1400" u="none" kern="150" baseline="0" dirty="0">
                          <a:effectLst/>
                        </a:rPr>
                        <a:t> 2: accepte l’aide mais ne communique pas, actions inefficaces</a:t>
                      </a:r>
                    </a:p>
                    <a:p>
                      <a:r>
                        <a:rPr lang="fr-FR" sz="1400" u="none" kern="150" baseline="0" dirty="0" err="1">
                          <a:effectLst/>
                        </a:rPr>
                        <a:t>Niv</a:t>
                      </a:r>
                      <a:r>
                        <a:rPr lang="fr-FR" sz="1400" u="none" kern="150" baseline="0" dirty="0">
                          <a:effectLst/>
                        </a:rPr>
                        <a:t> 3: montre une intention de coopération en échangeant et explore les actions de tirer, pousser, porter</a:t>
                      </a: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Plots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 d’une couleur  pour la tanière, tapis d’une autre couleur pour symboliser l’extérieur de la tanière ou autre repère visuel</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identifier les ours: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Dossard</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Foulard pour la queue</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Ou tout autre signe distinctif</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Prévoir la grille d’observations</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6448" y="1693084"/>
            <a:ext cx="1259125" cy="1164454"/>
          </a:xfrm>
          <a:prstGeom prst="rect">
            <a:avLst/>
          </a:prstGeom>
        </p:spPr>
      </p:pic>
      <p:pic>
        <p:nvPicPr>
          <p:cNvPr id="9" name="Image 8"/>
          <p:cNvPicPr>
            <a:picLocks noChangeAspect="1"/>
          </p:cNvPicPr>
          <p:nvPr/>
        </p:nvPicPr>
        <p:blipFill>
          <a:blip r:embed="rId4"/>
          <a:stretch>
            <a:fillRect/>
          </a:stretch>
        </p:blipFill>
        <p:spPr>
          <a:xfrm>
            <a:off x="8355620" y="1693084"/>
            <a:ext cx="1431015" cy="1164454"/>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6682" y="1646101"/>
            <a:ext cx="1052077" cy="1319168"/>
          </a:xfrm>
          <a:prstGeom prst="rect">
            <a:avLst/>
          </a:prstGeom>
        </p:spPr>
      </p:pic>
    </p:spTree>
    <p:extLst>
      <p:ext uri="{BB962C8B-B14F-4D97-AF65-F5344CB8AC3E}">
        <p14:creationId xmlns:p14="http://schemas.microsoft.com/office/powerpoint/2010/main" val="11664712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1908243988"/>
              </p:ext>
            </p:extLst>
          </p:nvPr>
        </p:nvGraphicFramePr>
        <p:xfrm>
          <a:off x="345688" y="174630"/>
          <a:ext cx="11500624" cy="1139589"/>
        </p:xfrm>
        <a:graphic>
          <a:graphicData uri="http://schemas.openxmlformats.org/drawingml/2006/table">
            <a:tbl>
              <a:tblPr>
                <a:tableStyleId>{5C22544A-7EE6-4342-B048-85BDC9FD1C3A}</a:tableStyleId>
              </a:tblPr>
              <a:tblGrid>
                <a:gridCol w="11500624">
                  <a:extLst>
                    <a:ext uri="{9D8B030D-6E8A-4147-A177-3AD203B41FA5}">
                      <a16:colId xmlns:a16="http://schemas.microsoft.com/office/drawing/2014/main" val="3664961934"/>
                    </a:ext>
                  </a:extLst>
                </a:gridCol>
              </a:tblGrid>
              <a:tr h="338219">
                <a:tc>
                  <a:txBody>
                    <a:bodyPr/>
                    <a:lstStyle/>
                    <a:p>
                      <a:pPr algn="ctr"/>
                      <a:r>
                        <a:rPr lang="fr-FR" sz="1600" kern="150" dirty="0">
                          <a:effectLst/>
                        </a:rPr>
                        <a:t>Étape 2 ( autour de 3 /4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explorer/ affiner </a:t>
                      </a:r>
                      <a:r>
                        <a:rPr lang="fr-FR" sz="1600" b="1" kern="150" dirty="0">
                          <a:effectLst/>
                        </a:rPr>
                        <a:t> </a:t>
                      </a:r>
                      <a:r>
                        <a:rPr lang="fr-FR" sz="1600" kern="150" dirty="0">
                          <a:effectLst/>
                        </a:rPr>
                        <a:t>: phase de structuration (plusieurs séances)</a:t>
                      </a:r>
                    </a:p>
                    <a:p>
                      <a:pPr marL="0" marR="0" indent="0" algn="ctr" defTabSz="457200" rtl="0" eaLnBrk="1" fontAlgn="auto" latinLnBrk="0" hangingPunct="1">
                        <a:lnSpc>
                          <a:spcPct val="100000"/>
                        </a:lnSpc>
                        <a:spcBef>
                          <a:spcPts val="0"/>
                        </a:spcBef>
                        <a:spcAft>
                          <a:spcPts val="0"/>
                        </a:spcAft>
                        <a:buClrTx/>
                        <a:buSzTx/>
                        <a:buFontTx/>
                        <a:buNone/>
                        <a:tabLst/>
                        <a:defRPr/>
                      </a:pPr>
                      <a:r>
                        <a:rPr lang="fr-FR" sz="1600" u="sng" kern="150" dirty="0">
                          <a:effectLst/>
                        </a:rPr>
                        <a:t>Objectif pour l’enseignant</a:t>
                      </a:r>
                      <a:r>
                        <a:rPr lang="fr-FR" sz="1600" kern="150" dirty="0">
                          <a:effectLst/>
                        </a:rPr>
                        <a:t>:</a:t>
                      </a:r>
                      <a:r>
                        <a:rPr lang="fr-FR" sz="1600" kern="150" baseline="0" dirty="0">
                          <a:effectLst/>
                        </a:rPr>
                        <a:t> </a:t>
                      </a:r>
                      <a:r>
                        <a:rPr lang="fr-FR" sz="1600" kern="150" dirty="0">
                          <a:effectLst/>
                        </a:rPr>
                        <a:t>faire</a:t>
                      </a:r>
                      <a:r>
                        <a:rPr lang="fr-FR" sz="1600" kern="150" baseline="0" dirty="0">
                          <a:effectLst/>
                        </a:rPr>
                        <a:t> progresser les élèves sur des problèmes repérés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249869475"/>
              </p:ext>
            </p:extLst>
          </p:nvPr>
        </p:nvGraphicFramePr>
        <p:xfrm>
          <a:off x="345688" y="1070381"/>
          <a:ext cx="11500624" cy="5629348"/>
        </p:xfrm>
        <a:graphic>
          <a:graphicData uri="http://schemas.openxmlformats.org/drawingml/2006/table">
            <a:tbl>
              <a:tblPr>
                <a:tableStyleId>{5C22544A-7EE6-4342-B048-85BDC9FD1C3A}</a:tableStyleId>
              </a:tblPr>
              <a:tblGrid>
                <a:gridCol w="2212163">
                  <a:extLst>
                    <a:ext uri="{9D8B030D-6E8A-4147-A177-3AD203B41FA5}">
                      <a16:colId xmlns:a16="http://schemas.microsoft.com/office/drawing/2014/main" val="1892718210"/>
                    </a:ext>
                  </a:extLst>
                </a:gridCol>
                <a:gridCol w="4483089">
                  <a:extLst>
                    <a:ext uri="{9D8B030D-6E8A-4147-A177-3AD203B41FA5}">
                      <a16:colId xmlns:a16="http://schemas.microsoft.com/office/drawing/2014/main" val="3634728219"/>
                    </a:ext>
                  </a:extLst>
                </a:gridCol>
                <a:gridCol w="2143403">
                  <a:extLst>
                    <a:ext uri="{9D8B030D-6E8A-4147-A177-3AD203B41FA5}">
                      <a16:colId xmlns:a16="http://schemas.microsoft.com/office/drawing/2014/main" val="1609241353"/>
                    </a:ext>
                  </a:extLst>
                </a:gridCol>
                <a:gridCol w="2661969">
                  <a:extLst>
                    <a:ext uri="{9D8B030D-6E8A-4147-A177-3AD203B41FA5}">
                      <a16:colId xmlns:a16="http://schemas.microsoft.com/office/drawing/2014/main" val="538889049"/>
                    </a:ext>
                  </a:extLst>
                </a:gridCol>
              </a:tblGrid>
              <a:tr h="465797">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chemeClr val="accent5">
                        <a:lumMod val="60000"/>
                        <a:lumOff val="40000"/>
                      </a:schemeClr>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chemeClr val="accent5">
                        <a:lumMod val="60000"/>
                        <a:lumOff val="40000"/>
                      </a:schemeClr>
                    </a:solidFill>
                  </a:tcPr>
                </a:tc>
                <a:extLst>
                  <a:ext uri="{0D108BD9-81ED-4DB2-BD59-A6C34878D82A}">
                    <a16:rowId xmlns:a16="http://schemas.microsoft.com/office/drawing/2014/main" val="949753527"/>
                  </a:ext>
                </a:extLst>
              </a:tr>
              <a:tr h="5765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Dehors les dormeurs !</a:t>
                      </a: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 partir de l’histoire choisie</a:t>
                      </a:r>
                    </a:p>
                  </a:txBody>
                  <a:tcPr marL="24694" marR="27718" marT="27718" marB="27718"/>
                </a:tc>
                <a:tc>
                  <a:txBody>
                    <a:bodyPr/>
                    <a:lstStyle/>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457064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OBJECTIFS</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Accepter le contact avec l’autre </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Accepter de collaborer</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Collaborer de manière efficace</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200" b="1" u="none" kern="150" dirty="0">
                          <a:effectLst/>
                        </a:rPr>
                        <a:t>PROBLEME 1: observe</a:t>
                      </a:r>
                      <a:r>
                        <a:rPr lang="fr-FR" sz="1200" b="1" u="none" kern="150" baseline="0" dirty="0">
                          <a:effectLst/>
                        </a:rPr>
                        <a:t> sans agir</a:t>
                      </a:r>
                    </a:p>
                    <a:p>
                      <a:r>
                        <a:rPr lang="fr-FR" sz="1200" b="0" u="none" kern="150" baseline="0" dirty="0">
                          <a:effectLst/>
                        </a:rPr>
                        <a:t>Les chasseurs doivent sortir tous les oursons avant le retour de la maman ours qui arrivera à la fin de la comptine (durée de la comptine pour laquelle la strophe 1 peut-être multipliée pour allonger le temps ou une autre chansonnette)</a:t>
                      </a:r>
                    </a:p>
                    <a:p>
                      <a:endParaRPr lang="fr-FR" sz="1200" b="0" u="none" kern="150" baseline="0" dirty="0">
                        <a:effectLst/>
                      </a:endParaRPr>
                    </a:p>
                    <a:p>
                      <a:r>
                        <a:rPr lang="fr-FR" sz="1200" b="1" u="none" kern="150" baseline="0" dirty="0">
                          <a:effectLst/>
                        </a:rPr>
                        <a:t>Critère de réussite</a:t>
                      </a:r>
                      <a:r>
                        <a:rPr lang="fr-FR" sz="1200" b="0" u="none" kern="150" baseline="0" dirty="0">
                          <a:effectLst/>
                        </a:rPr>
                        <a:t>: Je déplace les ours avec les camarades </a:t>
                      </a:r>
                    </a:p>
                    <a:p>
                      <a:endParaRPr lang="fr-FR" sz="1200" b="0" u="none" kern="150" baseline="0" dirty="0">
                        <a:effectLst/>
                      </a:endParaRPr>
                    </a:p>
                    <a:p>
                      <a:r>
                        <a:rPr lang="fr-FR" sz="1200" b="1" u="none" kern="150" baseline="0" dirty="0">
                          <a:effectLst/>
                        </a:rPr>
                        <a:t>PROBLEME 2: refuse l’aide d’autrui</a:t>
                      </a:r>
                    </a:p>
                    <a:p>
                      <a:r>
                        <a:rPr lang="fr-FR" sz="1200" b="0" u="none" kern="150" baseline="0" dirty="0">
                          <a:effectLst/>
                        </a:rPr>
                        <a:t>Si l’on déplace l’ours seul, il se réveille et mange le chasseur.</a:t>
                      </a:r>
                    </a:p>
                    <a:p>
                      <a:endParaRPr lang="fr-FR" sz="1200" b="0" u="none" kern="150" baseline="0" dirty="0">
                        <a:effectLst/>
                      </a:endParaRPr>
                    </a:p>
                    <a:p>
                      <a:r>
                        <a:rPr lang="fr-FR" sz="1200" b="1" u="none" kern="150" baseline="0" dirty="0">
                          <a:effectLst/>
                        </a:rPr>
                        <a:t>Critère de réussite</a:t>
                      </a:r>
                      <a:r>
                        <a:rPr lang="fr-FR" sz="1200" b="0" u="none" kern="150" baseline="0" dirty="0">
                          <a:effectLst/>
                        </a:rPr>
                        <a:t>: J’accepte l’aide d’un camarade pour déplacer l’ours.</a:t>
                      </a:r>
                    </a:p>
                    <a:p>
                      <a:endParaRPr lang="fr-FR" sz="1200" b="1" u="none" kern="150" baseline="0" dirty="0">
                        <a:effectLst/>
                      </a:endParaRPr>
                    </a:p>
                    <a:p>
                      <a:r>
                        <a:rPr lang="fr-FR" sz="1200" b="1" u="none" kern="150" baseline="0" dirty="0">
                          <a:effectLst/>
                        </a:rPr>
                        <a:t>PROBLEME 3: actions de coopération inefficaces</a:t>
                      </a:r>
                    </a:p>
                    <a:p>
                      <a:r>
                        <a:rPr lang="fr-FR" sz="1200" b="0" u="none" kern="150" baseline="0" dirty="0">
                          <a:effectLst/>
                        </a:rPr>
                        <a:t>Par deux, on choisit une carte/4 (réalisées en classe suite aux observations de comportements) qui indique l’action à effectuer: tirer/ pousser/ porter/ tirer et pousser. La situation est répétée pour varier les modes d’actions.</a:t>
                      </a:r>
                    </a:p>
                    <a:p>
                      <a:endParaRPr lang="fr-FR" sz="1200" b="0" u="none" kern="150" baseline="0" dirty="0">
                        <a:effectLst/>
                      </a:endParaRPr>
                    </a:p>
                    <a:p>
                      <a:r>
                        <a:rPr lang="fr-FR" sz="1200" b="1" u="none" kern="150" baseline="0" dirty="0">
                          <a:effectLst/>
                        </a:rPr>
                        <a:t>Critère de réussite: </a:t>
                      </a:r>
                      <a:r>
                        <a:rPr lang="fr-FR" sz="1200" b="0" u="none" kern="150" baseline="0" dirty="0">
                          <a:effectLst/>
                        </a:rPr>
                        <a:t> Je suis capable d’expérimenter l’action adaptée avec mon camarade .</a:t>
                      </a:r>
                      <a:endParaRPr lang="fr-FR" sz="1200" b="0" u="none" kern="150" dirty="0">
                        <a:effectLst/>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100" kern="150" dirty="0">
                          <a:solidFill>
                            <a:srgbClr val="000000"/>
                          </a:solidFill>
                          <a:effectLst/>
                          <a:latin typeface="Liberation Serif"/>
                          <a:ea typeface="SimSun" panose="02010600030101010101" pitchFamily="2" charset="-122"/>
                          <a:cs typeface="Mangal" panose="02040503050203030202" pitchFamily="18" charset="0"/>
                        </a:rPr>
                        <a:t>Variable: un seul va tirer la carte et communiquer à</a:t>
                      </a:r>
                      <a:r>
                        <a:rPr lang="fr-FR" sz="1100" kern="150" baseline="0" dirty="0">
                          <a:solidFill>
                            <a:srgbClr val="000000"/>
                          </a:solidFill>
                          <a:effectLst/>
                          <a:latin typeface="Liberation Serif"/>
                          <a:ea typeface="SimSun" panose="02010600030101010101" pitchFamily="2" charset="-122"/>
                          <a:cs typeface="Mangal" panose="02040503050203030202" pitchFamily="18" charset="0"/>
                        </a:rPr>
                        <a:t> l’autre l’action qu’ils doivent réaliser</a:t>
                      </a:r>
                      <a:endParaRPr lang="fr-FR" sz="11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Plots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 d’une couleur  pour la tanière, tapis d’une autre couleur pour symboliser l’extérieur de la tanière ou autre repère visuel</a:t>
                      </a:r>
                    </a:p>
                    <a:p>
                      <a:pPr marL="0" indent="0">
                        <a:buFontTx/>
                        <a:buNone/>
                      </a:pPr>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identifier les ours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Dossard</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Foulard pour la queue</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Ou tout autre signe distinctif</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Règles d’efficacité à faire émerger</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69850" marR="128905" algn="l">
                        <a:spcBef>
                          <a:spcPts val="5"/>
                        </a:spcBef>
                        <a:spcAft>
                          <a:spcPts val="0"/>
                        </a:spcAft>
                      </a:pPr>
                      <a:r>
                        <a:rPr lang="fr-FR" sz="1400" dirty="0">
                          <a:effectLst/>
                        </a:rPr>
                        <a:t>collaborer pour mieux réussir</a:t>
                      </a:r>
                    </a:p>
                    <a:p>
                      <a:pPr marL="355600" marR="128905" indent="-285750" algn="l">
                        <a:spcBef>
                          <a:spcPts val="5"/>
                        </a:spcBef>
                        <a:spcAft>
                          <a:spcPts val="0"/>
                        </a:spcAft>
                        <a:buFontTx/>
                        <a:buChar char="-"/>
                      </a:pPr>
                      <a:r>
                        <a:rPr lang="fr-FR" sz="1400" dirty="0">
                          <a:effectLst/>
                        </a:rPr>
                        <a:t>Tirer par les membres</a:t>
                      </a:r>
                    </a:p>
                    <a:p>
                      <a:pPr marL="355600" marR="128905" indent="-285750" algn="l">
                        <a:spcBef>
                          <a:spcPts val="5"/>
                        </a:spcBef>
                        <a:spcAft>
                          <a:spcPts val="0"/>
                        </a:spcAft>
                        <a:buFontTx/>
                        <a:buChar char="-"/>
                      </a:pPr>
                      <a:r>
                        <a:rPr lang="fr-FR" sz="1400" dirty="0">
                          <a:effectLst/>
                        </a:rPr>
                        <a:t>Pousser le corps, le faire rouler</a:t>
                      </a:r>
                    </a:p>
                    <a:p>
                      <a:pPr marL="355600" marR="128905" indent="-285750" algn="l">
                        <a:spcBef>
                          <a:spcPts val="5"/>
                        </a:spcBef>
                        <a:spcAft>
                          <a:spcPts val="0"/>
                        </a:spcAft>
                        <a:buFontTx/>
                        <a:buChar char="-"/>
                      </a:pPr>
                      <a:r>
                        <a:rPr lang="fr-FR" sz="1400" dirty="0">
                          <a:effectLst/>
                        </a:rPr>
                        <a:t>Porter à plusieur</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s</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6448" y="1693084"/>
            <a:ext cx="903325" cy="835406"/>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5620" y="1693084"/>
            <a:ext cx="1026643" cy="835406"/>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6683" y="1646101"/>
            <a:ext cx="703732" cy="882389"/>
          </a:xfrm>
          <a:prstGeom prst="rect">
            <a:avLst/>
          </a:prstGeom>
        </p:spPr>
      </p:pic>
      <p:pic>
        <p:nvPicPr>
          <p:cNvPr id="3" name="Image 2"/>
          <p:cNvPicPr>
            <a:picLocks noChangeAspect="1"/>
          </p:cNvPicPr>
          <p:nvPr/>
        </p:nvPicPr>
        <p:blipFill>
          <a:blip r:embed="rId6"/>
          <a:stretch>
            <a:fillRect/>
          </a:stretch>
        </p:blipFill>
        <p:spPr>
          <a:xfrm>
            <a:off x="6861427" y="2717074"/>
            <a:ext cx="1996691" cy="2421663"/>
          </a:xfrm>
          <a:prstGeom prst="rect">
            <a:avLst/>
          </a:prstGeom>
        </p:spPr>
      </p:pic>
    </p:spTree>
    <p:extLst>
      <p:ext uri="{BB962C8B-B14F-4D97-AF65-F5344CB8AC3E}">
        <p14:creationId xmlns:p14="http://schemas.microsoft.com/office/powerpoint/2010/main" val="15279542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2905528252"/>
              </p:ext>
            </p:extLst>
          </p:nvPr>
        </p:nvGraphicFramePr>
        <p:xfrm>
          <a:off x="345688" y="174630"/>
          <a:ext cx="11420742" cy="895749"/>
        </p:xfrm>
        <a:graphic>
          <a:graphicData uri="http://schemas.openxmlformats.org/drawingml/2006/table">
            <a:tbl>
              <a:tblPr>
                <a:tableStyleId>{5C22544A-7EE6-4342-B048-85BDC9FD1C3A}</a:tableStyleId>
              </a:tblPr>
              <a:tblGrid>
                <a:gridCol w="11420742">
                  <a:extLst>
                    <a:ext uri="{9D8B030D-6E8A-4147-A177-3AD203B41FA5}">
                      <a16:colId xmlns:a16="http://schemas.microsoft.com/office/drawing/2014/main" val="3664961934"/>
                    </a:ext>
                  </a:extLst>
                </a:gridCol>
              </a:tblGrid>
              <a:tr h="338219">
                <a:tc>
                  <a:txBody>
                    <a:bodyPr/>
                    <a:lstStyle/>
                    <a:p>
                      <a:pPr algn="ctr"/>
                      <a:r>
                        <a:rPr lang="fr-FR" sz="1600" kern="150" dirty="0">
                          <a:effectLst/>
                        </a:rPr>
                        <a:t>Étape 2 ( autour de 3 /4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chemeClr val="accent5">
                        <a:lumMod val="60000"/>
                        <a:lumOff val="40000"/>
                      </a:schemeClr>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explorer/ affiner </a:t>
                      </a:r>
                      <a:r>
                        <a:rPr lang="fr-FR" sz="1600" b="1" kern="150" dirty="0">
                          <a:effectLst/>
                        </a:rPr>
                        <a:t> </a:t>
                      </a:r>
                      <a:r>
                        <a:rPr lang="fr-FR" sz="1600" kern="150" dirty="0">
                          <a:effectLst/>
                        </a:rPr>
                        <a:t>: la</a:t>
                      </a:r>
                      <a:r>
                        <a:rPr lang="fr-FR" sz="1600" kern="150" baseline="0" dirty="0">
                          <a:effectLst/>
                        </a:rPr>
                        <a:t> situation d’évaluation (retour à la situation de référence)</a:t>
                      </a:r>
                      <a:endParaRPr lang="fr-FR" sz="1600" kern="150" dirty="0">
                        <a:effectLst/>
                      </a:endParaRPr>
                    </a:p>
                    <a:p>
                      <a:pPr algn="ctr"/>
                      <a:r>
                        <a:rPr lang="fr-FR" sz="1600" u="sng" kern="150" dirty="0">
                          <a:effectLst/>
                        </a:rPr>
                        <a:t>Objectif pour l’enseignant</a:t>
                      </a:r>
                      <a:r>
                        <a:rPr lang="fr-FR" sz="1600" kern="150" dirty="0">
                          <a:effectLst/>
                        </a:rPr>
                        <a:t>: </a:t>
                      </a:r>
                      <a:r>
                        <a:rPr lang="fr-FR" sz="1600" kern="150" baseline="0" dirty="0">
                          <a:effectLst/>
                        </a:rPr>
                        <a:t>repérer les progrès des élèves au regard des observations menées en situation de référence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1274535078"/>
              </p:ext>
            </p:extLst>
          </p:nvPr>
        </p:nvGraphicFramePr>
        <p:xfrm>
          <a:off x="345688" y="1070380"/>
          <a:ext cx="11420742" cy="5189960"/>
        </p:xfrm>
        <a:graphic>
          <a:graphicData uri="http://schemas.openxmlformats.org/drawingml/2006/table">
            <a:tbl>
              <a:tblPr>
                <a:tableStyleId>{5C22544A-7EE6-4342-B048-85BDC9FD1C3A}</a:tableStyleId>
              </a:tblPr>
              <a:tblGrid>
                <a:gridCol w="2196798">
                  <a:extLst>
                    <a:ext uri="{9D8B030D-6E8A-4147-A177-3AD203B41FA5}">
                      <a16:colId xmlns:a16="http://schemas.microsoft.com/office/drawing/2014/main" val="1892718210"/>
                    </a:ext>
                  </a:extLst>
                </a:gridCol>
                <a:gridCol w="4451950">
                  <a:extLst>
                    <a:ext uri="{9D8B030D-6E8A-4147-A177-3AD203B41FA5}">
                      <a16:colId xmlns:a16="http://schemas.microsoft.com/office/drawing/2014/main" val="3634728219"/>
                    </a:ext>
                  </a:extLst>
                </a:gridCol>
                <a:gridCol w="2128515">
                  <a:extLst>
                    <a:ext uri="{9D8B030D-6E8A-4147-A177-3AD203B41FA5}">
                      <a16:colId xmlns:a16="http://schemas.microsoft.com/office/drawing/2014/main" val="1609241353"/>
                    </a:ext>
                  </a:extLst>
                </a:gridCol>
                <a:gridCol w="2643479">
                  <a:extLst>
                    <a:ext uri="{9D8B030D-6E8A-4147-A177-3AD203B41FA5}">
                      <a16:colId xmlns:a16="http://schemas.microsoft.com/office/drawing/2014/main" val="538889049"/>
                    </a:ext>
                  </a:extLst>
                </a:gridCol>
              </a:tblGrid>
              <a:tr h="458354">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chemeClr val="accent5">
                        <a:lumMod val="60000"/>
                        <a:lumOff val="40000"/>
                      </a:schemeClr>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chemeClr val="accent5">
                        <a:lumMod val="60000"/>
                        <a:lumOff val="40000"/>
                      </a:schemeClr>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chemeClr val="accent5">
                        <a:lumMod val="60000"/>
                        <a:lumOff val="40000"/>
                      </a:schemeClr>
                    </a:solidFill>
                  </a:tcPr>
                </a:tc>
                <a:extLst>
                  <a:ext uri="{0D108BD9-81ED-4DB2-BD59-A6C34878D82A}">
                    <a16:rowId xmlns:a16="http://schemas.microsoft.com/office/drawing/2014/main" val="949753527"/>
                  </a:ext>
                </a:extLst>
              </a:tr>
              <a:tr h="11122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Dehors les dormeurs !</a:t>
                      </a: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A partir d’une histoire</a:t>
                      </a:r>
                    </a:p>
                  </a:txBody>
                  <a:tcPr marL="24694" marR="27718" marT="27718" marB="27718"/>
                </a:tc>
                <a:tc>
                  <a:txBody>
                    <a:bodyPr/>
                    <a:lstStyle/>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5955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dirty="0">
                          <a:effectLst/>
                        </a:rPr>
                        <a:t>Collaborer</a:t>
                      </a:r>
                      <a:r>
                        <a:rPr lang="fr-FR" sz="1400" kern="150" baseline="0" dirty="0">
                          <a:effectLst/>
                        </a:rPr>
                        <a:t> pour déplacer un partenaire en utilisant les actions de porter, tirer, pousser</a:t>
                      </a: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algn="ct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effectLst/>
                      </a:endParaRPr>
                    </a:p>
                    <a:p>
                      <a:endParaRPr lang="fr-FR" sz="1400" u="sng" kern="150" dirty="0">
                        <a:effectLst/>
                      </a:endParaRPr>
                    </a:p>
                    <a:p>
                      <a:r>
                        <a:rPr lang="fr-FR" sz="1400" u="sng" kern="150" dirty="0">
                          <a:effectLst/>
                        </a:rPr>
                        <a:t>But </a:t>
                      </a:r>
                      <a:r>
                        <a:rPr lang="fr-FR" sz="1400" kern="150" dirty="0">
                          <a:effectLst/>
                        </a:rPr>
                        <a:t>:</a:t>
                      </a:r>
                      <a:r>
                        <a:rPr lang="fr-FR" sz="1400" kern="150" baseline="0" dirty="0">
                          <a:effectLst/>
                        </a:rPr>
                        <a:t> sortir les ours endormis de leur tanière</a:t>
                      </a:r>
                    </a:p>
                    <a:p>
                      <a:endParaRPr lang="fr-FR" sz="1400" u="none" kern="150" baseline="0" dirty="0">
                        <a:effectLst/>
                      </a:endParaRPr>
                    </a:p>
                    <a:p>
                      <a:r>
                        <a:rPr lang="fr-FR" sz="1400" u="sng" kern="150" baseline="0" dirty="0">
                          <a:effectLst/>
                        </a:rPr>
                        <a:t>Critère de réussite</a:t>
                      </a:r>
                      <a:r>
                        <a:rPr lang="fr-FR" sz="1400" u="none" kern="150" baseline="0" dirty="0">
                          <a:effectLst/>
                        </a:rPr>
                        <a:t>: je réussis à sortir un ours de la tanière avec l’aide d’un camarade en tirant ou poussant ou portant ou combinant 2 actions</a:t>
                      </a:r>
                    </a:p>
                    <a:p>
                      <a:endParaRPr lang="fr-FR" sz="1400" u="none" kern="150" baseline="0" dirty="0">
                        <a:effectLst/>
                      </a:endParaRPr>
                    </a:p>
                    <a:p>
                      <a:endParaRPr lang="fr-FR" sz="1400" u="none" kern="150" baseline="0" dirty="0">
                        <a:effectLst/>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Plots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 d’une couleur  pour la tanière, tapis d’une autre couleur pour symboliser l’extérieur de la tanière ou autre repère visuel</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Pour identifier les ours:</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Dossard</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Foulard pour la queue</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Ou tout autre signe distinctif</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Prévoir la grille d’observations</a:t>
                      </a:r>
                    </a:p>
                    <a:p>
                      <a:pPr marL="0" indent="0">
                        <a:buFontTx/>
                        <a:buNone/>
                      </a:pPr>
                      <a:r>
                        <a:rPr lang="fr-FR" sz="1400" kern="150" baseline="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Retour</a:t>
                      </a: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577" y="1693084"/>
            <a:ext cx="821996" cy="760192"/>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2743" y="1693084"/>
            <a:ext cx="903892" cy="735520"/>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4689" y="1646101"/>
            <a:ext cx="624070" cy="782503"/>
          </a:xfrm>
          <a:prstGeom prst="rect">
            <a:avLst/>
          </a:prstGeom>
        </p:spPr>
      </p:pic>
    </p:spTree>
    <p:extLst>
      <p:ext uri="{BB962C8B-B14F-4D97-AF65-F5344CB8AC3E}">
        <p14:creationId xmlns:p14="http://schemas.microsoft.com/office/powerpoint/2010/main" val="38446748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4187675340"/>
              </p:ext>
            </p:extLst>
          </p:nvPr>
        </p:nvGraphicFramePr>
        <p:xfrm>
          <a:off x="345688" y="288971"/>
          <a:ext cx="11195824" cy="895749"/>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338219">
                <a:tc>
                  <a:txBody>
                    <a:bodyPr/>
                    <a:lstStyle/>
                    <a:p>
                      <a:pPr algn="ctr"/>
                      <a:r>
                        <a:rPr lang="fr-FR" sz="1600" kern="150" dirty="0">
                          <a:effectLst/>
                        </a:rPr>
                        <a:t>Étape 3 ( autour de 4 /5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affiner, ajuster, enchaîner</a:t>
                      </a:r>
                      <a:r>
                        <a:rPr lang="fr-FR" sz="1600" b="1" kern="150" dirty="0">
                          <a:effectLst/>
                        </a:rPr>
                        <a:t> </a:t>
                      </a:r>
                      <a:r>
                        <a:rPr lang="fr-FR" sz="1600" kern="150" dirty="0">
                          <a:effectLst/>
                        </a:rPr>
                        <a:t>: 2,</a:t>
                      </a:r>
                      <a:r>
                        <a:rPr lang="fr-FR" sz="1600" kern="150" baseline="0" dirty="0">
                          <a:effectLst/>
                        </a:rPr>
                        <a:t> 3 </a:t>
                      </a:r>
                      <a:r>
                        <a:rPr lang="fr-FR" sz="1600" kern="150" dirty="0">
                          <a:effectLst/>
                        </a:rPr>
                        <a:t>séances de familiarisation</a:t>
                      </a:r>
                    </a:p>
                    <a:p>
                      <a:pPr algn="ctr"/>
                      <a:r>
                        <a:rPr lang="fr-FR" sz="1600" u="sng" kern="150" dirty="0">
                          <a:effectLst/>
                        </a:rPr>
                        <a:t>Objectif pour l’enseignant</a:t>
                      </a:r>
                      <a:r>
                        <a:rPr lang="fr-FR" sz="1600" kern="150" dirty="0">
                          <a:effectLst/>
                        </a:rPr>
                        <a:t>: </a:t>
                      </a:r>
                      <a:r>
                        <a:rPr lang="fr-FR" sz="1600" kern="150" baseline="0" dirty="0">
                          <a:effectLst/>
                        </a:rPr>
                        <a:t> entrer dans l’activité à partir d’une situation connue (étape 2)</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2053174759"/>
              </p:ext>
            </p:extLst>
          </p:nvPr>
        </p:nvGraphicFramePr>
        <p:xfrm>
          <a:off x="345688" y="1318573"/>
          <a:ext cx="11128918" cy="5175156"/>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447112">
                <a:tc>
                  <a:txBody>
                    <a:bodyPr/>
                    <a:lstStyle/>
                    <a:p>
                      <a:pPr algn="ctr"/>
                      <a:r>
                        <a:rPr lang="fr-FR" sz="1400" kern="150" dirty="0">
                          <a:effectLst/>
                          <a:latin typeface="+mn-lt"/>
                        </a:rPr>
                        <a:t>LA</a:t>
                      </a:r>
                      <a:r>
                        <a:rPr lang="fr-FR" sz="1400" kern="150" baseline="0" dirty="0">
                          <a:effectLst/>
                          <a:latin typeface="+mn-lt"/>
                        </a:rPr>
                        <a:t> SITUATION</a:t>
                      </a:r>
                      <a:r>
                        <a:rPr lang="fr-FR" sz="1400" kern="150" dirty="0">
                          <a:effectLst/>
                          <a:latin typeface="+mn-lt"/>
                        </a:rPr>
                        <a:t> </a:t>
                      </a:r>
                    </a:p>
                    <a:p>
                      <a:pPr algn="ctr"/>
                      <a:r>
                        <a:rPr lang="fr-FR" sz="1400" kern="150" dirty="0">
                          <a:effectLst/>
                          <a:latin typeface="+mn-lt"/>
                        </a:rPr>
                        <a:t> </a:t>
                      </a:r>
                    </a:p>
                  </a:txBody>
                  <a:tcPr marL="24694" marR="27718" marT="27718" marB="27718">
                    <a:solidFill>
                      <a:srgbClr val="92D050"/>
                    </a:solidFill>
                  </a:tcPr>
                </a:tc>
                <a:tc>
                  <a:txBody>
                    <a:bodyPr/>
                    <a:lstStyle/>
                    <a:p>
                      <a:r>
                        <a:rPr lang="fr-FR" sz="1400" u="none" kern="150" dirty="0">
                          <a:solidFill>
                            <a:srgbClr val="000000"/>
                          </a:solidFill>
                          <a:effectLst/>
                          <a:latin typeface="+mn-lt"/>
                          <a:ea typeface="SimSun" panose="02010600030101010101" pitchFamily="2" charset="-122"/>
                          <a:cs typeface="Mangal" panose="02040503050203030202" pitchFamily="18" charset="0"/>
                        </a:rPr>
                        <a:t>REPERES</a:t>
                      </a:r>
                    </a:p>
                  </a:txBody>
                  <a:tcPr marL="24694" marR="27718" marT="27718" marB="27718">
                    <a:solidFill>
                      <a:srgbClr val="92D050"/>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DISPOSITIF</a:t>
                      </a:r>
                    </a:p>
                  </a:txBody>
                  <a:tcPr marL="24694" marR="27718" marT="27718" marB="27718">
                    <a:solidFill>
                      <a:srgbClr val="92D050"/>
                    </a:solidFill>
                  </a:tcPr>
                </a:tc>
                <a:tc>
                  <a:txBody>
                    <a:bodyPr/>
                    <a:lstStyle/>
                    <a:p>
                      <a:r>
                        <a:rPr lang="fr-FR" sz="1400" kern="150" dirty="0">
                          <a:solidFill>
                            <a:srgbClr val="000000"/>
                          </a:solidFill>
                          <a:effectLst/>
                          <a:latin typeface="+mn-lt"/>
                          <a:ea typeface="SimSun" panose="02010600030101010101" pitchFamily="2" charset="-122"/>
                          <a:cs typeface="Mangal" panose="02040503050203030202" pitchFamily="18" charset="0"/>
                        </a:rPr>
                        <a:t>MATERIEL</a:t>
                      </a:r>
                    </a:p>
                  </a:txBody>
                  <a:tcPr marL="24694" marR="27718" marT="27718" marB="27718">
                    <a:solidFill>
                      <a:srgbClr val="92D050"/>
                    </a:solidFill>
                  </a:tcPr>
                </a:tc>
                <a:extLst>
                  <a:ext uri="{0D108BD9-81ED-4DB2-BD59-A6C34878D82A}">
                    <a16:rowId xmlns:a16="http://schemas.microsoft.com/office/drawing/2014/main" val="949753527"/>
                  </a:ext>
                </a:extLst>
              </a:tr>
              <a:tr h="123852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Les tortues</a:t>
                      </a:r>
                    </a:p>
                  </a:txBody>
                  <a:tcPr marL="24694" marR="27718" marT="27718" marB="27718"/>
                </a:tc>
                <a:tc>
                  <a:txBody>
                    <a:bodyPr/>
                    <a:lstStyle/>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Rappel de l’histoire des ours qui dorment dans leur tanière vu en étape 2.</a:t>
                      </a: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Cette fois-ci l’histoire se passe sur la plage. Les tortues sont venues pondre des œufs et les braconniers volent les œufs de tortue. « CAPTAIN PAUL » chez EVALOU</a:t>
                      </a:r>
                    </a:p>
                  </a:txBody>
                  <a:tcPr marL="24694" marR="27718" marT="27718" marB="27718"/>
                </a:tc>
                <a:tc>
                  <a:txBody>
                    <a:bodyPr/>
                    <a:lstStyle/>
                    <a:p>
                      <a:pPr marL="0" indent="0">
                        <a:buFontTx/>
                        <a:buNone/>
                      </a:pPr>
                      <a:r>
                        <a:rPr lang="fr-FR" sz="1400" kern="150" dirty="0">
                          <a:solidFill>
                            <a:srgbClr val="000000"/>
                          </a:solidFill>
                          <a:effectLst/>
                          <a:latin typeface="Liberation Serif"/>
                          <a:ea typeface="SimSun" panose="02010600030101010101" pitchFamily="2" charset="-122"/>
                          <a:cs typeface="Mangal" panose="02040503050203030202" pitchFamily="18" charset="0"/>
                        </a:rPr>
                        <a:t>Pour lutter contre les braconniers et préserver certaines espèces de tortues</a:t>
                      </a: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35740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OBJECTIFS</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fr-FR" sz="1400" kern="150" baseline="0" dirty="0">
                          <a:effectLst/>
                        </a:rPr>
                        <a:t>Déplacer un partenaire en utilisant les actions de porter, tirer, pousser et en variant les prises</a:t>
                      </a:r>
                      <a:endParaRPr lang="fr-FR" sz="1400" kern="150" dirty="0">
                        <a:effectLst/>
                      </a:endParaRPr>
                    </a:p>
                    <a:p>
                      <a:pPr algn="ctr"/>
                      <a:endParaRPr lang="fr-FR" sz="1400" kern="150" dirty="0">
                        <a:effectLst/>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effectLst/>
                      </a:endParaRPr>
                    </a:p>
                    <a:p>
                      <a:r>
                        <a:rPr lang="fr-FR" sz="1400" u="sng" kern="150" dirty="0">
                          <a:effectLst/>
                        </a:rPr>
                        <a:t>But </a:t>
                      </a:r>
                      <a:r>
                        <a:rPr lang="fr-FR" sz="1400" kern="150" dirty="0">
                          <a:effectLst/>
                        </a:rPr>
                        <a:t>: remettre</a:t>
                      </a:r>
                      <a:r>
                        <a:rPr lang="fr-FR" sz="1400" kern="150" baseline="0" dirty="0">
                          <a:effectLst/>
                        </a:rPr>
                        <a:t> les tortues à l’eau en les transportant </a:t>
                      </a:r>
                    </a:p>
                    <a:p>
                      <a:endParaRPr lang="fr-FR" sz="1400" kern="150"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u="sng" kern="150" dirty="0">
                          <a:effectLst/>
                        </a:rPr>
                        <a:t>Critère de</a:t>
                      </a:r>
                      <a:r>
                        <a:rPr lang="fr-FR" sz="1400" u="sng" kern="150" baseline="0" dirty="0">
                          <a:effectLst/>
                        </a:rPr>
                        <a:t> réussite</a:t>
                      </a:r>
                      <a:r>
                        <a:rPr lang="fr-FR" sz="1400" u="none" kern="150" baseline="0" dirty="0">
                          <a:effectLst/>
                        </a:rPr>
                        <a:t>: je réussis à emmener la tortue à la mer avec l’aide d’un camarade en tirant ou poussant ou portant ou combinant 2 actions</a:t>
                      </a:r>
                    </a:p>
                    <a:p>
                      <a:endParaRPr lang="fr-FR" sz="1400" u="none" kern="150" baseline="0" dirty="0">
                        <a:effectLst/>
                      </a:endParaRPr>
                    </a:p>
                    <a:p>
                      <a:r>
                        <a:rPr lang="fr-FR" sz="1400" u="none" kern="150" baseline="0" dirty="0">
                          <a:effectLst/>
                        </a:rPr>
                        <a:t> </a:t>
                      </a:r>
                    </a:p>
                    <a:p>
                      <a:r>
                        <a:rPr lang="fr-FR" sz="1400" u="sng" kern="150" baseline="0" dirty="0">
                          <a:effectLst/>
                        </a:rPr>
                        <a:t>Variables</a:t>
                      </a:r>
                      <a:r>
                        <a:rPr lang="fr-FR" sz="1400" u="none" kern="150" baseline="0" dirty="0">
                          <a:effectLst/>
                        </a:rPr>
                        <a:t>: jouer sur…</a:t>
                      </a:r>
                    </a:p>
                    <a:p>
                      <a:pPr marL="285750" indent="-285750">
                        <a:buFontTx/>
                        <a:buChar char="-"/>
                      </a:pPr>
                      <a:r>
                        <a:rPr lang="fr-FR" sz="1400" u="none" kern="150" baseline="0" dirty="0">
                          <a:effectLst/>
                        </a:rPr>
                        <a:t>la distance à parcourir</a:t>
                      </a:r>
                    </a:p>
                    <a:p>
                      <a:pPr marL="285750" indent="-285750">
                        <a:buFontTx/>
                        <a:buChar char="-"/>
                      </a:pPr>
                      <a:r>
                        <a:rPr lang="fr-FR" sz="1400" u="none" kern="150" baseline="0" dirty="0">
                          <a:effectLst/>
                        </a:rPr>
                        <a:t>le nombre de sauveurs de tortues (pour ne pas leur faire peur être seul à emmener  la tortue)</a:t>
                      </a:r>
                    </a:p>
                    <a:p>
                      <a:pPr marL="285750" indent="-285750">
                        <a:buFontTx/>
                        <a:buChar char="-"/>
                      </a:pPr>
                      <a:r>
                        <a:rPr lang="fr-FR" sz="1400" u="none" kern="150" baseline="0" dirty="0">
                          <a:effectLst/>
                        </a:rPr>
                        <a:t>Les parties du corps pour la prise</a:t>
                      </a:r>
                    </a:p>
                    <a:p>
                      <a:pPr marL="285750" indent="-285750">
                        <a:buFontTx/>
                        <a:buChar char="-"/>
                      </a:pPr>
                      <a:r>
                        <a:rPr lang="fr-FR" sz="1400" u="none" kern="150" baseline="0" dirty="0">
                          <a:effectLst/>
                        </a:rPr>
                        <a:t>La position de la tortue (ventre, dos)</a:t>
                      </a:r>
                    </a:p>
                    <a:p>
                      <a:endParaRPr lang="fr-FR" sz="1400" u="none" kern="150" baseline="0" dirty="0">
                        <a:effectLst/>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distinguer les tortues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Dossards verts</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2" name="Image 1"/>
          <p:cNvPicPr>
            <a:picLocks noChangeAspect="1"/>
          </p:cNvPicPr>
          <p:nvPr/>
        </p:nvPicPr>
        <p:blipFill>
          <a:blip r:embed="rId3"/>
          <a:stretch>
            <a:fillRect/>
          </a:stretch>
        </p:blipFill>
        <p:spPr>
          <a:xfrm>
            <a:off x="9879970" y="1415038"/>
            <a:ext cx="1276545" cy="1624693"/>
          </a:xfrm>
          <a:prstGeom prst="rect">
            <a:avLst/>
          </a:prstGeom>
        </p:spPr>
      </p:pic>
    </p:spTree>
    <p:extLst>
      <p:ext uri="{BB962C8B-B14F-4D97-AF65-F5344CB8AC3E}">
        <p14:creationId xmlns:p14="http://schemas.microsoft.com/office/powerpoint/2010/main" val="3263796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3822482242"/>
              </p:ext>
            </p:extLst>
          </p:nvPr>
        </p:nvGraphicFramePr>
        <p:xfrm>
          <a:off x="345688" y="281007"/>
          <a:ext cx="11195824" cy="871220"/>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0">
                <a:tc>
                  <a:txBody>
                    <a:bodyPr/>
                    <a:lstStyle/>
                    <a:p>
                      <a:pPr algn="ctr"/>
                      <a:r>
                        <a:rPr lang="fr-FR" sz="1600" kern="150" dirty="0">
                          <a:effectLst/>
                        </a:rPr>
                        <a:t>Étape 3 ( autour de 4 /5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affiner, ajuster, enchaîner</a:t>
                      </a:r>
                      <a:r>
                        <a:rPr lang="fr-FR" sz="1600" b="1" kern="150" dirty="0">
                          <a:effectLst/>
                        </a:rPr>
                        <a:t> </a:t>
                      </a:r>
                      <a:r>
                        <a:rPr lang="fr-FR" sz="1600" kern="150" dirty="0">
                          <a:effectLst/>
                        </a:rPr>
                        <a:t>: situation</a:t>
                      </a:r>
                      <a:r>
                        <a:rPr lang="fr-FR" sz="1600" kern="150" baseline="0" dirty="0">
                          <a:effectLst/>
                        </a:rPr>
                        <a:t> de référence (1 séance)</a:t>
                      </a:r>
                      <a:endParaRPr lang="fr-FR" sz="1600" kern="150" dirty="0">
                        <a:effectLst/>
                      </a:endParaRPr>
                    </a:p>
                    <a:p>
                      <a:pPr algn="ctr"/>
                      <a:r>
                        <a:rPr lang="fr-FR" sz="1600" u="sng" kern="150" dirty="0">
                          <a:effectLst/>
                        </a:rPr>
                        <a:t>Objectif pour l’enseignant </a:t>
                      </a:r>
                      <a:r>
                        <a:rPr lang="fr-FR" sz="1600" kern="150" dirty="0">
                          <a:effectLst/>
                        </a:rPr>
                        <a:t>: observer</a:t>
                      </a:r>
                      <a:r>
                        <a:rPr lang="fr-FR" sz="1600" kern="150" baseline="0" dirty="0">
                          <a:effectLst/>
                        </a:rPr>
                        <a:t> les actions menées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4084981892"/>
              </p:ext>
            </p:extLst>
          </p:nvPr>
        </p:nvGraphicFramePr>
        <p:xfrm>
          <a:off x="345688" y="1222079"/>
          <a:ext cx="11128918" cy="4739422"/>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433861">
                <a:tc>
                  <a:txBody>
                    <a:bodyPr/>
                    <a:lstStyle/>
                    <a:p>
                      <a:pPr algn="ctr"/>
                      <a:r>
                        <a:rPr lang="fr-FR" sz="1400" kern="150" dirty="0">
                          <a:effectLst/>
                        </a:rPr>
                        <a:t>LA</a:t>
                      </a:r>
                      <a:r>
                        <a:rPr lang="fr-FR" sz="1400" kern="150" baseline="0" dirty="0">
                          <a:effectLst/>
                        </a:rPr>
                        <a:t> SITUATION</a:t>
                      </a:r>
                      <a:r>
                        <a:rPr lang="fr-FR" sz="1400" kern="150" dirty="0">
                          <a:effectLst/>
                        </a:rPr>
                        <a:t> </a:t>
                      </a:r>
                    </a:p>
                    <a:p>
                      <a:pPr algn="ctr"/>
                      <a:r>
                        <a:rPr lang="fr-FR" sz="1400" kern="150" dirty="0">
                          <a:effectLst/>
                        </a:rPr>
                        <a:t> </a:t>
                      </a:r>
                    </a:p>
                  </a:txBody>
                  <a:tcPr marL="24694" marR="27718" marT="27718" marB="27718">
                    <a:solidFill>
                      <a:srgbClr val="92D050"/>
                    </a:solidFill>
                  </a:tcPr>
                </a:tc>
                <a:tc>
                  <a:txBody>
                    <a:bodyPr/>
                    <a:lstStyle/>
                    <a:p>
                      <a:r>
                        <a:rPr lang="fr-FR" sz="1400" u="none" kern="150" dirty="0">
                          <a:solidFill>
                            <a:srgbClr val="000000"/>
                          </a:solidFill>
                          <a:effectLst/>
                          <a:latin typeface="Liberation Serif"/>
                          <a:ea typeface="SimSun" panose="02010600030101010101" pitchFamily="2" charset="-122"/>
                          <a:cs typeface="Mangal" panose="02040503050203030202" pitchFamily="18" charset="0"/>
                        </a:rPr>
                        <a:t>DES</a:t>
                      </a:r>
                      <a:r>
                        <a:rPr lang="fr-FR" sz="1400" u="none" kern="150" baseline="0" dirty="0">
                          <a:solidFill>
                            <a:srgbClr val="000000"/>
                          </a:solidFill>
                          <a:effectLst/>
                          <a:latin typeface="Liberation Serif"/>
                          <a:ea typeface="SimSun" panose="02010600030101010101" pitchFamily="2" charset="-122"/>
                          <a:cs typeface="Mangal" panose="02040503050203030202" pitchFamily="18" charset="0"/>
                        </a:rPr>
                        <a:t> REPERES</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solidFill>
                      <a:srgbClr val="92D050"/>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LE DISPOSITIF</a:t>
                      </a:r>
                    </a:p>
                  </a:txBody>
                  <a:tcPr marL="24694" marR="27718" marT="27718" marB="27718">
                    <a:solidFill>
                      <a:srgbClr val="92D050"/>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MATERIEL</a:t>
                      </a:r>
                    </a:p>
                  </a:txBody>
                  <a:tcPr marL="24694" marR="27718" marT="27718" marB="27718">
                    <a:solidFill>
                      <a:srgbClr val="92D050"/>
                    </a:solidFill>
                  </a:tcPr>
                </a:tc>
                <a:extLst>
                  <a:ext uri="{0D108BD9-81ED-4DB2-BD59-A6C34878D82A}">
                    <a16:rowId xmlns:a16="http://schemas.microsoft.com/office/drawing/2014/main" val="949753527"/>
                  </a:ext>
                </a:extLst>
              </a:tr>
              <a:tr h="7515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JEU</a:t>
                      </a:r>
                      <a:r>
                        <a:rPr lang="fr-FR" sz="1800" b="1" kern="150" baseline="0" dirty="0">
                          <a:effectLst/>
                        </a:rPr>
                        <a:t> de la TORTUE</a:t>
                      </a:r>
                      <a:endParaRPr lang="fr-FR" sz="1800" b="1" kern="150" dirty="0">
                        <a:effectLst/>
                      </a:endParaRPr>
                    </a:p>
                  </a:txBody>
                  <a:tcPr marL="24694" marR="27718" marT="27718" marB="27718"/>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Album jeunesse: « CAPTAIN PAUL »</a:t>
                      </a: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50568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algn="ctr"/>
                      <a:r>
                        <a:rPr lang="fr-FR" sz="1400" kern="150" dirty="0">
                          <a:effectLst/>
                        </a:rPr>
                        <a:t>Choisir</a:t>
                      </a:r>
                      <a:r>
                        <a:rPr lang="fr-FR" sz="1400" kern="150" baseline="0" dirty="0">
                          <a:effectLst/>
                        </a:rPr>
                        <a:t> l’action appropriée (tirer, pousser, soulever) au bon moment pour permettre de retourner l’adversaire </a:t>
                      </a: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200" u="sng" kern="150" dirty="0">
                          <a:effectLst/>
                        </a:rPr>
                        <a:t>But </a:t>
                      </a:r>
                      <a:r>
                        <a:rPr lang="fr-FR" sz="1200" kern="150" dirty="0">
                          <a:effectLst/>
                        </a:rPr>
                        <a:t>: Retourner la tortue pour prendre son œuf avant l’arrivée des sauveteurs ( sirène de bateau au bout de 15 s)</a:t>
                      </a:r>
                    </a:p>
                    <a:p>
                      <a:endParaRPr lang="fr-FR" sz="1200" kern="150" baseline="0" dirty="0">
                        <a:effectLst/>
                      </a:endParaRPr>
                    </a:p>
                    <a:p>
                      <a:r>
                        <a:rPr lang="fr-FR" sz="1200" u="sng" kern="150" dirty="0">
                          <a:effectLst/>
                        </a:rPr>
                        <a:t>Critère de</a:t>
                      </a:r>
                      <a:r>
                        <a:rPr lang="fr-FR" sz="1200" u="sng" kern="150" baseline="0" dirty="0">
                          <a:effectLst/>
                        </a:rPr>
                        <a:t> réussite</a:t>
                      </a:r>
                      <a:r>
                        <a:rPr lang="fr-FR" sz="1200" u="none" kern="150" baseline="0" dirty="0">
                          <a:effectLst/>
                        </a:rPr>
                        <a:t>: Je parviens à récupérer l’œuf de la tortue en réalisant différentes actions .</a:t>
                      </a:r>
                    </a:p>
                    <a:p>
                      <a:endParaRPr lang="fr-FR" sz="1400"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endPar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endPar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r>
                        <a:rPr lang="fr-FR" sz="1400" u="sng" kern="150" baseline="0" dirty="0">
                          <a:effectLst/>
                        </a:rPr>
                        <a:t>Conduites observables</a:t>
                      </a:r>
                      <a:r>
                        <a:rPr lang="fr-FR" sz="1400" u="none" kern="150" baseline="0" dirty="0">
                          <a:effectLst/>
                        </a:rPr>
                        <a:t>:</a:t>
                      </a:r>
                    </a:p>
                    <a:p>
                      <a:r>
                        <a:rPr lang="fr-FR" sz="1400" u="none" kern="150" baseline="0" dirty="0" err="1">
                          <a:effectLst/>
                        </a:rPr>
                        <a:t>Niv</a:t>
                      </a:r>
                      <a:r>
                        <a:rPr lang="fr-FR" sz="1400" u="none" kern="150" baseline="0" dirty="0">
                          <a:effectLst/>
                        </a:rPr>
                        <a:t> 1: refuse de saisir ou saisit sans détermination</a:t>
                      </a:r>
                    </a:p>
                    <a:p>
                      <a:r>
                        <a:rPr lang="fr-FR" sz="1400" u="none" kern="150" baseline="0" dirty="0" err="1">
                          <a:effectLst/>
                        </a:rPr>
                        <a:t>Niv</a:t>
                      </a:r>
                      <a:r>
                        <a:rPr lang="fr-FR" sz="1400" u="none" kern="150" baseline="0" dirty="0">
                          <a:effectLst/>
                        </a:rPr>
                        <a:t> 2: s’engage dans le corps à corps sans efficacité</a:t>
                      </a:r>
                    </a:p>
                    <a:p>
                      <a:r>
                        <a:rPr lang="fr-FR" sz="1400" u="none" kern="150" baseline="0" dirty="0" err="1">
                          <a:effectLst/>
                        </a:rPr>
                        <a:t>Niv</a:t>
                      </a:r>
                      <a:r>
                        <a:rPr lang="fr-FR" sz="1400" u="none" kern="150" baseline="0" dirty="0">
                          <a:effectLst/>
                        </a:rPr>
                        <a:t> 3: saisit pour tirer, pousser, soulever pour faire perdre un contact au sol afin de retourner</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distinguer les tortues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Dossard vert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Une balle / tortue pour l’œuf</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Grille d’observation avec les comportements attendus et observés + appareil photos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7806" y="1375850"/>
            <a:ext cx="725383" cy="923214"/>
          </a:xfrm>
          <a:prstGeom prst="rect">
            <a:avLst/>
          </a:prstGeom>
        </p:spPr>
      </p:pic>
    </p:spTree>
    <p:extLst>
      <p:ext uri="{BB962C8B-B14F-4D97-AF65-F5344CB8AC3E}">
        <p14:creationId xmlns:p14="http://schemas.microsoft.com/office/powerpoint/2010/main" val="1592917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1883211410"/>
              </p:ext>
            </p:extLst>
          </p:nvPr>
        </p:nvGraphicFramePr>
        <p:xfrm>
          <a:off x="345687" y="137316"/>
          <a:ext cx="11696787" cy="871220"/>
        </p:xfrm>
        <a:graphic>
          <a:graphicData uri="http://schemas.openxmlformats.org/drawingml/2006/table">
            <a:tbl>
              <a:tblPr>
                <a:tableStyleId>{5C22544A-7EE6-4342-B048-85BDC9FD1C3A}</a:tableStyleId>
              </a:tblPr>
              <a:tblGrid>
                <a:gridCol w="11696787">
                  <a:extLst>
                    <a:ext uri="{9D8B030D-6E8A-4147-A177-3AD203B41FA5}">
                      <a16:colId xmlns:a16="http://schemas.microsoft.com/office/drawing/2014/main" val="3664961934"/>
                    </a:ext>
                  </a:extLst>
                </a:gridCol>
              </a:tblGrid>
              <a:tr h="0">
                <a:tc>
                  <a:txBody>
                    <a:bodyPr/>
                    <a:lstStyle/>
                    <a:p>
                      <a:pPr algn="ctr"/>
                      <a:r>
                        <a:rPr lang="fr-FR" sz="1600" kern="150" dirty="0">
                          <a:effectLst/>
                        </a:rPr>
                        <a:t>Étape 3 ( autour de 4 /5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a:t>
                      </a:r>
                      <a:r>
                        <a:rPr lang="fr-FR" sz="1600" b="1" kern="150" dirty="0" err="1">
                          <a:effectLst/>
                        </a:rPr>
                        <a:t>pour</a:t>
                      </a:r>
                      <a:r>
                        <a:rPr lang="fr-FR" sz="1600" b="1" kern="150" baseline="0" dirty="0">
                          <a:effectLst/>
                        </a:rPr>
                        <a:t>  affiner, ajuster, enchaîner</a:t>
                      </a:r>
                      <a:r>
                        <a:rPr lang="fr-FR" sz="1600" b="1" kern="150" dirty="0">
                          <a:effectLst/>
                        </a:rPr>
                        <a:t> </a:t>
                      </a:r>
                      <a:r>
                        <a:rPr lang="fr-FR" sz="1600" kern="150" dirty="0">
                          <a:effectLst/>
                        </a:rPr>
                        <a:t>: phase</a:t>
                      </a:r>
                      <a:r>
                        <a:rPr lang="fr-FR" sz="1600" kern="150" baseline="0" dirty="0">
                          <a:effectLst/>
                        </a:rPr>
                        <a:t> de structuration  (2, 3 séances par problème identifié)</a:t>
                      </a:r>
                      <a:endParaRPr lang="fr-FR" sz="1600" kern="150" dirty="0">
                        <a:effectLst/>
                      </a:endParaRPr>
                    </a:p>
                    <a:p>
                      <a:pPr algn="ctr"/>
                      <a:r>
                        <a:rPr lang="fr-FR" sz="1600" u="sng" kern="150" dirty="0">
                          <a:effectLst/>
                        </a:rPr>
                        <a:t>Objectif pour l’enseignant </a:t>
                      </a:r>
                      <a:r>
                        <a:rPr lang="fr-FR" sz="1600" kern="150" dirty="0">
                          <a:effectLst/>
                        </a:rPr>
                        <a:t>: faire</a:t>
                      </a:r>
                      <a:r>
                        <a:rPr lang="fr-FR" sz="1600" kern="150" baseline="0" dirty="0">
                          <a:effectLst/>
                        </a:rPr>
                        <a:t> progresser les élèves sur des problèmes repérés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3629868832"/>
              </p:ext>
            </p:extLst>
          </p:nvPr>
        </p:nvGraphicFramePr>
        <p:xfrm>
          <a:off x="345687" y="1008537"/>
          <a:ext cx="11696788" cy="5758024"/>
        </p:xfrm>
        <a:graphic>
          <a:graphicData uri="http://schemas.openxmlformats.org/drawingml/2006/table">
            <a:tbl>
              <a:tblPr>
                <a:tableStyleId>{5C22544A-7EE6-4342-B048-85BDC9FD1C3A}</a:tableStyleId>
              </a:tblPr>
              <a:tblGrid>
                <a:gridCol w="2249896">
                  <a:extLst>
                    <a:ext uri="{9D8B030D-6E8A-4147-A177-3AD203B41FA5}">
                      <a16:colId xmlns:a16="http://schemas.microsoft.com/office/drawing/2014/main" val="1892718210"/>
                    </a:ext>
                  </a:extLst>
                </a:gridCol>
                <a:gridCol w="4559556">
                  <a:extLst>
                    <a:ext uri="{9D8B030D-6E8A-4147-A177-3AD203B41FA5}">
                      <a16:colId xmlns:a16="http://schemas.microsoft.com/office/drawing/2014/main" val="3634728219"/>
                    </a:ext>
                  </a:extLst>
                </a:gridCol>
                <a:gridCol w="2179962">
                  <a:extLst>
                    <a:ext uri="{9D8B030D-6E8A-4147-A177-3AD203B41FA5}">
                      <a16:colId xmlns:a16="http://schemas.microsoft.com/office/drawing/2014/main" val="1609241353"/>
                    </a:ext>
                  </a:extLst>
                </a:gridCol>
                <a:gridCol w="2707374">
                  <a:extLst>
                    <a:ext uri="{9D8B030D-6E8A-4147-A177-3AD203B41FA5}">
                      <a16:colId xmlns:a16="http://schemas.microsoft.com/office/drawing/2014/main" val="538889049"/>
                    </a:ext>
                  </a:extLst>
                </a:gridCol>
              </a:tblGrid>
              <a:tr h="323665">
                <a:tc>
                  <a:txBody>
                    <a:bodyPr/>
                    <a:lstStyle/>
                    <a:p>
                      <a:pPr algn="ctr"/>
                      <a:r>
                        <a:rPr lang="fr-FR" sz="1400" kern="150" dirty="0">
                          <a:effectLst/>
                        </a:rPr>
                        <a:t>LA</a:t>
                      </a:r>
                      <a:r>
                        <a:rPr lang="fr-FR" sz="1400" kern="150" baseline="0" dirty="0">
                          <a:effectLst/>
                        </a:rPr>
                        <a:t> SITUATION</a:t>
                      </a:r>
                      <a:r>
                        <a:rPr lang="fr-FR" sz="1400" kern="150" dirty="0">
                          <a:effectLst/>
                        </a:rPr>
                        <a:t> </a:t>
                      </a:r>
                    </a:p>
                  </a:txBody>
                  <a:tcPr marL="24694" marR="27718" marT="27718" marB="27718">
                    <a:solidFill>
                      <a:srgbClr val="92D050"/>
                    </a:solidFill>
                  </a:tcPr>
                </a:tc>
                <a:tc>
                  <a:txBody>
                    <a:bodyPr/>
                    <a:lstStyle/>
                    <a:p>
                      <a:r>
                        <a:rPr lang="fr-FR" sz="1400" u="none" kern="150" dirty="0">
                          <a:solidFill>
                            <a:srgbClr val="000000"/>
                          </a:solidFill>
                          <a:effectLst/>
                          <a:latin typeface="Liberation Serif"/>
                          <a:ea typeface="SimSun" panose="02010600030101010101" pitchFamily="2" charset="-122"/>
                          <a:cs typeface="Mangal" panose="02040503050203030202" pitchFamily="18" charset="0"/>
                        </a:rPr>
                        <a:t>DES</a:t>
                      </a:r>
                      <a:r>
                        <a:rPr lang="fr-FR" sz="1400" u="none" kern="150" baseline="0" dirty="0">
                          <a:solidFill>
                            <a:srgbClr val="000000"/>
                          </a:solidFill>
                          <a:effectLst/>
                          <a:latin typeface="Liberation Serif"/>
                          <a:ea typeface="SimSun" panose="02010600030101010101" pitchFamily="2" charset="-122"/>
                          <a:cs typeface="Mangal" panose="02040503050203030202" pitchFamily="18" charset="0"/>
                        </a:rPr>
                        <a:t> REPERES</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solidFill>
                      <a:srgbClr val="92D050"/>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LE DISPOSITIF</a:t>
                      </a:r>
                    </a:p>
                  </a:txBody>
                  <a:tcPr marL="24694" marR="27718" marT="27718" marB="27718">
                    <a:solidFill>
                      <a:srgbClr val="92D050"/>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MATERIEL</a:t>
                      </a:r>
                    </a:p>
                  </a:txBody>
                  <a:tcPr marL="24694" marR="27718" marT="27718" marB="27718">
                    <a:solidFill>
                      <a:srgbClr val="92D050"/>
                    </a:solidFill>
                  </a:tcPr>
                </a:tc>
                <a:extLst>
                  <a:ext uri="{0D108BD9-81ED-4DB2-BD59-A6C34878D82A}">
                    <a16:rowId xmlns:a16="http://schemas.microsoft.com/office/drawing/2014/main" val="949753527"/>
                  </a:ext>
                </a:extLst>
              </a:tr>
              <a:tr h="75045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JEU</a:t>
                      </a:r>
                      <a:r>
                        <a:rPr lang="fr-FR" sz="1400" b="1" kern="150" baseline="0" dirty="0">
                          <a:effectLst/>
                        </a:rPr>
                        <a:t> de la TORTUE</a:t>
                      </a:r>
                      <a:endParaRPr lang="fr-FR" sz="1400" b="1" kern="15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txBody>
                  <a:tcPr marL="24694" marR="27718" marT="27718" marB="27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50" dirty="0">
                          <a:solidFill>
                            <a:srgbClr val="000000"/>
                          </a:solidFill>
                          <a:effectLst/>
                          <a:latin typeface="Liberation Serif"/>
                          <a:ea typeface="SimSun" panose="02010600030101010101" pitchFamily="2" charset="-122"/>
                          <a:cs typeface="Mangal" panose="02040503050203030202" pitchFamily="18" charset="0"/>
                        </a:rPr>
                        <a:t>Album jeunesse: « CAPTAIN PAUL »</a:t>
                      </a:r>
                    </a:p>
                    <a:p>
                      <a:endParaRPr lang="fr-FR" sz="1000" kern="150" baseline="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0" indent="0">
                        <a:buFontTx/>
                        <a:buNone/>
                      </a:pPr>
                      <a:endParaRPr lang="fr-FR" sz="10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468390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OBJECTIFS</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Accepter</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un contact rapproché</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r>
                        <a:rPr lang="fr-FR" sz="1400" kern="150" dirty="0">
                          <a:solidFill>
                            <a:srgbClr val="000000"/>
                          </a:solidFill>
                          <a:effectLst/>
                          <a:latin typeface="Liberation Serif"/>
                          <a:ea typeface="SimSun" panose="02010600030101010101" pitchFamily="2" charset="-122"/>
                          <a:cs typeface="Mangal" panose="02040503050203030202" pitchFamily="18" charset="0"/>
                        </a:rPr>
                        <a:t>Ajuster l’action en fonction</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 de la position (1. tirer ou pousser ou retourner/ 2. tirer / 3. déséquilibrer et tirer – pousser)</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9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b="1" u="none" kern="150" baseline="0" dirty="0">
                          <a:solidFill>
                            <a:srgbClr val="000000"/>
                          </a:solidFill>
                          <a:effectLst/>
                          <a:latin typeface="Liberation Serif"/>
                          <a:ea typeface="SimSun" panose="02010600030101010101" pitchFamily="2" charset="-122"/>
                          <a:cs typeface="Mangal" panose="02040503050203030202" pitchFamily="18" charset="0"/>
                        </a:rPr>
                        <a:t>PROBLEME 1</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l’enfant n’entre pas dans l’action de lutte</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Les contrebandiers ont volé les œufs vous devez les récupérer.</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Variable</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saisir une partie indiquée du corps du contrebandier (main, pied, …) en plaçant un foulard sur un membre identifié de chaque contrebandier </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Critère de réussite</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Je réussis à récupérer l’œuf en attrapant le contrebandier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400" b="1" u="none" kern="150" baseline="0" dirty="0">
                          <a:solidFill>
                            <a:srgbClr val="000000"/>
                          </a:solidFill>
                          <a:effectLst/>
                          <a:latin typeface="Liberation Serif"/>
                          <a:ea typeface="SimSun" panose="02010600030101010101" pitchFamily="2" charset="-122"/>
                          <a:cs typeface="Mangal" panose="02040503050203030202" pitchFamily="18" charset="0"/>
                        </a:rPr>
                        <a:t>PROBLEME 2</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agit sur l’adversaire mais sans succès</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Des tortues se sont perdues, il faut les sortir de l’endroit où elles sont. Chaque tortue s’est endormie d’épuisement.</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Variables</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intervenir sur le degré d’opposition de la tortue (passive, résiste, reprend sa position), saisir que les membres avec foulard</a:t>
                      </a:r>
                    </a:p>
                    <a:p>
                      <a:endParaRPr lang="fr-FR" sz="1200" u="none" kern="150" baseline="0" dirty="0">
                        <a:solidFill>
                          <a:srgbClr val="000000"/>
                        </a:solidFill>
                        <a:effectLst/>
                        <a:latin typeface="Liberation Serif"/>
                        <a:ea typeface="SimSun" panose="02010600030101010101" pitchFamily="2" charset="-122"/>
                        <a:cs typeface="Mangal" panose="02040503050203030202" pitchFamily="18" charset="0"/>
                      </a:endParaRPr>
                    </a:p>
                    <a:p>
                      <a:r>
                        <a:rPr lang="fr-FR" sz="1200" b="1" u="none" kern="150" baseline="0" dirty="0">
                          <a:solidFill>
                            <a:srgbClr val="000000"/>
                          </a:solidFill>
                          <a:effectLst/>
                          <a:latin typeface="Liberation Serif"/>
                          <a:ea typeface="SimSun" panose="02010600030101010101" pitchFamily="2" charset="-122"/>
                          <a:cs typeface="Mangal" panose="02040503050203030202" pitchFamily="18" charset="0"/>
                        </a:rPr>
                        <a:t>Critère de réussite</a:t>
                      </a: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 Je sors  …</a:t>
                      </a:r>
                    </a:p>
                    <a:p>
                      <a:pPr marL="171450" indent="-171450">
                        <a:buFontTx/>
                        <a:buChar char="-"/>
                      </a:pP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la tortue 1 en la tirant ou la poussant ou la retournant  </a:t>
                      </a:r>
                    </a:p>
                    <a:p>
                      <a:pPr marL="171450" indent="-171450">
                        <a:buFontTx/>
                        <a:buChar char="-"/>
                      </a:pP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La tortue 2   en la tirant </a:t>
                      </a:r>
                    </a:p>
                    <a:p>
                      <a:pPr marL="171450" indent="-171450">
                        <a:buFontTx/>
                        <a:buChar char="-"/>
                      </a:pPr>
                      <a:r>
                        <a:rPr lang="fr-FR" sz="1200" u="none" kern="150" baseline="0" dirty="0">
                          <a:solidFill>
                            <a:srgbClr val="000000"/>
                          </a:solidFill>
                          <a:effectLst/>
                          <a:latin typeface="Liberation Serif"/>
                          <a:ea typeface="SimSun" panose="02010600030101010101" pitchFamily="2" charset="-122"/>
                          <a:cs typeface="Mangal" panose="02040503050203030202" pitchFamily="18" charset="0"/>
                        </a:rPr>
                        <a:t>La tortue 3 en la déséquilibrant puis en la tirant-poussant            </a:t>
                      </a: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100" kern="150" dirty="0">
                          <a:solidFill>
                            <a:srgbClr val="000000"/>
                          </a:solidFill>
                          <a:effectLst/>
                          <a:latin typeface="Liberation Serif"/>
                          <a:ea typeface="SimSun" panose="02010600030101010101" pitchFamily="2" charset="-122"/>
                          <a:cs typeface="Mangal" panose="02040503050203030202" pitchFamily="18" charset="0"/>
                        </a:rPr>
                        <a:t>Déplacement à 4 pattes .</a:t>
                      </a:r>
                    </a:p>
                    <a:p>
                      <a:pPr marL="0" indent="0">
                        <a:buFontTx/>
                        <a:buNone/>
                      </a:pPr>
                      <a:r>
                        <a:rPr lang="fr-FR" sz="1100" kern="150" dirty="0">
                          <a:solidFill>
                            <a:srgbClr val="000000"/>
                          </a:solidFill>
                          <a:effectLst/>
                          <a:latin typeface="Liberation Serif"/>
                          <a:ea typeface="SimSun" panose="02010600030101010101" pitchFamily="2" charset="-122"/>
                          <a:cs typeface="Mangal" panose="02040503050203030202" pitchFamily="18" charset="0"/>
                        </a:rPr>
                        <a:t>Les</a:t>
                      </a:r>
                      <a:r>
                        <a:rPr lang="fr-FR" sz="1100" kern="150" baseline="0" dirty="0">
                          <a:solidFill>
                            <a:srgbClr val="000000"/>
                          </a:solidFill>
                          <a:effectLst/>
                          <a:latin typeface="Liberation Serif"/>
                          <a:ea typeface="SimSun" panose="02010600030101010101" pitchFamily="2" charset="-122"/>
                          <a:cs typeface="Mangal" panose="02040503050203030202" pitchFamily="18" charset="0"/>
                        </a:rPr>
                        <a:t> contrebandiers doivent franchir un pont l’un après l’autre ( zone étroite) pour regagner leur bateau et y déposer les œufs. Chaque sauveur doit en intercepter un et récupérer l’œuf.</a:t>
                      </a:r>
                      <a:endParaRPr lang="fr-FR" sz="11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200" kern="150" dirty="0">
                          <a:solidFill>
                            <a:srgbClr val="000000"/>
                          </a:solidFill>
                          <a:effectLst/>
                          <a:latin typeface="Liberation Serif"/>
                          <a:ea typeface="SimSun" panose="02010600030101010101" pitchFamily="2" charset="-122"/>
                          <a:cs typeface="Mangal" panose="02040503050203030202" pitchFamily="18" charset="0"/>
                        </a:rPr>
                        <a:t>Des tortues endormies:</a:t>
                      </a:r>
                    </a:p>
                    <a:p>
                      <a:pPr marL="285750" indent="-285750">
                        <a:buFontTx/>
                        <a:buChar char="-"/>
                      </a:pPr>
                      <a:r>
                        <a:rPr lang="fr-FR" sz="1100" kern="150" dirty="0">
                          <a:solidFill>
                            <a:srgbClr val="000000"/>
                          </a:solidFill>
                          <a:effectLst/>
                          <a:latin typeface="Liberation Serif"/>
                          <a:ea typeface="SimSun" panose="02010600030101010101" pitchFamily="2" charset="-122"/>
                          <a:cs typeface="Mangal" panose="02040503050203030202" pitchFamily="18" charset="0"/>
                        </a:rPr>
                        <a:t>1.Une tortue en boule</a:t>
                      </a:r>
                    </a:p>
                    <a:p>
                      <a:pPr marL="285750" indent="-285750">
                        <a:buFontTx/>
                        <a:buChar char="-"/>
                      </a:pPr>
                      <a:r>
                        <a:rPr lang="fr-FR" sz="1100" kern="150" dirty="0">
                          <a:solidFill>
                            <a:srgbClr val="000000"/>
                          </a:solidFill>
                          <a:effectLst/>
                          <a:latin typeface="Liberation Serif"/>
                          <a:ea typeface="SimSun" panose="02010600030101010101" pitchFamily="2" charset="-122"/>
                          <a:cs typeface="Mangal" panose="02040503050203030202" pitchFamily="18" charset="0"/>
                        </a:rPr>
                        <a:t>2. Une tortue allongée sur le dos</a:t>
                      </a:r>
                    </a:p>
                    <a:p>
                      <a:pPr marL="285750" indent="-285750">
                        <a:buFontTx/>
                        <a:buChar char="-"/>
                      </a:pPr>
                      <a:r>
                        <a:rPr lang="fr-FR" sz="1100" kern="150" dirty="0">
                          <a:solidFill>
                            <a:srgbClr val="000000"/>
                          </a:solidFill>
                          <a:effectLst/>
                          <a:latin typeface="Liberation Serif"/>
                          <a:ea typeface="SimSun" panose="02010600030101010101" pitchFamily="2" charset="-122"/>
                          <a:cs typeface="Mangal" panose="02040503050203030202" pitchFamily="18" charset="0"/>
                        </a:rPr>
                        <a:t>3. Une tortue à 4 pattes</a:t>
                      </a: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Prise de photos ou vidéos pour revenir en classe sur les situations et faire émerger les règles d’efficacité:</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342900" marR="318135" lvl="0" indent="-342900" algn="l">
                        <a:spcBef>
                          <a:spcPts val="5"/>
                        </a:spcBef>
                        <a:spcAft>
                          <a:spcPts val="0"/>
                        </a:spcAft>
                        <a:buFont typeface="Times New Roman" panose="02020603050405020304" pitchFamily="18" charset="0"/>
                        <a:buChar char="-"/>
                      </a:pPr>
                      <a:r>
                        <a:rPr lang="fr-FR" sz="1400" dirty="0">
                          <a:effectLst/>
                        </a:rPr>
                        <a:t>Être proche de son adversaire</a:t>
                      </a:r>
                    </a:p>
                    <a:p>
                      <a:pPr marL="342900" marR="318135" lvl="0" indent="-342900" algn="l">
                        <a:spcBef>
                          <a:spcPts val="5"/>
                        </a:spcBef>
                        <a:spcAft>
                          <a:spcPts val="0"/>
                        </a:spcAft>
                        <a:buFont typeface="Times New Roman" panose="02020603050405020304" pitchFamily="18" charset="0"/>
                        <a:buChar char="-"/>
                      </a:pPr>
                      <a:r>
                        <a:rPr lang="fr-FR" sz="1400" dirty="0">
                          <a:effectLst/>
                        </a:rPr>
                        <a:t>jouer sur tirer, pousser</a:t>
                      </a:r>
                    </a:p>
                    <a:p>
                      <a:pPr marL="342900" marR="318135" lvl="0" indent="-342900" algn="l">
                        <a:spcBef>
                          <a:spcPts val="5"/>
                        </a:spcBef>
                        <a:spcAft>
                          <a:spcPts val="0"/>
                        </a:spcAft>
                        <a:buFont typeface="Times New Roman" panose="02020603050405020304" pitchFamily="18" charset="0"/>
                        <a:buChar char="-"/>
                      </a:pPr>
                      <a:r>
                        <a:rPr lang="fr-FR" sz="1400" dirty="0">
                          <a:effectLst/>
                        </a:rPr>
                        <a:t>retourner en faisant perdre un contact au sol</a:t>
                      </a:r>
                    </a:p>
                    <a:p>
                      <a:pPr marL="342900" marR="318135" lvl="0" indent="-342900" algn="l">
                        <a:spcBef>
                          <a:spcPts val="5"/>
                        </a:spcBef>
                        <a:spcAft>
                          <a:spcPts val="0"/>
                        </a:spcAft>
                        <a:buFont typeface="Times New Roman" panose="02020603050405020304" pitchFamily="18" charset="0"/>
                        <a:buChar char="-"/>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318135" lvl="0" indent="0" algn="l">
                        <a:spcBef>
                          <a:spcPts val="5"/>
                        </a:spcBef>
                        <a:spcAft>
                          <a:spcPts val="0"/>
                        </a:spcAft>
                        <a:buFont typeface="Times New Roman" panose="02020603050405020304" pitchFamily="18" charset="0"/>
                        <a:buNone/>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Pour la tortue:</a:t>
                      </a:r>
                    </a:p>
                    <a:p>
                      <a:pPr marL="342900" marR="318135" lvl="0" indent="-342900" algn="l">
                        <a:spcBef>
                          <a:spcPts val="5"/>
                        </a:spcBef>
                        <a:spcAft>
                          <a:spcPts val="0"/>
                        </a:spcAft>
                        <a:buFont typeface="Times New Roman" panose="02020603050405020304" pitchFamily="18" charset="0"/>
                        <a:buChar cha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résister</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8434" y="1336662"/>
            <a:ext cx="725383" cy="923214"/>
          </a:xfrm>
          <a:prstGeom prst="rect">
            <a:avLst/>
          </a:prstGeom>
        </p:spPr>
      </p:pic>
    </p:spTree>
    <p:extLst>
      <p:ext uri="{BB962C8B-B14F-4D97-AF65-F5344CB8AC3E}">
        <p14:creationId xmlns:p14="http://schemas.microsoft.com/office/powerpoint/2010/main" val="158700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6BD8CD2F-B4A7-B745-AD46-F90226B84A05}"/>
              </a:ext>
            </a:extLst>
          </p:cNvPr>
          <p:cNvGraphicFramePr>
            <a:graphicFrameLocks noGrp="1"/>
          </p:cNvGraphicFramePr>
          <p:nvPr>
            <p:ph idx="1"/>
            <p:extLst>
              <p:ext uri="{D42A27DB-BD31-4B8C-83A1-F6EECF244321}">
                <p14:modId xmlns:p14="http://schemas.microsoft.com/office/powerpoint/2010/main" val="3589604217"/>
              </p:ext>
            </p:extLst>
          </p:nvPr>
        </p:nvGraphicFramePr>
        <p:xfrm>
          <a:off x="345688" y="281007"/>
          <a:ext cx="11195824" cy="871220"/>
        </p:xfrm>
        <a:graphic>
          <a:graphicData uri="http://schemas.openxmlformats.org/drawingml/2006/table">
            <a:tbl>
              <a:tblPr>
                <a:tableStyleId>{5C22544A-7EE6-4342-B048-85BDC9FD1C3A}</a:tableStyleId>
              </a:tblPr>
              <a:tblGrid>
                <a:gridCol w="11195824">
                  <a:extLst>
                    <a:ext uri="{9D8B030D-6E8A-4147-A177-3AD203B41FA5}">
                      <a16:colId xmlns:a16="http://schemas.microsoft.com/office/drawing/2014/main" val="3664961934"/>
                    </a:ext>
                  </a:extLst>
                </a:gridCol>
              </a:tblGrid>
              <a:tr h="0">
                <a:tc>
                  <a:txBody>
                    <a:bodyPr/>
                    <a:lstStyle/>
                    <a:p>
                      <a:pPr algn="ctr"/>
                      <a:r>
                        <a:rPr lang="fr-FR" sz="1600" kern="150" dirty="0">
                          <a:effectLst/>
                        </a:rPr>
                        <a:t>Étape 3 ( autour de 4 /5 ans)</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solidFill>
                      <a:srgbClr val="92D050"/>
                    </a:solidFill>
                  </a:tcPr>
                </a:tc>
                <a:extLst>
                  <a:ext uri="{0D108BD9-81ED-4DB2-BD59-A6C34878D82A}">
                    <a16:rowId xmlns:a16="http://schemas.microsoft.com/office/drawing/2014/main" val="418646303"/>
                  </a:ext>
                </a:extLst>
              </a:tr>
              <a:tr h="0">
                <a:tc>
                  <a:txBody>
                    <a:bodyPr/>
                    <a:lstStyle/>
                    <a:p>
                      <a:pPr algn="ctr"/>
                      <a:r>
                        <a:rPr lang="fr-FR" sz="1600" b="1" kern="150" dirty="0">
                          <a:effectLst/>
                        </a:rPr>
                        <a:t>Situations pour</a:t>
                      </a:r>
                      <a:r>
                        <a:rPr lang="fr-FR" sz="1600" b="1" kern="150" baseline="0" dirty="0">
                          <a:effectLst/>
                        </a:rPr>
                        <a:t>  affiner, ajuster, enchaîner</a:t>
                      </a:r>
                      <a:r>
                        <a:rPr lang="fr-FR" sz="1600" b="1" kern="150" dirty="0">
                          <a:effectLst/>
                        </a:rPr>
                        <a:t> </a:t>
                      </a:r>
                      <a:r>
                        <a:rPr lang="fr-FR" sz="1600" kern="150" dirty="0">
                          <a:effectLst/>
                        </a:rPr>
                        <a:t>:la</a:t>
                      </a:r>
                      <a:r>
                        <a:rPr lang="fr-FR" sz="1600" kern="150" baseline="0" dirty="0">
                          <a:effectLst/>
                        </a:rPr>
                        <a:t> situation d’évaluation (retour à la situation de référence)</a:t>
                      </a:r>
                      <a:endParaRPr lang="fr-FR" sz="1600" kern="150" dirty="0">
                        <a:effectLst/>
                      </a:endParaRPr>
                    </a:p>
                    <a:p>
                      <a:pPr algn="ctr"/>
                      <a:r>
                        <a:rPr lang="fr-FR" sz="1600" u="sng" kern="150" dirty="0">
                          <a:effectLst/>
                        </a:rPr>
                        <a:t>Objectif pour l’enseignant</a:t>
                      </a:r>
                      <a:r>
                        <a:rPr lang="fr-FR" sz="1600" kern="150" dirty="0">
                          <a:effectLst/>
                        </a:rPr>
                        <a:t>: </a:t>
                      </a:r>
                      <a:r>
                        <a:rPr lang="fr-FR" sz="1600" kern="150" baseline="0" dirty="0">
                          <a:effectLst/>
                        </a:rPr>
                        <a:t>repérer les progrès des élèves au regard des observations menées en situation de référence</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txBody>
                  <a:tcPr marL="31115" marR="34925" marT="34925" marB="34925"/>
                </a:tc>
                <a:extLst>
                  <a:ext uri="{0D108BD9-81ED-4DB2-BD59-A6C34878D82A}">
                    <a16:rowId xmlns:a16="http://schemas.microsoft.com/office/drawing/2014/main" val="1883856064"/>
                  </a:ext>
                </a:extLst>
              </a:tr>
            </a:tbl>
          </a:graphicData>
        </a:graphic>
      </p:graphicFrame>
      <p:graphicFrame>
        <p:nvGraphicFramePr>
          <p:cNvPr id="6" name="Tableau 5">
            <a:extLst>
              <a:ext uri="{FF2B5EF4-FFF2-40B4-BE49-F238E27FC236}">
                <a16:creationId xmlns:a16="http://schemas.microsoft.com/office/drawing/2014/main" id="{79CF1EBC-96ED-6049-89E7-2E82C5F02894}"/>
              </a:ext>
            </a:extLst>
          </p:cNvPr>
          <p:cNvGraphicFramePr>
            <a:graphicFrameLocks noGrp="1"/>
          </p:cNvGraphicFramePr>
          <p:nvPr>
            <p:extLst>
              <p:ext uri="{D42A27DB-BD31-4B8C-83A1-F6EECF244321}">
                <p14:modId xmlns:p14="http://schemas.microsoft.com/office/powerpoint/2010/main" val="2750669545"/>
              </p:ext>
            </p:extLst>
          </p:nvPr>
        </p:nvGraphicFramePr>
        <p:xfrm>
          <a:off x="345688" y="1222079"/>
          <a:ext cx="11128918" cy="4739422"/>
        </p:xfrm>
        <a:graphic>
          <a:graphicData uri="http://schemas.openxmlformats.org/drawingml/2006/table">
            <a:tbl>
              <a:tblPr>
                <a:tableStyleId>{5C22544A-7EE6-4342-B048-85BDC9FD1C3A}</a:tableStyleId>
              </a:tblPr>
              <a:tblGrid>
                <a:gridCol w="2140665">
                  <a:extLst>
                    <a:ext uri="{9D8B030D-6E8A-4147-A177-3AD203B41FA5}">
                      <a16:colId xmlns:a16="http://schemas.microsoft.com/office/drawing/2014/main" val="1892718210"/>
                    </a:ext>
                  </a:extLst>
                </a:gridCol>
                <a:gridCol w="4338193">
                  <a:extLst>
                    <a:ext uri="{9D8B030D-6E8A-4147-A177-3AD203B41FA5}">
                      <a16:colId xmlns:a16="http://schemas.microsoft.com/office/drawing/2014/main" val="3634728219"/>
                    </a:ext>
                  </a:extLst>
                </a:gridCol>
                <a:gridCol w="2074127">
                  <a:extLst>
                    <a:ext uri="{9D8B030D-6E8A-4147-A177-3AD203B41FA5}">
                      <a16:colId xmlns:a16="http://schemas.microsoft.com/office/drawing/2014/main" val="1609241353"/>
                    </a:ext>
                  </a:extLst>
                </a:gridCol>
                <a:gridCol w="2575933">
                  <a:extLst>
                    <a:ext uri="{9D8B030D-6E8A-4147-A177-3AD203B41FA5}">
                      <a16:colId xmlns:a16="http://schemas.microsoft.com/office/drawing/2014/main" val="538889049"/>
                    </a:ext>
                  </a:extLst>
                </a:gridCol>
              </a:tblGrid>
              <a:tr h="433861">
                <a:tc>
                  <a:txBody>
                    <a:bodyPr/>
                    <a:lstStyle/>
                    <a:p>
                      <a:pPr algn="ctr"/>
                      <a:r>
                        <a:rPr lang="fr-FR" sz="1400" kern="150" dirty="0">
                          <a:effectLst/>
                        </a:rPr>
                        <a:t>LA</a:t>
                      </a:r>
                      <a:r>
                        <a:rPr lang="fr-FR" sz="1400" kern="150" baseline="0" dirty="0">
                          <a:effectLst/>
                        </a:rPr>
                        <a:t> SITUATION</a:t>
                      </a:r>
                      <a:r>
                        <a:rPr lang="fr-FR" sz="1400" kern="150" dirty="0">
                          <a:effectLst/>
                        </a:rPr>
                        <a:t> </a:t>
                      </a:r>
                    </a:p>
                    <a:p>
                      <a:pPr algn="ctr"/>
                      <a:r>
                        <a:rPr lang="fr-FR" sz="1400" kern="150" dirty="0">
                          <a:effectLst/>
                        </a:rPr>
                        <a:t> </a:t>
                      </a:r>
                    </a:p>
                  </a:txBody>
                  <a:tcPr marL="24694" marR="27718" marT="27718" marB="27718">
                    <a:solidFill>
                      <a:srgbClr val="92D050"/>
                    </a:solidFill>
                  </a:tcPr>
                </a:tc>
                <a:tc>
                  <a:txBody>
                    <a:bodyPr/>
                    <a:lstStyle/>
                    <a:p>
                      <a:r>
                        <a:rPr lang="fr-FR" sz="1400" u="none" kern="150" dirty="0">
                          <a:solidFill>
                            <a:srgbClr val="000000"/>
                          </a:solidFill>
                          <a:effectLst/>
                          <a:latin typeface="Liberation Serif"/>
                          <a:ea typeface="SimSun" panose="02010600030101010101" pitchFamily="2" charset="-122"/>
                          <a:cs typeface="Mangal" panose="02040503050203030202" pitchFamily="18" charset="0"/>
                        </a:rPr>
                        <a:t>DES</a:t>
                      </a:r>
                      <a:r>
                        <a:rPr lang="fr-FR" sz="1400" u="none" kern="150" baseline="0" dirty="0">
                          <a:solidFill>
                            <a:srgbClr val="000000"/>
                          </a:solidFill>
                          <a:effectLst/>
                          <a:latin typeface="Liberation Serif"/>
                          <a:ea typeface="SimSun" panose="02010600030101010101" pitchFamily="2" charset="-122"/>
                          <a:cs typeface="Mangal" panose="02040503050203030202" pitchFamily="18" charset="0"/>
                        </a:rPr>
                        <a:t> REPERES</a:t>
                      </a:r>
                      <a:endParaRPr lang="fr-FR" sz="1400" u="none"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solidFill>
                      <a:srgbClr val="92D050"/>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LE DISPOSITIF</a:t>
                      </a:r>
                    </a:p>
                  </a:txBody>
                  <a:tcPr marL="24694" marR="27718" marT="27718" marB="27718">
                    <a:solidFill>
                      <a:srgbClr val="92D050"/>
                    </a:solidFill>
                  </a:tcPr>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MATERIEL</a:t>
                      </a:r>
                    </a:p>
                  </a:txBody>
                  <a:tcPr marL="24694" marR="27718" marT="27718" marB="27718">
                    <a:solidFill>
                      <a:srgbClr val="92D050"/>
                    </a:solidFill>
                  </a:tcPr>
                </a:tc>
                <a:extLst>
                  <a:ext uri="{0D108BD9-81ED-4DB2-BD59-A6C34878D82A}">
                    <a16:rowId xmlns:a16="http://schemas.microsoft.com/office/drawing/2014/main" val="949753527"/>
                  </a:ext>
                </a:extLst>
              </a:tr>
              <a:tr h="7515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kern="150" dirty="0">
                          <a:effectLst/>
                        </a:rPr>
                        <a:t>JEU</a:t>
                      </a:r>
                      <a:r>
                        <a:rPr lang="fr-FR" sz="1800" b="1" kern="150" baseline="0" dirty="0">
                          <a:effectLst/>
                        </a:rPr>
                        <a:t> de la TORTUE</a:t>
                      </a:r>
                      <a:endParaRPr lang="fr-FR" sz="1800" b="1" kern="150" dirty="0">
                        <a:effectLst/>
                      </a:endParaRPr>
                    </a:p>
                  </a:txBody>
                  <a:tcPr marL="24694" marR="27718" marT="27718" marB="27718"/>
                </a:tc>
                <a:tc>
                  <a:txBody>
                    <a:bodyPr/>
                    <a:lstStyle/>
                    <a:p>
                      <a:r>
                        <a:rPr lang="fr-FR" sz="1400" kern="150" dirty="0">
                          <a:solidFill>
                            <a:srgbClr val="000000"/>
                          </a:solidFill>
                          <a:effectLst/>
                          <a:latin typeface="Liberation Serif"/>
                          <a:ea typeface="SimSun" panose="02010600030101010101" pitchFamily="2" charset="-122"/>
                          <a:cs typeface="Mangal" panose="02040503050203030202" pitchFamily="18" charset="0"/>
                        </a:rPr>
                        <a:t>Album jeunesse: « CAPTAIN PAUL »</a:t>
                      </a: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endParaRPr lang="fr-FR" sz="1400" u="sng"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756802854"/>
                  </a:ext>
                </a:extLst>
              </a:tr>
              <a:tr h="350568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1" kern="150" dirty="0">
                          <a:effectLst/>
                        </a:rPr>
                        <a:t>OBJECTIF</a:t>
                      </a:r>
                      <a:r>
                        <a:rPr lang="fr-FR" sz="1400" kern="150" dirty="0">
                          <a:effectLst/>
                        </a:rPr>
                        <a:t>:</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400" kern="150" dirty="0">
                        <a:effectLst/>
                      </a:endParaRPr>
                    </a:p>
                    <a:p>
                      <a:pPr algn="ctr"/>
                      <a:r>
                        <a:rPr lang="fr-FR" sz="1400" kern="150" dirty="0">
                          <a:effectLst/>
                        </a:rPr>
                        <a:t>Choisir</a:t>
                      </a:r>
                      <a:r>
                        <a:rPr lang="fr-FR" sz="1400" kern="150" baseline="0" dirty="0">
                          <a:effectLst/>
                        </a:rPr>
                        <a:t> l’action appropriée (tirer, pousser, soulever) au bon moment pour permettre de retourner l’adversaire </a:t>
                      </a:r>
                      <a:r>
                        <a:rPr lang="fr-FR" sz="1400" kern="150" dirty="0">
                          <a:effectLst/>
                        </a:rPr>
                        <a:t> </a:t>
                      </a:r>
                    </a:p>
                    <a:p>
                      <a:pPr algn="ct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u="sng" kern="150" dirty="0">
                          <a:effectLst/>
                        </a:rPr>
                        <a:t>But </a:t>
                      </a:r>
                      <a:r>
                        <a:rPr lang="fr-FR" sz="1400" kern="150" dirty="0">
                          <a:effectLst/>
                        </a:rPr>
                        <a:t>: Retourner la tortue pour prendre son œuf avant l’arrivée des sauveteurs ( sirène de bateau au bout de 15 s)</a:t>
                      </a:r>
                    </a:p>
                    <a:p>
                      <a:endParaRPr lang="fr-FR" sz="1400" kern="150" baseline="0" dirty="0">
                        <a:effectLst/>
                      </a:endParaRPr>
                    </a:p>
                    <a:p>
                      <a:r>
                        <a:rPr lang="fr-FR" sz="1400" u="sng" kern="150" dirty="0">
                          <a:effectLst/>
                        </a:rPr>
                        <a:t>Critères de</a:t>
                      </a:r>
                      <a:r>
                        <a:rPr lang="fr-FR" sz="1400" u="sng" kern="150" baseline="0" dirty="0">
                          <a:effectLst/>
                        </a:rPr>
                        <a:t> réussite</a:t>
                      </a:r>
                      <a:r>
                        <a:rPr lang="fr-FR" sz="1400" u="none" kern="150" baseline="0" dirty="0">
                          <a:effectLst/>
                        </a:rPr>
                        <a:t>: </a:t>
                      </a:r>
                    </a:p>
                    <a:p>
                      <a:r>
                        <a:rPr lang="fr-FR" sz="1400" u="none" kern="150" baseline="0" dirty="0">
                          <a:effectLst/>
                        </a:rPr>
                        <a:t>Je parviens à récupérer l’œuf de la tortue en réalisant deux actions enchainées comme enlever un appui et pousser.</a:t>
                      </a:r>
                    </a:p>
                    <a:p>
                      <a:endParaRPr lang="fr-FR" sz="1400" u="none" kern="150" baseline="0" dirty="0">
                        <a:effectLst/>
                      </a:endParaRPr>
                    </a:p>
                    <a:p>
                      <a:r>
                        <a:rPr lang="fr-FR" sz="1400" u="none" kern="150" baseline="0" dirty="0">
                          <a:effectLst/>
                        </a:rPr>
                        <a:t>Je suis capable de préciser les actions que j’ai effectuées et pourquoi </a:t>
                      </a:r>
                    </a:p>
                    <a:p>
                      <a:endParaRPr lang="fr-FR" sz="1400"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endPar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p>
                      <a:endParaRPr lang="fr-FR" sz="1000" b="1" i="1" u="none" kern="150" baseline="0" dirty="0">
                        <a:solidFill>
                          <a:srgbClr val="000000"/>
                        </a:solidFill>
                        <a:effectLst/>
                        <a:latin typeface="Calibri" panose="020F0502020204030204" pitchFamily="34" charset="0"/>
                        <a:ea typeface="SimSun" panose="02010600030101010101" pitchFamily="2" charset="-122"/>
                        <a:cs typeface="Calibri" panose="020F0502020204030204" pitchFamily="34" charset="0"/>
                      </a:endParaRPr>
                    </a:p>
                  </a:txBody>
                  <a:tcPr marL="24694" marR="27718" marT="27718" marB="27718"/>
                </a:tc>
                <a:tc>
                  <a:txBody>
                    <a:bodyPr/>
                    <a:lstStyle/>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tc>
                  <a:txBody>
                    <a:bodyPr/>
                    <a:lstStyle/>
                    <a:p>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matérialiser les espaces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Tapis</a:t>
                      </a:r>
                    </a:p>
                    <a:p>
                      <a:pPr marL="285750" indent="-285750">
                        <a:buFontTx/>
                        <a:buChar char="-"/>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indent="0">
                        <a:buFontTx/>
                        <a:buNone/>
                      </a:pPr>
                      <a:r>
                        <a:rPr lang="fr-FR" sz="1400" u="sng" kern="150" baseline="0" dirty="0">
                          <a:solidFill>
                            <a:srgbClr val="000000"/>
                          </a:solidFill>
                          <a:effectLst/>
                          <a:latin typeface="Liberation Serif"/>
                          <a:ea typeface="SimSun" panose="02010600030101010101" pitchFamily="2" charset="-122"/>
                          <a:cs typeface="Mangal" panose="02040503050203030202" pitchFamily="18" charset="0"/>
                        </a:rPr>
                        <a:t>Pour distinguer les tortues</a:t>
                      </a: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Dossard vert</a:t>
                      </a: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Une balle / tortue pour l’œuf</a:t>
                      </a:r>
                    </a:p>
                    <a:p>
                      <a:pPr marL="0" indent="0">
                        <a:buFontTx/>
                        <a:buNone/>
                      </a:pPr>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285750" indent="-285750">
                        <a:buFontTx/>
                        <a:buChar char="-"/>
                      </a:pPr>
                      <a:r>
                        <a:rPr lang="fr-FR" sz="1400" kern="150" baseline="0" dirty="0">
                          <a:solidFill>
                            <a:srgbClr val="000000"/>
                          </a:solidFill>
                          <a:effectLst/>
                          <a:latin typeface="Liberation Serif"/>
                          <a:ea typeface="SimSun" panose="02010600030101010101" pitchFamily="2" charset="-122"/>
                          <a:cs typeface="Mangal" panose="02040503050203030202" pitchFamily="18" charset="0"/>
                        </a:rPr>
                        <a:t>Grille d’observation avec les comportements attendus et observés + appareil photos</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baseline="0" dirty="0">
                        <a:solidFill>
                          <a:srgbClr val="000000"/>
                        </a:solidFill>
                        <a:effectLst/>
                        <a:latin typeface="Liberation Serif"/>
                        <a:ea typeface="SimSun" panose="02010600030101010101" pitchFamily="2" charset="-122"/>
                        <a:cs typeface="Mangal" panose="02040503050203030202"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400" kern="150" dirty="0">
                          <a:solidFill>
                            <a:srgbClr val="000000"/>
                          </a:solidFill>
                          <a:effectLst/>
                          <a:latin typeface="Liberation Serif"/>
                          <a:ea typeface="SimSun" panose="02010600030101010101" pitchFamily="2" charset="-122"/>
                          <a:cs typeface="Mangal" panose="02040503050203030202" pitchFamily="18" charset="0"/>
                          <a:hlinkClick r:id="rId2" action="ppaction://hlinksldjump"/>
                        </a:rPr>
                        <a:t>&lt;</a:t>
                      </a:r>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400" kern="150" dirty="0">
                        <a:solidFill>
                          <a:srgbClr val="000000"/>
                        </a:solidFill>
                        <a:effectLst/>
                        <a:latin typeface="Liberation Serif"/>
                        <a:ea typeface="SimSun" panose="02010600030101010101" pitchFamily="2" charset="-122"/>
                        <a:cs typeface="Mangal" panose="02040503050203030202" pitchFamily="18" charset="0"/>
                      </a:endParaRPr>
                    </a:p>
                  </a:txBody>
                  <a:tcPr marL="24694" marR="27718" marT="27718" marB="27718"/>
                </a:tc>
                <a:extLst>
                  <a:ext uri="{0D108BD9-81ED-4DB2-BD59-A6C34878D82A}">
                    <a16:rowId xmlns:a16="http://schemas.microsoft.com/office/drawing/2014/main" val="3333183481"/>
                  </a:ext>
                </a:extLst>
              </a:tr>
            </a:tbl>
          </a:graphicData>
        </a:graphic>
      </p:graphicFrame>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7806" y="1375850"/>
            <a:ext cx="725383" cy="923214"/>
          </a:xfrm>
          <a:prstGeom prst="rect">
            <a:avLst/>
          </a:prstGeom>
        </p:spPr>
      </p:pic>
    </p:spTree>
    <p:extLst>
      <p:ext uri="{BB962C8B-B14F-4D97-AF65-F5344CB8AC3E}">
        <p14:creationId xmlns:p14="http://schemas.microsoft.com/office/powerpoint/2010/main" val="2190907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3B825F02-4466-8147-AFF9-E4B874426844}"/>
              </a:ext>
            </a:extLst>
          </p:cNvPr>
          <p:cNvGraphicFramePr>
            <a:graphicFrameLocks noGrp="1"/>
          </p:cNvGraphicFramePr>
          <p:nvPr>
            <p:ph idx="1"/>
            <p:extLst>
              <p:ext uri="{D42A27DB-BD31-4B8C-83A1-F6EECF244321}">
                <p14:modId xmlns:p14="http://schemas.microsoft.com/office/powerpoint/2010/main" val="1240586929"/>
              </p:ext>
            </p:extLst>
          </p:nvPr>
        </p:nvGraphicFramePr>
        <p:xfrm>
          <a:off x="307732" y="861804"/>
          <a:ext cx="11599320" cy="5904105"/>
        </p:xfrm>
        <a:graphic>
          <a:graphicData uri="http://schemas.openxmlformats.org/drawingml/2006/table">
            <a:tbl>
              <a:tblPr firstRow="1" bandRow="1">
                <a:tableStyleId>{5C22544A-7EE6-4342-B048-85BDC9FD1C3A}</a:tableStyleId>
              </a:tblPr>
              <a:tblGrid>
                <a:gridCol w="1751126">
                  <a:extLst>
                    <a:ext uri="{9D8B030D-6E8A-4147-A177-3AD203B41FA5}">
                      <a16:colId xmlns:a16="http://schemas.microsoft.com/office/drawing/2014/main" val="2284834350"/>
                    </a:ext>
                  </a:extLst>
                </a:gridCol>
                <a:gridCol w="2203216">
                  <a:extLst>
                    <a:ext uri="{9D8B030D-6E8A-4147-A177-3AD203B41FA5}">
                      <a16:colId xmlns:a16="http://schemas.microsoft.com/office/drawing/2014/main" val="3286203270"/>
                    </a:ext>
                  </a:extLst>
                </a:gridCol>
                <a:gridCol w="2534380">
                  <a:extLst>
                    <a:ext uri="{9D8B030D-6E8A-4147-A177-3AD203B41FA5}">
                      <a16:colId xmlns:a16="http://schemas.microsoft.com/office/drawing/2014/main" val="34797763"/>
                    </a:ext>
                  </a:extLst>
                </a:gridCol>
                <a:gridCol w="2206869">
                  <a:extLst>
                    <a:ext uri="{9D8B030D-6E8A-4147-A177-3AD203B41FA5}">
                      <a16:colId xmlns:a16="http://schemas.microsoft.com/office/drawing/2014/main" val="4077058968"/>
                    </a:ext>
                  </a:extLst>
                </a:gridCol>
                <a:gridCol w="2903729">
                  <a:extLst>
                    <a:ext uri="{9D8B030D-6E8A-4147-A177-3AD203B41FA5}">
                      <a16:colId xmlns:a16="http://schemas.microsoft.com/office/drawing/2014/main" val="368021851"/>
                    </a:ext>
                  </a:extLst>
                </a:gridCol>
              </a:tblGrid>
              <a:tr h="354103">
                <a:tc>
                  <a:txBody>
                    <a:bodyPr/>
                    <a:lstStyle/>
                    <a:p>
                      <a:r>
                        <a:rPr lang="fr-FR" dirty="0"/>
                        <a:t>Travail en classe.</a:t>
                      </a:r>
                    </a:p>
                  </a:txBody>
                  <a:tcPr>
                    <a:solidFill>
                      <a:srgbClr val="92D050"/>
                    </a:solidFill>
                  </a:tcPr>
                </a:tc>
                <a:tc>
                  <a:txBody>
                    <a:bodyPr/>
                    <a:lstStyle/>
                    <a:p>
                      <a:r>
                        <a:rPr lang="fr-FR" dirty="0"/>
                        <a:t>Echauffement</a:t>
                      </a:r>
                    </a:p>
                  </a:txBody>
                  <a:tcPr>
                    <a:solidFill>
                      <a:srgbClr val="92D050"/>
                    </a:solidFill>
                  </a:tcPr>
                </a:tc>
                <a:tc>
                  <a:txBody>
                    <a:bodyPr/>
                    <a:lstStyle/>
                    <a:p>
                      <a:r>
                        <a:rPr lang="fr-FR" dirty="0"/>
                        <a:t>Corps de la séance</a:t>
                      </a:r>
                    </a:p>
                  </a:txBody>
                  <a:tcPr>
                    <a:solidFill>
                      <a:srgbClr val="92D050"/>
                    </a:solidFill>
                  </a:tcPr>
                </a:tc>
                <a:tc>
                  <a:txBody>
                    <a:bodyPr/>
                    <a:lstStyle/>
                    <a:p>
                      <a:r>
                        <a:rPr lang="fr-FR" dirty="0"/>
                        <a:t>Fin de séance</a:t>
                      </a:r>
                    </a:p>
                  </a:txBody>
                  <a:tcPr>
                    <a:solidFill>
                      <a:srgbClr val="92D050"/>
                    </a:solidFill>
                  </a:tcPr>
                </a:tc>
                <a:tc>
                  <a:txBody>
                    <a:bodyPr/>
                    <a:lstStyle/>
                    <a:p>
                      <a:r>
                        <a:rPr lang="fr-FR" dirty="0"/>
                        <a:t>Après la séance</a:t>
                      </a:r>
                    </a:p>
                  </a:txBody>
                  <a:tcPr>
                    <a:solidFill>
                      <a:srgbClr val="92D050"/>
                    </a:solidFill>
                  </a:tcPr>
                </a:tc>
                <a:extLst>
                  <a:ext uri="{0D108BD9-81ED-4DB2-BD59-A6C34878D82A}">
                    <a16:rowId xmlns:a16="http://schemas.microsoft.com/office/drawing/2014/main" val="1591527587"/>
                  </a:ext>
                </a:extLst>
              </a:tr>
              <a:tr h="5264025">
                <a:tc>
                  <a:txBody>
                    <a:bodyPr/>
                    <a:lstStyle/>
                    <a:p>
                      <a:r>
                        <a:rPr lang="fr-FR" sz="1600" dirty="0"/>
                        <a:t> Construire un lexique de mots liés:</a:t>
                      </a:r>
                    </a:p>
                    <a:p>
                      <a:endParaRPr lang="fr-FR" sz="1600" dirty="0"/>
                    </a:p>
                    <a:p>
                      <a:r>
                        <a:rPr lang="fr-FR" sz="1600" dirty="0"/>
                        <a:t>  </a:t>
                      </a:r>
                    </a:p>
                  </a:txBody>
                  <a:tcPr/>
                </a:tc>
                <a:tc>
                  <a:txBody>
                    <a:bodyPr/>
                    <a:lstStyle/>
                    <a:p>
                      <a:endParaRPr lang="fr-FR" sz="1600" b="0" dirty="0"/>
                    </a:p>
                  </a:txBody>
                  <a:tcPr/>
                </a:tc>
                <a:tc>
                  <a:txBody>
                    <a:bodyPr/>
                    <a:lstStyle/>
                    <a:p>
                      <a:endParaRPr lang="fr-FR" sz="1600" b="0" dirty="0"/>
                    </a:p>
                  </a:txBody>
                  <a:tcPr/>
                </a:tc>
                <a:tc>
                  <a:txBody>
                    <a:bodyPr/>
                    <a:lstStyle/>
                    <a:p>
                      <a:r>
                        <a:rPr lang="fr-FR" sz="1600" b="0" dirty="0"/>
                        <a:t>Retour au calme.</a:t>
                      </a:r>
                    </a:p>
                    <a:p>
                      <a:endParaRPr lang="fr-FR" sz="1600" b="0" dirty="0"/>
                    </a:p>
                    <a:p>
                      <a:r>
                        <a:rPr lang="fr-FR" sz="1600" kern="150" dirty="0">
                          <a:effectLst/>
                        </a:rPr>
                        <a:t>-verbalisation: lien entre le lexique et l’action pour comprendre.</a:t>
                      </a:r>
                    </a:p>
                    <a:p>
                      <a:r>
                        <a:rPr lang="fr-FR" sz="1600" kern="150" dirty="0">
                          <a:effectLst/>
                        </a:rPr>
                        <a:t>-travail de relaxation</a:t>
                      </a:r>
                      <a:endParaRPr lang="fr-FR" sz="1600" kern="150" dirty="0">
                        <a:solidFill>
                          <a:srgbClr val="000000"/>
                        </a:solidFill>
                        <a:effectLst/>
                        <a:latin typeface="Liberation Serif"/>
                        <a:ea typeface="SimSun" panose="02010600030101010101" pitchFamily="2" charset="-122"/>
                        <a:cs typeface="Mangal" panose="02040503050203030202" pitchFamily="18" charset="0"/>
                      </a:endParaRPr>
                    </a:p>
                    <a:p>
                      <a:endParaRPr lang="fr-FR" sz="1600" b="0" dirty="0"/>
                    </a:p>
                    <a:p>
                      <a:endParaRPr lang="fr-FR" sz="1600" b="0" dirty="0"/>
                    </a:p>
                  </a:txBody>
                  <a:tcPr/>
                </a:tc>
                <a:tc>
                  <a:txBody>
                    <a:bodyPr/>
                    <a:lstStyle/>
                    <a:p>
                      <a:r>
                        <a:rPr lang="fr-FR" sz="1600" kern="150" dirty="0">
                          <a:effectLst/>
                        </a:rPr>
                        <a:t>On mémorise ce lexique: utilisation du langage d’évocation,.</a:t>
                      </a:r>
                    </a:p>
                    <a:p>
                      <a:r>
                        <a:rPr lang="fr-FR" sz="1600" kern="150" dirty="0">
                          <a:effectLst/>
                        </a:rPr>
                        <a:t> On  enrichit  ce lexique, en utilisant  des photos prises pendant la séance de motricité.</a:t>
                      </a:r>
                    </a:p>
                    <a:p>
                      <a:r>
                        <a:rPr lang="fr-FR" sz="1600" kern="150" dirty="0">
                          <a:effectLst/>
                        </a:rPr>
                        <a:t>On montre une photo et un élève  commente ce que l’autre réalise.</a:t>
                      </a:r>
                    </a:p>
                    <a:p>
                      <a:r>
                        <a:rPr lang="fr-FR" sz="1600" kern="150" dirty="0">
                          <a:effectLst/>
                        </a:rPr>
                        <a:t>On donne une phrase, un élève doit rechercher la photo correspondante.</a:t>
                      </a:r>
                    </a:p>
                    <a:p>
                      <a:r>
                        <a:rPr lang="fr-FR" sz="1600" kern="150" dirty="0">
                          <a:effectLst/>
                        </a:rPr>
                        <a:t>On construit un parcours moteur avec du matériel « Asco » et l’élève indique les tâches à réaliser et décrit celles  qui restent à faire. </a:t>
                      </a:r>
                    </a:p>
                    <a:p>
                      <a:r>
                        <a:rPr lang="fr-FR" sz="1600" kern="150" dirty="0">
                          <a:effectLst/>
                        </a:rPr>
                        <a:t>L’enseignant valide à l’aide de vignette, photo, image ce que l’élève a compris.</a:t>
                      </a:r>
                    </a:p>
                  </a:txBody>
                  <a:tcPr/>
                </a:tc>
                <a:extLst>
                  <a:ext uri="{0D108BD9-81ED-4DB2-BD59-A6C34878D82A}">
                    <a16:rowId xmlns:a16="http://schemas.microsoft.com/office/drawing/2014/main" val="3877889657"/>
                  </a:ext>
                </a:extLst>
              </a:tr>
            </a:tbl>
          </a:graphicData>
        </a:graphic>
      </p:graphicFrame>
      <p:sp>
        <p:nvSpPr>
          <p:cNvPr id="3" name="ZoneTexte 2">
            <a:extLst>
              <a:ext uri="{FF2B5EF4-FFF2-40B4-BE49-F238E27FC236}">
                <a16:creationId xmlns:a16="http://schemas.microsoft.com/office/drawing/2014/main" id="{B96D85A3-E0D6-C447-81F7-DE3AD9DE1C26}"/>
              </a:ext>
            </a:extLst>
          </p:cNvPr>
          <p:cNvSpPr txBox="1"/>
          <p:nvPr/>
        </p:nvSpPr>
        <p:spPr>
          <a:xfrm>
            <a:off x="3604847" y="237392"/>
            <a:ext cx="3497432" cy="461665"/>
          </a:xfrm>
          <a:prstGeom prst="rect">
            <a:avLst/>
          </a:prstGeom>
          <a:noFill/>
        </p:spPr>
        <p:txBody>
          <a:bodyPr wrap="none" rtlCol="0">
            <a:spAutoFit/>
          </a:bodyPr>
          <a:lstStyle/>
          <a:p>
            <a:r>
              <a:rPr lang="fr-FR" sz="2400" dirty="0"/>
              <a:t>6-Une séance à l’ étape 3</a:t>
            </a:r>
            <a:r>
              <a:rPr lang="fr-FR" sz="2400" dirty="0">
                <a:hlinkClick r:id="rId2" action="ppaction://hlinksldjump"/>
              </a:rPr>
              <a:t>&lt;</a:t>
            </a:r>
            <a:r>
              <a:rPr lang="fr-FR" dirty="0"/>
              <a:t> </a:t>
            </a:r>
          </a:p>
        </p:txBody>
      </p:sp>
    </p:spTree>
    <p:extLst>
      <p:ext uri="{BB962C8B-B14F-4D97-AF65-F5344CB8AC3E}">
        <p14:creationId xmlns:p14="http://schemas.microsoft.com/office/powerpoint/2010/main" val="1847702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REGLES D’EFFICACITE </a:t>
            </a:r>
            <a:r>
              <a:rPr lang="fr-FR" dirty="0">
                <a:hlinkClick r:id="rId4" action="ppaction://hlinksldjump"/>
              </a:rPr>
              <a:t>Retour</a:t>
            </a:r>
            <a:endParaRPr lang="fr-FR" dirty="0"/>
          </a:p>
        </p:txBody>
      </p:sp>
      <p:pic>
        <p:nvPicPr>
          <p:cNvPr id="4" name="Verbalisation des règles d'efficacité dans le corps de la séance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06663" y="2141538"/>
            <a:ext cx="6488112" cy="3649662"/>
          </a:xfrm>
        </p:spPr>
      </p:pic>
    </p:spTree>
    <p:extLst>
      <p:ext uri="{BB962C8B-B14F-4D97-AF65-F5344CB8AC3E}">
        <p14:creationId xmlns:p14="http://schemas.microsoft.com/office/powerpoint/2010/main" val="3491565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8A42B-F880-064E-9A3E-8FA2D16170DE}"/>
              </a:ext>
            </a:extLst>
          </p:cNvPr>
          <p:cNvSpPr>
            <a:spLocks noGrp="1"/>
          </p:cNvSpPr>
          <p:nvPr>
            <p:ph type="title"/>
          </p:nvPr>
        </p:nvSpPr>
        <p:spPr>
          <a:xfrm>
            <a:off x="685801" y="609600"/>
            <a:ext cx="10131425" cy="1197429"/>
          </a:xfrm>
        </p:spPr>
        <p:txBody>
          <a:bodyPr/>
          <a:lstStyle/>
          <a:p>
            <a:r>
              <a:rPr lang="fr-FR" dirty="0"/>
              <a:t>                </a:t>
            </a:r>
            <a:r>
              <a:rPr lang="fr-FR" sz="3200" dirty="0"/>
              <a:t>Choix par rapport aux objectifs.</a:t>
            </a:r>
          </a:p>
        </p:txBody>
      </p:sp>
      <p:graphicFrame>
        <p:nvGraphicFramePr>
          <p:cNvPr id="4" name="Espace réservé du contenu 3">
            <a:extLst>
              <a:ext uri="{FF2B5EF4-FFF2-40B4-BE49-F238E27FC236}">
                <a16:creationId xmlns:a16="http://schemas.microsoft.com/office/drawing/2014/main" id="{72204EC1-682A-1549-A971-D2A9165B148D}"/>
              </a:ext>
            </a:extLst>
          </p:cNvPr>
          <p:cNvGraphicFramePr>
            <a:graphicFrameLocks noGrp="1"/>
          </p:cNvGraphicFramePr>
          <p:nvPr>
            <p:ph idx="1"/>
            <p:extLst>
              <p:ext uri="{D42A27DB-BD31-4B8C-83A1-F6EECF244321}">
                <p14:modId xmlns:p14="http://schemas.microsoft.com/office/powerpoint/2010/main" val="1236782919"/>
              </p:ext>
            </p:extLst>
          </p:nvPr>
        </p:nvGraphicFramePr>
        <p:xfrm>
          <a:off x="531629" y="2024742"/>
          <a:ext cx="11249245" cy="4223657"/>
        </p:xfrm>
        <a:graphic>
          <a:graphicData uri="http://schemas.openxmlformats.org/drawingml/2006/table">
            <a:tbl>
              <a:tblPr firstRow="1" firstCol="1" bandRow="1">
                <a:tableStyleId>{69CF1AB2-1976-4502-BF36-3FF5EA218861}</a:tableStyleId>
              </a:tblPr>
              <a:tblGrid>
                <a:gridCol w="2973028">
                  <a:extLst>
                    <a:ext uri="{9D8B030D-6E8A-4147-A177-3AD203B41FA5}">
                      <a16:colId xmlns:a16="http://schemas.microsoft.com/office/drawing/2014/main" val="1998764014"/>
                    </a:ext>
                  </a:extLst>
                </a:gridCol>
                <a:gridCol w="2987785">
                  <a:extLst>
                    <a:ext uri="{9D8B030D-6E8A-4147-A177-3AD203B41FA5}">
                      <a16:colId xmlns:a16="http://schemas.microsoft.com/office/drawing/2014/main" val="2194764624"/>
                    </a:ext>
                  </a:extLst>
                </a:gridCol>
                <a:gridCol w="2950496">
                  <a:extLst>
                    <a:ext uri="{9D8B030D-6E8A-4147-A177-3AD203B41FA5}">
                      <a16:colId xmlns:a16="http://schemas.microsoft.com/office/drawing/2014/main" val="2391475604"/>
                    </a:ext>
                  </a:extLst>
                </a:gridCol>
                <a:gridCol w="2337936">
                  <a:extLst>
                    <a:ext uri="{9D8B030D-6E8A-4147-A177-3AD203B41FA5}">
                      <a16:colId xmlns:a16="http://schemas.microsoft.com/office/drawing/2014/main" val="385988797"/>
                    </a:ext>
                  </a:extLst>
                </a:gridCol>
              </a:tblGrid>
              <a:tr h="336530">
                <a:tc>
                  <a:txBody>
                    <a:bodyPr/>
                    <a:lstStyle/>
                    <a:p>
                      <a:pPr algn="ctr"/>
                      <a:r>
                        <a:rPr lang="fr-FR" sz="1600" kern="150" dirty="0">
                          <a:effectLst/>
                        </a:rPr>
                        <a:t>Objectif 1</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pPr algn="ctr"/>
                      <a:r>
                        <a:rPr lang="fr-FR" sz="1600" kern="150" dirty="0">
                          <a:effectLst/>
                        </a:rPr>
                        <a:t>Objectif 2</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pPr algn="ctr"/>
                      <a:r>
                        <a:rPr lang="fr-FR" sz="1600" kern="150">
                          <a:effectLst/>
                        </a:rPr>
                        <a:t>Objectif 3</a:t>
                      </a:r>
                      <a:endParaRPr lang="fr-FR" sz="1600" kern="15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pPr algn="ctr"/>
                      <a:r>
                        <a:rPr lang="fr-FR" sz="1600" kern="150">
                          <a:effectLst/>
                        </a:rPr>
                        <a:t>Objectif 4</a:t>
                      </a:r>
                      <a:endParaRPr lang="fr-FR" sz="1600" kern="15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3142819583"/>
                  </a:ext>
                </a:extLst>
              </a:tr>
              <a:tr h="1121313">
                <a:tc>
                  <a:txBody>
                    <a:bodyPr/>
                    <a:lstStyle/>
                    <a:p>
                      <a:r>
                        <a:rPr lang="fr-FR" sz="1600" kern="150" dirty="0">
                          <a:effectLst/>
                        </a:rPr>
                        <a:t>Agir dans l’espace, dans la durée et sur les objets</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kern="150" dirty="0">
                          <a:effectLst/>
                        </a:rPr>
                        <a:t>Adapter ses équilibres et ses déplacements à des environnements et des contraintes variées.</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kern="150" dirty="0">
                          <a:effectLst/>
                        </a:rPr>
                        <a:t>Communiquer avec les autres au travers d’actions à visée expressive ou artistique.</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kern="150" dirty="0">
                          <a:effectLst/>
                        </a:rPr>
                        <a:t>Collaborer, coopérer, s’opposer</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3814937419"/>
                  </a:ext>
                </a:extLst>
              </a:tr>
              <a:tr h="336530">
                <a:tc gridSpan="4">
                  <a:txBody>
                    <a:bodyPr/>
                    <a:lstStyle/>
                    <a:p>
                      <a:pPr algn="ctr"/>
                      <a:r>
                        <a:rPr lang="fr-FR" sz="1600" kern="150" dirty="0">
                          <a:effectLst/>
                        </a:rPr>
                        <a:t>Attendus : fin d’école maternelle</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hMerge="1">
                  <a:txBody>
                    <a:bodyPr/>
                    <a:lstStyle/>
                    <a:p>
                      <a:endParaRPr lang="fr-FR"/>
                    </a:p>
                  </a:txBody>
                  <a:tcPr/>
                </a:tc>
                <a:tc hMerge="1">
                  <a:txBody>
                    <a:bodyPr/>
                    <a:lstStyle/>
                    <a:p>
                      <a:endParaRPr lang="fr-FR"/>
                    </a:p>
                  </a:txBody>
                  <a:tcPr/>
                </a:tc>
                <a:tc hMerge="1">
                  <a:txBody>
                    <a:bodyPr/>
                    <a:lstStyle/>
                    <a:p>
                      <a:pPr algn="ct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1338468989"/>
                  </a:ext>
                </a:extLst>
              </a:tr>
              <a:tr h="2429284">
                <a:tc>
                  <a:txBody>
                    <a:bodyPr/>
                    <a:lstStyle/>
                    <a:p>
                      <a:r>
                        <a:rPr lang="fr-FR" sz="1600" b="1" kern="150" dirty="0">
                          <a:effectLst/>
                        </a:rPr>
                        <a:t>- Courir, sauter, lancer de différentes façons, dans des espaces et avec des matériels variés, dans un but précis.</a:t>
                      </a:r>
                    </a:p>
                    <a:p>
                      <a:r>
                        <a:rPr lang="fr-FR" sz="1600" b="1" kern="150" dirty="0">
                          <a:effectLst/>
                        </a:rPr>
                        <a:t>- Ajuster et enchaîner ses actions et ses déplacements en fonction d’obstacles à franchir ou de la trajectoire d’objets sur lesquels agir.</a:t>
                      </a:r>
                      <a:endParaRPr lang="fr-FR" sz="1600" b="1"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kern="150" dirty="0">
                          <a:effectLst/>
                        </a:rPr>
                        <a:t>- Ajuster et enchaîner ses actions et ses déplacements en fonction d’obstacles à franchir.</a:t>
                      </a:r>
                    </a:p>
                    <a:p>
                      <a:r>
                        <a:rPr lang="fr-FR" sz="1600" kern="150" dirty="0">
                          <a:effectLst/>
                        </a:rPr>
                        <a:t>- Se déplacer avec aisance dans des environnements variés, naturels ou aménagés.</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kern="150" dirty="0">
                          <a:effectLst/>
                        </a:rPr>
                        <a:t>- Construire et conserver une séquence d’actions et de déplacements, en relation avec d’autres partenaires, avec ou sans support musical.</a:t>
                      </a:r>
                    </a:p>
                    <a:p>
                      <a:r>
                        <a:rPr lang="fr-FR" sz="1600" kern="150" dirty="0">
                          <a:effectLst/>
                        </a:rPr>
                        <a:t>-Coordonner ses gestes et ses déplacements avec ceux des autres, lors de rondes et jeux chantés.</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kern="150" dirty="0">
                          <a:effectLst/>
                        </a:rPr>
                        <a:t> - Coopérer, exercer des rôles différents et  complémentaires. </a:t>
                      </a:r>
                    </a:p>
                    <a:p>
                      <a:r>
                        <a:rPr lang="fr-FR" sz="1600" kern="150" dirty="0">
                          <a:effectLst/>
                        </a:rPr>
                        <a:t>- S’opposer, élaborer des stratégies pour viser un but ou un effet commun.</a:t>
                      </a:r>
                    </a:p>
                    <a:p>
                      <a:endParaRPr lang="fr-FR" sz="1600" kern="150" dirty="0">
                        <a:effectLst/>
                        <a:latin typeface="Liberation Serif"/>
                        <a:ea typeface="SimSun" panose="02010600030101010101" pitchFamily="2" charset="-122"/>
                        <a:cs typeface="Mangal" panose="02040503050203030202" pitchFamily="18" charset="0"/>
                      </a:endParaRPr>
                    </a:p>
                    <a:p>
                      <a:r>
                        <a:rPr lang="fr-FR" sz="1600" kern="150" dirty="0">
                          <a:effectLst/>
                          <a:latin typeface="Liberation Serif"/>
                          <a:ea typeface="SimSun" panose="02010600030101010101" pitchFamily="2" charset="-122"/>
                          <a:cs typeface="Mangal" panose="02040503050203030202" pitchFamily="18" charset="0"/>
                        </a:rPr>
                        <a:t>        </a:t>
                      </a:r>
                      <a:r>
                        <a:rPr lang="fr-FR" sz="1600" kern="150" dirty="0">
                          <a:effectLst/>
                          <a:latin typeface="Liberation Serif"/>
                          <a:ea typeface="SimSun" panose="02010600030101010101" pitchFamily="2" charset="-122"/>
                          <a:cs typeface="Mangal" panose="02040503050203030202" pitchFamily="18" charset="0"/>
                          <a:hlinkClick r:id="rId2" action="ppaction://hlinksldjump"/>
                        </a:rPr>
                        <a:t>Retour</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1682093266"/>
                  </a:ext>
                </a:extLst>
              </a:tr>
            </a:tbl>
          </a:graphicData>
        </a:graphic>
      </p:graphicFrame>
      <p:sp>
        <p:nvSpPr>
          <p:cNvPr id="3" name="ZoneTexte 2">
            <a:hlinkClick r:id="rId3" action="ppaction://hlinksldjump"/>
            <a:extLst>
              <a:ext uri="{FF2B5EF4-FFF2-40B4-BE49-F238E27FC236}">
                <a16:creationId xmlns:a16="http://schemas.microsoft.com/office/drawing/2014/main" id="{00A4808F-803D-5A4E-998D-49D7137E688A}"/>
              </a:ext>
            </a:extLst>
          </p:cNvPr>
          <p:cNvSpPr txBox="1"/>
          <p:nvPr/>
        </p:nvSpPr>
        <p:spPr>
          <a:xfrm>
            <a:off x="8373036" y="6373906"/>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648322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DBCD28-6083-B34D-8A24-F03708549B96}"/>
              </a:ext>
            </a:extLst>
          </p:cNvPr>
          <p:cNvSpPr>
            <a:spLocks noGrp="1"/>
          </p:cNvSpPr>
          <p:nvPr>
            <p:ph type="title"/>
          </p:nvPr>
        </p:nvSpPr>
        <p:spPr/>
        <p:txBody>
          <a:bodyPr/>
          <a:lstStyle/>
          <a:p>
            <a:r>
              <a:rPr lang="fr-FR" dirty="0"/>
              <a:t>1-Le développement de l’enfant</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05581F25-3FE3-CE43-9551-15B8B8CDAB96}"/>
              </a:ext>
            </a:extLst>
          </p:cNvPr>
          <p:cNvSpPr>
            <a:spLocks noGrp="1"/>
          </p:cNvSpPr>
          <p:nvPr>
            <p:ph idx="1"/>
          </p:nvPr>
        </p:nvSpPr>
        <p:spPr/>
        <p:txBody>
          <a:bodyPr/>
          <a:lstStyle/>
          <a:p>
            <a:r>
              <a:rPr lang="fr-FR" dirty="0"/>
              <a:t>Une motricité qui évolue.</a:t>
            </a:r>
            <a:r>
              <a:rPr lang="fr-FR" dirty="0">
                <a:hlinkClick r:id="rId3" action="ppaction://hlinksldjump"/>
              </a:rPr>
              <a:t> +</a:t>
            </a:r>
            <a:endParaRPr lang="fr-FR" dirty="0"/>
          </a:p>
          <a:p>
            <a:r>
              <a:rPr lang="fr-FR" dirty="0"/>
              <a:t>Des repères concrets à connaitre.</a:t>
            </a:r>
            <a:r>
              <a:rPr lang="fr-FR" dirty="0">
                <a:hlinkClick r:id="rId4" action="ppaction://hlinksldjump"/>
              </a:rPr>
              <a:t>+</a:t>
            </a:r>
            <a:endParaRPr lang="fr-FR" dirty="0"/>
          </a:p>
          <a:p>
            <a:r>
              <a:rPr lang="fr-FR" dirty="0"/>
              <a:t>Le tableau d’Agnès Florin</a:t>
            </a:r>
            <a:r>
              <a:rPr lang="fr-FR" dirty="0">
                <a:hlinkClick r:id="rId5" action="ppaction://hlinksldjump"/>
              </a:rPr>
              <a:t>+</a:t>
            </a:r>
            <a:endParaRPr lang="fr-FR" dirty="0"/>
          </a:p>
          <a:p>
            <a:endParaRPr lang="fr-FR" dirty="0"/>
          </a:p>
        </p:txBody>
      </p:sp>
    </p:spTree>
    <p:extLst>
      <p:ext uri="{BB962C8B-B14F-4D97-AF65-F5344CB8AC3E}">
        <p14:creationId xmlns:p14="http://schemas.microsoft.com/office/powerpoint/2010/main" val="1278133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F0A9A-A01A-FE44-80EB-738992CB7E9C}"/>
              </a:ext>
            </a:extLst>
          </p:cNvPr>
          <p:cNvSpPr>
            <a:spLocks noGrp="1"/>
          </p:cNvSpPr>
          <p:nvPr>
            <p:ph type="title"/>
          </p:nvPr>
        </p:nvSpPr>
        <p:spPr>
          <a:xfrm>
            <a:off x="685801" y="609600"/>
            <a:ext cx="10131425" cy="1111469"/>
          </a:xfrm>
        </p:spPr>
        <p:txBody>
          <a:bodyPr>
            <a:normAutofit/>
          </a:bodyPr>
          <a:lstStyle/>
          <a:p>
            <a:r>
              <a:rPr lang="fr-FR" sz="2700" dirty="0"/>
              <a:t>Une motricité qui évolue</a:t>
            </a:r>
            <a:r>
              <a:rPr lang="fr-FR" dirty="0">
                <a:hlinkClick r:id="rId2" action="ppaction://hlinksldjump"/>
              </a:rPr>
              <a:t>&lt;</a:t>
            </a:r>
            <a:endParaRPr lang="fr-FR" dirty="0"/>
          </a:p>
        </p:txBody>
      </p:sp>
      <p:pic>
        <p:nvPicPr>
          <p:cNvPr id="4" name="Espace réservé du contenu 3">
            <a:extLst>
              <a:ext uri="{FF2B5EF4-FFF2-40B4-BE49-F238E27FC236}">
                <a16:creationId xmlns:a16="http://schemas.microsoft.com/office/drawing/2014/main" id="{CD259560-39C3-3140-B8C7-44A8880890DF}"/>
              </a:ext>
            </a:extLst>
          </p:cNvPr>
          <p:cNvPicPr>
            <a:picLocks noGrp="1"/>
          </p:cNvPicPr>
          <p:nvPr>
            <p:ph idx="1"/>
          </p:nvPr>
        </p:nvPicPr>
        <p:blipFill>
          <a:blip r:embed="rId3">
            <a:lum/>
            <a:alphaModFix/>
          </a:blip>
          <a:srcRect/>
          <a:stretch>
            <a:fillRect/>
          </a:stretch>
        </p:blipFill>
        <p:spPr>
          <a:xfrm>
            <a:off x="2513180" y="1789846"/>
            <a:ext cx="6494251" cy="3649662"/>
          </a:xfrm>
          <a:prstGeom prst="rect">
            <a:avLst/>
          </a:prstGeom>
          <a:noFill/>
          <a:ln>
            <a:noFill/>
            <a:prstDash/>
          </a:ln>
        </p:spPr>
      </p:pic>
      <p:sp>
        <p:nvSpPr>
          <p:cNvPr id="5" name="ZoneTexte 4">
            <a:extLst>
              <a:ext uri="{FF2B5EF4-FFF2-40B4-BE49-F238E27FC236}">
                <a16:creationId xmlns:a16="http://schemas.microsoft.com/office/drawing/2014/main" id="{71EBB503-CEF5-FC49-8545-A43BCF1A83BA}"/>
              </a:ext>
            </a:extLst>
          </p:cNvPr>
          <p:cNvSpPr txBox="1"/>
          <p:nvPr/>
        </p:nvSpPr>
        <p:spPr>
          <a:xfrm>
            <a:off x="773724" y="5786735"/>
            <a:ext cx="8962005" cy="923330"/>
          </a:xfrm>
          <a:prstGeom prst="rect">
            <a:avLst/>
          </a:prstGeom>
          <a:noFill/>
        </p:spPr>
        <p:txBody>
          <a:bodyPr wrap="none" rtlCol="0">
            <a:spAutoFit/>
          </a:bodyPr>
          <a:lstStyle/>
          <a:p>
            <a:r>
              <a:rPr lang="fr-FR" dirty="0"/>
              <a:t>La coordination motrice n’est pas innée, elle s’acquière par l’apprentissage. Il faut développer </a:t>
            </a:r>
          </a:p>
          <a:p>
            <a:r>
              <a:rPr lang="fr-FR" dirty="0"/>
              <a:t>la motricité fondamentale avant la motricité spécifique. </a:t>
            </a:r>
          </a:p>
          <a:p>
            <a:r>
              <a:rPr lang="fr-FR" dirty="0"/>
              <a:t>        </a:t>
            </a:r>
          </a:p>
        </p:txBody>
      </p:sp>
    </p:spTree>
    <p:extLst>
      <p:ext uri="{BB962C8B-B14F-4D97-AF65-F5344CB8AC3E}">
        <p14:creationId xmlns:p14="http://schemas.microsoft.com/office/powerpoint/2010/main" val="4289588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2D15FD-3A08-0B4F-A8DF-AD9D88D133AF}"/>
              </a:ext>
            </a:extLst>
          </p:cNvPr>
          <p:cNvSpPr>
            <a:spLocks noGrp="1"/>
          </p:cNvSpPr>
          <p:nvPr>
            <p:ph type="title"/>
          </p:nvPr>
        </p:nvSpPr>
        <p:spPr>
          <a:xfrm>
            <a:off x="1030287" y="351693"/>
            <a:ext cx="10131425" cy="1098713"/>
          </a:xfrm>
        </p:spPr>
        <p:txBody>
          <a:bodyPr>
            <a:normAutofit/>
          </a:bodyPr>
          <a:lstStyle/>
          <a:p>
            <a:r>
              <a:rPr lang="fr-FR" sz="2400" dirty="0"/>
              <a:t>Des repères concrets à connaitre</a:t>
            </a:r>
            <a:r>
              <a:rPr lang="fr-FR" sz="2400" dirty="0">
                <a:hlinkClick r:id="rId2" action="ppaction://hlinksldjump"/>
              </a:rPr>
              <a:t>&lt;</a:t>
            </a:r>
            <a:endParaRPr lang="fr-FR" sz="2400" dirty="0"/>
          </a:p>
        </p:txBody>
      </p:sp>
      <p:graphicFrame>
        <p:nvGraphicFramePr>
          <p:cNvPr id="4" name="Espace réservé du contenu 3">
            <a:extLst>
              <a:ext uri="{FF2B5EF4-FFF2-40B4-BE49-F238E27FC236}">
                <a16:creationId xmlns:a16="http://schemas.microsoft.com/office/drawing/2014/main" id="{2A3DFC9F-9B08-9343-B0FA-ECCB8C0B7B6E}"/>
              </a:ext>
            </a:extLst>
          </p:cNvPr>
          <p:cNvGraphicFramePr>
            <a:graphicFrameLocks noGrp="1"/>
          </p:cNvGraphicFramePr>
          <p:nvPr>
            <p:ph idx="1"/>
            <p:extLst>
              <p:ext uri="{D42A27DB-BD31-4B8C-83A1-F6EECF244321}">
                <p14:modId xmlns:p14="http://schemas.microsoft.com/office/powerpoint/2010/main" val="2146432657"/>
              </p:ext>
            </p:extLst>
          </p:nvPr>
        </p:nvGraphicFramePr>
        <p:xfrm>
          <a:off x="685801" y="1392805"/>
          <a:ext cx="10577145" cy="4952492"/>
        </p:xfrm>
        <a:graphic>
          <a:graphicData uri="http://schemas.openxmlformats.org/drawingml/2006/table">
            <a:tbl>
              <a:tblPr>
                <a:tableStyleId>{5C22544A-7EE6-4342-B048-85BDC9FD1C3A}</a:tableStyleId>
              </a:tblPr>
              <a:tblGrid>
                <a:gridCol w="3347211">
                  <a:extLst>
                    <a:ext uri="{9D8B030D-6E8A-4147-A177-3AD203B41FA5}">
                      <a16:colId xmlns:a16="http://schemas.microsoft.com/office/drawing/2014/main" val="2694407028"/>
                    </a:ext>
                  </a:extLst>
                </a:gridCol>
                <a:gridCol w="3614495">
                  <a:extLst>
                    <a:ext uri="{9D8B030D-6E8A-4147-A177-3AD203B41FA5}">
                      <a16:colId xmlns:a16="http://schemas.microsoft.com/office/drawing/2014/main" val="4203355565"/>
                    </a:ext>
                  </a:extLst>
                </a:gridCol>
                <a:gridCol w="3615439">
                  <a:extLst>
                    <a:ext uri="{9D8B030D-6E8A-4147-A177-3AD203B41FA5}">
                      <a16:colId xmlns:a16="http://schemas.microsoft.com/office/drawing/2014/main" val="1587234788"/>
                    </a:ext>
                  </a:extLst>
                </a:gridCol>
              </a:tblGrid>
              <a:tr h="287427">
                <a:tc>
                  <a:txBody>
                    <a:bodyPr/>
                    <a:lstStyle/>
                    <a:p>
                      <a:pPr marR="575945" algn="ctr">
                        <a:lnSpc>
                          <a:spcPct val="115000"/>
                        </a:lnSpc>
                        <a:spcAft>
                          <a:spcPts val="700"/>
                        </a:spcAft>
                      </a:pPr>
                      <a:r>
                        <a:rPr lang="fr-FR" sz="1600" kern="150" dirty="0">
                          <a:effectLst/>
                        </a:rPr>
                        <a:t>Étape 1 : autour de 2/3 ans</a:t>
                      </a:r>
                    </a:p>
                    <a:p>
                      <a:pPr marR="575945" algn="ctr">
                        <a:lnSpc>
                          <a:spcPct val="115000"/>
                        </a:lnSpc>
                        <a:spcAft>
                          <a:spcPts val="700"/>
                        </a:spcAft>
                      </a:pPr>
                      <a:endParaRPr lang="fr-FR" sz="1600" kern="150" dirty="0">
                        <a:solidFill>
                          <a:srgbClr val="000000"/>
                        </a:solidFill>
                        <a:effectLst/>
                        <a:latin typeface="Liberation Serif"/>
                        <a:ea typeface="Liberation Serif"/>
                        <a:cs typeface="Liberation Serif"/>
                      </a:endParaRPr>
                    </a:p>
                  </a:txBody>
                  <a:tcPr marL="48824" marR="48824" marT="0" marB="0">
                    <a:solidFill>
                      <a:schemeClr val="accent1">
                        <a:lumMod val="40000"/>
                        <a:lumOff val="60000"/>
                      </a:schemeClr>
                    </a:solidFill>
                  </a:tcPr>
                </a:tc>
                <a:tc>
                  <a:txBody>
                    <a:bodyPr/>
                    <a:lstStyle/>
                    <a:p>
                      <a:pPr marR="575945" algn="ctr">
                        <a:lnSpc>
                          <a:spcPct val="115000"/>
                        </a:lnSpc>
                        <a:spcAft>
                          <a:spcPts val="700"/>
                        </a:spcAft>
                      </a:pPr>
                      <a:r>
                        <a:rPr lang="fr-FR" sz="1600" kern="150" dirty="0">
                          <a:effectLst/>
                        </a:rPr>
                        <a:t>Étape 2 : autour de 3-4 ans</a:t>
                      </a:r>
                      <a:endParaRPr lang="fr-FR" sz="1600" kern="150" dirty="0">
                        <a:solidFill>
                          <a:srgbClr val="000000"/>
                        </a:solidFill>
                        <a:effectLst/>
                        <a:latin typeface="Liberation Serif"/>
                        <a:ea typeface="Liberation Serif"/>
                        <a:cs typeface="Liberation Serif"/>
                      </a:endParaRPr>
                    </a:p>
                  </a:txBody>
                  <a:tcPr marL="48824" marR="48824" marT="0" marB="0">
                    <a:solidFill>
                      <a:schemeClr val="accent5">
                        <a:lumMod val="60000"/>
                        <a:lumOff val="40000"/>
                      </a:schemeClr>
                    </a:solidFill>
                  </a:tcPr>
                </a:tc>
                <a:tc>
                  <a:txBody>
                    <a:bodyPr/>
                    <a:lstStyle/>
                    <a:p>
                      <a:pPr marR="575945" algn="ctr">
                        <a:lnSpc>
                          <a:spcPct val="115000"/>
                        </a:lnSpc>
                        <a:spcAft>
                          <a:spcPts val="700"/>
                        </a:spcAft>
                      </a:pPr>
                      <a:r>
                        <a:rPr lang="fr-FR" sz="1600" kern="150" dirty="0">
                          <a:effectLst/>
                        </a:rPr>
                        <a:t>Étape 3 : Autour de 4-5 ans</a:t>
                      </a:r>
                      <a:endParaRPr lang="fr-FR" sz="1600" kern="150" dirty="0">
                        <a:solidFill>
                          <a:srgbClr val="000000"/>
                        </a:solidFill>
                        <a:effectLst/>
                        <a:latin typeface="Liberation Serif"/>
                        <a:ea typeface="Liberation Serif"/>
                        <a:cs typeface="Liberation Serif"/>
                      </a:endParaRPr>
                    </a:p>
                  </a:txBody>
                  <a:tcPr marL="48824" marR="48824" marT="0" marB="0">
                    <a:solidFill>
                      <a:srgbClr val="92D050"/>
                    </a:solidFill>
                  </a:tcPr>
                </a:tc>
                <a:extLst>
                  <a:ext uri="{0D108BD9-81ED-4DB2-BD59-A6C34878D82A}">
                    <a16:rowId xmlns:a16="http://schemas.microsoft.com/office/drawing/2014/main" val="1266098695"/>
                  </a:ext>
                </a:extLst>
              </a:tr>
              <a:tr h="3362235">
                <a:tc>
                  <a:txBody>
                    <a:bodyPr/>
                    <a:lstStyle/>
                    <a:p>
                      <a:pPr marR="575945" algn="ctr">
                        <a:lnSpc>
                          <a:spcPct val="115000"/>
                        </a:lnSpc>
                        <a:spcAft>
                          <a:spcPts val="700"/>
                        </a:spcAft>
                      </a:pPr>
                      <a:r>
                        <a:rPr lang="fr-FR" sz="1400" kern="150" dirty="0">
                          <a:effectLst/>
                        </a:rPr>
                        <a:t>Il peut :</a:t>
                      </a:r>
                    </a:p>
                    <a:p>
                      <a:pPr marR="575945" algn="ctr">
                        <a:lnSpc>
                          <a:spcPct val="115000"/>
                        </a:lnSpc>
                        <a:spcAft>
                          <a:spcPts val="700"/>
                        </a:spcAft>
                      </a:pPr>
                      <a:r>
                        <a:rPr lang="fr-FR" sz="1400" kern="150" dirty="0">
                          <a:effectLst/>
                        </a:rPr>
                        <a:t>-Participer à des activités de groupe qui nécessitent de courir, sauter, rouler, ramper, tourner sur lui-même.</a:t>
                      </a:r>
                    </a:p>
                    <a:p>
                      <a:pPr marR="575945" algn="ctr">
                        <a:lnSpc>
                          <a:spcPct val="115000"/>
                        </a:lnSpc>
                        <a:spcAft>
                          <a:spcPts val="700"/>
                        </a:spcAft>
                      </a:pPr>
                      <a:r>
                        <a:rPr lang="fr-FR" sz="1400" kern="150" dirty="0">
                          <a:effectLst/>
                        </a:rPr>
                        <a:t>-Marcher au moins 4 pas sur une surface de 20 cm.</a:t>
                      </a:r>
                    </a:p>
                    <a:p>
                      <a:pPr marR="575945" algn="ctr">
                        <a:lnSpc>
                          <a:spcPct val="115000"/>
                        </a:lnSpc>
                        <a:spcAft>
                          <a:spcPts val="700"/>
                        </a:spcAft>
                      </a:pPr>
                      <a:r>
                        <a:rPr lang="fr-FR" sz="1400" kern="150" dirty="0">
                          <a:effectLst/>
                        </a:rPr>
                        <a:t>-Ralentir lorsqu’il court ou descend une pente.</a:t>
                      </a:r>
                    </a:p>
                    <a:p>
                      <a:pPr marR="575945" algn="ctr">
                        <a:lnSpc>
                          <a:spcPct val="115000"/>
                        </a:lnSpc>
                        <a:spcAft>
                          <a:spcPts val="700"/>
                        </a:spcAft>
                      </a:pPr>
                      <a:r>
                        <a:rPr lang="fr-FR" sz="1400" kern="150" dirty="0">
                          <a:effectLst/>
                        </a:rPr>
                        <a:t>-Monter sur une échelle, glissoire ou autres structures de jeu.</a:t>
                      </a:r>
                    </a:p>
                    <a:p>
                      <a:pPr marR="575945" algn="ctr">
                        <a:lnSpc>
                          <a:spcPct val="115000"/>
                        </a:lnSpc>
                        <a:spcAft>
                          <a:spcPts val="700"/>
                        </a:spcAft>
                      </a:pPr>
                      <a:r>
                        <a:rPr lang="fr-FR" sz="1400" kern="150" dirty="0">
                          <a:effectLst/>
                        </a:rPr>
                        <a:t>-Monter les escaliers en prenant appui un pied sur chaque marche.</a:t>
                      </a:r>
                    </a:p>
                    <a:p>
                      <a:pPr marR="575945" algn="ctr">
                        <a:lnSpc>
                          <a:spcPct val="115000"/>
                        </a:lnSpc>
                        <a:spcAft>
                          <a:spcPts val="700"/>
                        </a:spcAft>
                      </a:pPr>
                      <a:r>
                        <a:rPr lang="fr-FR" sz="1400" kern="150" dirty="0">
                          <a:effectLst/>
                        </a:rPr>
                        <a:t>-Attraper un gros ballon en s’aidant de tout son corps.</a:t>
                      </a:r>
                      <a:endParaRPr lang="fr-FR" sz="1400" kern="150" dirty="0">
                        <a:solidFill>
                          <a:srgbClr val="000000"/>
                        </a:solidFill>
                        <a:effectLst/>
                        <a:latin typeface="Liberation Serif"/>
                        <a:ea typeface="Liberation Serif"/>
                        <a:cs typeface="Liberation Serif"/>
                      </a:endParaRPr>
                    </a:p>
                  </a:txBody>
                  <a:tcPr marL="48824" marR="48824" marT="0" marB="0">
                    <a:solidFill>
                      <a:schemeClr val="accent1">
                        <a:lumMod val="40000"/>
                        <a:lumOff val="60000"/>
                      </a:schemeClr>
                    </a:solidFill>
                  </a:tcPr>
                </a:tc>
                <a:tc>
                  <a:txBody>
                    <a:bodyPr/>
                    <a:lstStyle/>
                    <a:p>
                      <a:pPr marR="575945" algn="ctr">
                        <a:lnSpc>
                          <a:spcPct val="115000"/>
                        </a:lnSpc>
                        <a:spcAft>
                          <a:spcPts val="700"/>
                        </a:spcAft>
                      </a:pPr>
                      <a:r>
                        <a:rPr lang="fr-FR" sz="1400" kern="150" dirty="0">
                          <a:effectLst/>
                        </a:rPr>
                        <a:t>Il court avec aisance et peut :</a:t>
                      </a:r>
                    </a:p>
                    <a:p>
                      <a:pPr marR="575945" algn="ctr">
                        <a:lnSpc>
                          <a:spcPct val="115000"/>
                        </a:lnSpc>
                        <a:spcAft>
                          <a:spcPts val="700"/>
                        </a:spcAft>
                      </a:pPr>
                      <a:r>
                        <a:rPr lang="fr-FR" sz="1400" kern="150" dirty="0">
                          <a:effectLst/>
                        </a:rPr>
                        <a:t>-Partir, s’arrêter et changer de direction en bougeant les bras en alternance.</a:t>
                      </a:r>
                    </a:p>
                    <a:p>
                      <a:pPr marR="575945" algn="ctr">
                        <a:lnSpc>
                          <a:spcPct val="115000"/>
                        </a:lnSpc>
                        <a:spcAft>
                          <a:spcPts val="700"/>
                        </a:spcAft>
                      </a:pPr>
                      <a:r>
                        <a:rPr lang="fr-FR" sz="1400" kern="150" dirty="0">
                          <a:effectLst/>
                        </a:rPr>
                        <a:t>-Lancer et attraper un ballon sans perdre l’équilibre.</a:t>
                      </a:r>
                    </a:p>
                    <a:p>
                      <a:pPr marR="575945" algn="ctr">
                        <a:lnSpc>
                          <a:spcPct val="115000"/>
                        </a:lnSpc>
                        <a:spcAft>
                          <a:spcPts val="700"/>
                        </a:spcAft>
                      </a:pPr>
                      <a:r>
                        <a:rPr lang="fr-FR" sz="1400" kern="150" dirty="0">
                          <a:effectLst/>
                        </a:rPr>
                        <a:t>-Grimper, glisser, monter une échelle et se balancer sur le matériel.</a:t>
                      </a:r>
                    </a:p>
                    <a:p>
                      <a:pPr marR="575945" algn="ctr">
                        <a:lnSpc>
                          <a:spcPct val="115000"/>
                        </a:lnSpc>
                        <a:spcAft>
                          <a:spcPts val="700"/>
                        </a:spcAft>
                      </a:pPr>
                      <a:r>
                        <a:rPr lang="fr-FR" sz="1400" kern="150" dirty="0">
                          <a:effectLst/>
                        </a:rPr>
                        <a:t>-S’accroupir et se relever sans aide, monter les escaliers sans se tenir à la rampe.</a:t>
                      </a:r>
                    </a:p>
                    <a:p>
                      <a:pPr marR="575945" algn="ctr">
                        <a:lnSpc>
                          <a:spcPct val="115000"/>
                        </a:lnSpc>
                        <a:spcAft>
                          <a:spcPts val="700"/>
                        </a:spcAft>
                      </a:pPr>
                      <a:r>
                        <a:rPr lang="fr-FR" sz="1400" kern="150" dirty="0">
                          <a:effectLst/>
                        </a:rPr>
                        <a:t>-sauter sur une jambe en se déplaçant vers l’avant.</a:t>
                      </a:r>
                    </a:p>
                    <a:p>
                      <a:pPr marR="575945" algn="ctr">
                        <a:lnSpc>
                          <a:spcPct val="115000"/>
                        </a:lnSpc>
                        <a:spcAft>
                          <a:spcPts val="700"/>
                        </a:spcAft>
                      </a:pPr>
                      <a:r>
                        <a:rPr lang="fr-FR" sz="1400" kern="150" dirty="0">
                          <a:effectLst/>
                        </a:rPr>
                        <a:t>-Se tenir en équilibre sur un pied au moins 5 secondes.</a:t>
                      </a:r>
                      <a:endParaRPr lang="fr-FR" sz="1400" kern="150" dirty="0">
                        <a:solidFill>
                          <a:srgbClr val="000000"/>
                        </a:solidFill>
                        <a:effectLst/>
                        <a:latin typeface="Liberation Serif"/>
                        <a:ea typeface="Liberation Serif"/>
                        <a:cs typeface="Liberation Serif"/>
                      </a:endParaRPr>
                    </a:p>
                  </a:txBody>
                  <a:tcPr marL="48824" marR="48824" marT="0" marB="0">
                    <a:solidFill>
                      <a:schemeClr val="accent5">
                        <a:lumMod val="60000"/>
                        <a:lumOff val="40000"/>
                      </a:schemeClr>
                    </a:solidFill>
                  </a:tcPr>
                </a:tc>
                <a:tc>
                  <a:txBody>
                    <a:bodyPr/>
                    <a:lstStyle/>
                    <a:p>
                      <a:pPr marR="648335" algn="ctr">
                        <a:lnSpc>
                          <a:spcPct val="115000"/>
                        </a:lnSpc>
                        <a:spcAft>
                          <a:spcPts val="700"/>
                        </a:spcAft>
                      </a:pPr>
                      <a:r>
                        <a:rPr lang="fr-FR" sz="1400" kern="150" dirty="0">
                          <a:effectLst/>
                        </a:rPr>
                        <a:t>Il fait du tricycle sans se cogner contre les choses.</a:t>
                      </a:r>
                    </a:p>
                    <a:p>
                      <a:pPr marR="648335" algn="ctr">
                        <a:lnSpc>
                          <a:spcPct val="115000"/>
                        </a:lnSpc>
                        <a:spcAft>
                          <a:spcPts val="700"/>
                        </a:spcAft>
                      </a:pPr>
                      <a:r>
                        <a:rPr lang="fr-FR" sz="1400" kern="150" dirty="0">
                          <a:effectLst/>
                        </a:rPr>
                        <a:t>Il lance, attrape et fait rebondir un ballon avec plus d’aisance.</a:t>
                      </a:r>
                    </a:p>
                    <a:p>
                      <a:pPr marR="648335" algn="ctr">
                        <a:lnSpc>
                          <a:spcPct val="115000"/>
                        </a:lnSpc>
                        <a:spcAft>
                          <a:spcPts val="700"/>
                        </a:spcAft>
                      </a:pPr>
                      <a:r>
                        <a:rPr lang="fr-FR" sz="1400" kern="150" dirty="0">
                          <a:effectLst/>
                        </a:rPr>
                        <a:t>Il peut :</a:t>
                      </a:r>
                    </a:p>
                    <a:p>
                      <a:pPr marR="648335" algn="ctr">
                        <a:lnSpc>
                          <a:spcPct val="115000"/>
                        </a:lnSpc>
                        <a:spcAft>
                          <a:spcPts val="700"/>
                        </a:spcAft>
                      </a:pPr>
                      <a:r>
                        <a:rPr lang="fr-FR" sz="1400" kern="150" dirty="0">
                          <a:effectLst/>
                        </a:rPr>
                        <a:t>-Marcher sur une ligne droite en avançant et en reculant talon collé contre les orteils.</a:t>
                      </a:r>
                    </a:p>
                    <a:p>
                      <a:pPr marR="648335" algn="ctr">
                        <a:lnSpc>
                          <a:spcPct val="115000"/>
                        </a:lnSpc>
                        <a:spcAft>
                          <a:spcPts val="700"/>
                        </a:spcAft>
                      </a:pPr>
                      <a:r>
                        <a:rPr lang="fr-FR" sz="1400" kern="150" dirty="0">
                          <a:effectLst/>
                        </a:rPr>
                        <a:t>-Marcher 10 pas sur ses talons.</a:t>
                      </a:r>
                    </a:p>
                    <a:p>
                      <a:pPr marR="648335" algn="ctr">
                        <a:lnSpc>
                          <a:spcPct val="115000"/>
                        </a:lnSpc>
                        <a:spcAft>
                          <a:spcPts val="700"/>
                        </a:spcAft>
                      </a:pPr>
                      <a:r>
                        <a:rPr lang="fr-FR" sz="1400" kern="150" dirty="0">
                          <a:effectLst/>
                        </a:rPr>
                        <a:t>-Sauter devant et derrière sur de courtes distances.</a:t>
                      </a:r>
                    </a:p>
                    <a:p>
                      <a:pPr marR="648335" algn="ctr">
                        <a:lnSpc>
                          <a:spcPct val="115000"/>
                        </a:lnSpc>
                        <a:spcAft>
                          <a:spcPts val="700"/>
                        </a:spcAft>
                      </a:pPr>
                      <a:r>
                        <a:rPr lang="fr-FR" sz="1400" kern="150" dirty="0">
                          <a:effectLst/>
                        </a:rPr>
                        <a:t>-sauter de différentes façons en alternance. (Marelle)</a:t>
                      </a:r>
                    </a:p>
                    <a:p>
                      <a:pPr marR="648335" algn="ctr">
                        <a:lnSpc>
                          <a:spcPct val="115000"/>
                        </a:lnSpc>
                        <a:spcAft>
                          <a:spcPts val="700"/>
                        </a:spcAft>
                      </a:pPr>
                      <a:r>
                        <a:rPr lang="fr-FR" sz="1400" kern="150" dirty="0">
                          <a:effectLst/>
                        </a:rPr>
                        <a:t>-Sauter en tournant sur lui-même (demi-tour)</a:t>
                      </a:r>
                      <a:endParaRPr lang="fr-FR" sz="1400" kern="150" dirty="0">
                        <a:solidFill>
                          <a:srgbClr val="000000"/>
                        </a:solidFill>
                        <a:effectLst/>
                        <a:latin typeface="Liberation Serif"/>
                        <a:ea typeface="Liberation Serif"/>
                        <a:cs typeface="Liberation Serif"/>
                      </a:endParaRPr>
                    </a:p>
                  </a:txBody>
                  <a:tcPr marL="48824" marR="48824" marT="0" marB="0">
                    <a:solidFill>
                      <a:srgbClr val="92D050"/>
                    </a:solidFill>
                  </a:tcPr>
                </a:tc>
                <a:extLst>
                  <a:ext uri="{0D108BD9-81ED-4DB2-BD59-A6C34878D82A}">
                    <a16:rowId xmlns:a16="http://schemas.microsoft.com/office/drawing/2014/main" val="2663147139"/>
                  </a:ext>
                </a:extLst>
              </a:tr>
            </a:tbl>
          </a:graphicData>
        </a:graphic>
      </p:graphicFrame>
    </p:spTree>
    <p:extLst>
      <p:ext uri="{BB962C8B-B14F-4D97-AF65-F5344CB8AC3E}">
        <p14:creationId xmlns:p14="http://schemas.microsoft.com/office/powerpoint/2010/main" val="1442406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3C7C2-DCB3-5E4C-ABFE-BB757867814C}"/>
              </a:ext>
            </a:extLst>
          </p:cNvPr>
          <p:cNvSpPr>
            <a:spLocks noGrp="1"/>
          </p:cNvSpPr>
          <p:nvPr>
            <p:ph type="title"/>
          </p:nvPr>
        </p:nvSpPr>
        <p:spPr>
          <a:xfrm>
            <a:off x="3641926" y="-292231"/>
            <a:ext cx="10131425" cy="1456267"/>
          </a:xfrm>
        </p:spPr>
        <p:txBody>
          <a:bodyPr/>
          <a:lstStyle/>
          <a:p>
            <a:r>
              <a:rPr lang="fr-FR" sz="2400" dirty="0"/>
              <a:t>Le tableau d’Agnès Florin.  </a:t>
            </a:r>
            <a:r>
              <a:rPr lang="fr-FR" dirty="0">
                <a:hlinkClick r:id="rId2" action="ppaction://hlinksldjump"/>
              </a:rPr>
              <a:t>&lt;</a:t>
            </a:r>
            <a:endParaRPr lang="fr-FR" dirty="0"/>
          </a:p>
        </p:txBody>
      </p:sp>
      <p:graphicFrame>
        <p:nvGraphicFramePr>
          <p:cNvPr id="7" name="Espace réservé du contenu 6">
            <a:extLst>
              <a:ext uri="{FF2B5EF4-FFF2-40B4-BE49-F238E27FC236}">
                <a16:creationId xmlns:a16="http://schemas.microsoft.com/office/drawing/2014/main" id="{442B0BB1-DDC0-CB43-BFD6-EE2089D39EA3}"/>
              </a:ext>
            </a:extLst>
          </p:cNvPr>
          <p:cNvGraphicFramePr>
            <a:graphicFrameLocks noGrp="1"/>
          </p:cNvGraphicFramePr>
          <p:nvPr>
            <p:ph idx="1"/>
            <p:extLst>
              <p:ext uri="{D42A27DB-BD31-4B8C-83A1-F6EECF244321}">
                <p14:modId xmlns:p14="http://schemas.microsoft.com/office/powerpoint/2010/main" val="722263628"/>
              </p:ext>
            </p:extLst>
          </p:nvPr>
        </p:nvGraphicFramePr>
        <p:xfrm>
          <a:off x="235670" y="938466"/>
          <a:ext cx="11555280" cy="5307208"/>
        </p:xfrm>
        <a:graphic>
          <a:graphicData uri="http://schemas.openxmlformats.org/drawingml/2006/table">
            <a:tbl>
              <a:tblPr>
                <a:tableStyleId>{5C22544A-7EE6-4342-B048-85BDC9FD1C3A}</a:tableStyleId>
              </a:tblPr>
              <a:tblGrid>
                <a:gridCol w="1020636">
                  <a:extLst>
                    <a:ext uri="{9D8B030D-6E8A-4147-A177-3AD203B41FA5}">
                      <a16:colId xmlns:a16="http://schemas.microsoft.com/office/drawing/2014/main" val="302335570"/>
                    </a:ext>
                  </a:extLst>
                </a:gridCol>
                <a:gridCol w="2043075">
                  <a:extLst>
                    <a:ext uri="{9D8B030D-6E8A-4147-A177-3AD203B41FA5}">
                      <a16:colId xmlns:a16="http://schemas.microsoft.com/office/drawing/2014/main" val="3848753909"/>
                    </a:ext>
                  </a:extLst>
                </a:gridCol>
                <a:gridCol w="2328421">
                  <a:extLst>
                    <a:ext uri="{9D8B030D-6E8A-4147-A177-3AD203B41FA5}">
                      <a16:colId xmlns:a16="http://schemas.microsoft.com/office/drawing/2014/main" val="563952018"/>
                    </a:ext>
                  </a:extLst>
                </a:gridCol>
                <a:gridCol w="2903948">
                  <a:extLst>
                    <a:ext uri="{9D8B030D-6E8A-4147-A177-3AD203B41FA5}">
                      <a16:colId xmlns:a16="http://schemas.microsoft.com/office/drawing/2014/main" val="1525901025"/>
                    </a:ext>
                  </a:extLst>
                </a:gridCol>
                <a:gridCol w="3259200">
                  <a:extLst>
                    <a:ext uri="{9D8B030D-6E8A-4147-A177-3AD203B41FA5}">
                      <a16:colId xmlns:a16="http://schemas.microsoft.com/office/drawing/2014/main" val="3546615644"/>
                    </a:ext>
                  </a:extLst>
                </a:gridCol>
              </a:tblGrid>
              <a:tr h="219873">
                <a:tc>
                  <a:txBody>
                    <a:bodyPr/>
                    <a:lstStyle/>
                    <a:p>
                      <a:pPr marR="648335" algn="ctr">
                        <a:lnSpc>
                          <a:spcPct val="115000"/>
                        </a:lnSpc>
                        <a:spcAft>
                          <a:spcPts val="500"/>
                        </a:spcAft>
                      </a:pPr>
                      <a:r>
                        <a:rPr lang="fr-FR" sz="1400" kern="150" dirty="0">
                          <a:effectLst/>
                        </a:rPr>
                        <a:t>Age</a:t>
                      </a:r>
                      <a:endParaRPr lang="fr-FR" sz="1400" kern="150" dirty="0">
                        <a:solidFill>
                          <a:srgbClr val="000000"/>
                        </a:solidFill>
                        <a:effectLst/>
                        <a:latin typeface="Liberation Serif"/>
                        <a:ea typeface="Liberation Serif"/>
                        <a:cs typeface="Liberation Serif"/>
                      </a:endParaRPr>
                    </a:p>
                  </a:txBody>
                  <a:tcPr marL="21175" marR="21175" marT="0" marB="0">
                    <a:solidFill>
                      <a:schemeClr val="accent4">
                        <a:lumMod val="40000"/>
                        <a:lumOff val="60000"/>
                      </a:schemeClr>
                    </a:solidFill>
                  </a:tcPr>
                </a:tc>
                <a:tc>
                  <a:txBody>
                    <a:bodyPr/>
                    <a:lstStyle/>
                    <a:p>
                      <a:pPr marR="648335" algn="ctr">
                        <a:lnSpc>
                          <a:spcPct val="115000"/>
                        </a:lnSpc>
                        <a:spcAft>
                          <a:spcPts val="500"/>
                        </a:spcAft>
                      </a:pPr>
                      <a:r>
                        <a:rPr lang="fr-FR" sz="1400" kern="150" dirty="0">
                          <a:effectLst/>
                        </a:rPr>
                        <a:t>Moteur</a:t>
                      </a:r>
                      <a:endParaRPr lang="fr-FR" sz="1400" kern="150" dirty="0">
                        <a:solidFill>
                          <a:srgbClr val="000000"/>
                        </a:solidFill>
                        <a:effectLst/>
                        <a:latin typeface="Liberation Serif"/>
                        <a:ea typeface="Liberation Serif"/>
                        <a:cs typeface="Liberation Serif"/>
                      </a:endParaRPr>
                    </a:p>
                  </a:txBody>
                  <a:tcPr marL="21175" marR="21175" marT="0" marB="0">
                    <a:solidFill>
                      <a:schemeClr val="accent4">
                        <a:lumMod val="40000"/>
                        <a:lumOff val="60000"/>
                      </a:schemeClr>
                    </a:solidFill>
                  </a:tcPr>
                </a:tc>
                <a:tc>
                  <a:txBody>
                    <a:bodyPr/>
                    <a:lstStyle/>
                    <a:p>
                      <a:pPr marR="648335" algn="ctr">
                        <a:lnSpc>
                          <a:spcPct val="115000"/>
                        </a:lnSpc>
                        <a:spcAft>
                          <a:spcPts val="500"/>
                        </a:spcAft>
                      </a:pPr>
                      <a:r>
                        <a:rPr lang="fr-FR" sz="1400" kern="150" dirty="0">
                          <a:effectLst/>
                        </a:rPr>
                        <a:t>Social et affectif</a:t>
                      </a:r>
                      <a:endParaRPr lang="fr-FR" sz="1400" kern="150" dirty="0">
                        <a:solidFill>
                          <a:srgbClr val="000000"/>
                        </a:solidFill>
                        <a:effectLst/>
                        <a:latin typeface="Liberation Serif"/>
                        <a:ea typeface="Liberation Serif"/>
                        <a:cs typeface="Liberation Serif"/>
                      </a:endParaRPr>
                    </a:p>
                  </a:txBody>
                  <a:tcPr marL="21175" marR="21175" marT="0" marB="0">
                    <a:solidFill>
                      <a:schemeClr val="accent4">
                        <a:lumMod val="40000"/>
                        <a:lumOff val="60000"/>
                      </a:schemeClr>
                    </a:solidFill>
                  </a:tcPr>
                </a:tc>
                <a:tc>
                  <a:txBody>
                    <a:bodyPr/>
                    <a:lstStyle/>
                    <a:p>
                      <a:pPr marR="648335" algn="ctr">
                        <a:lnSpc>
                          <a:spcPct val="115000"/>
                        </a:lnSpc>
                        <a:spcAft>
                          <a:spcPts val="500"/>
                        </a:spcAft>
                      </a:pPr>
                      <a:r>
                        <a:rPr lang="fr-FR" sz="1400" kern="150" dirty="0">
                          <a:effectLst/>
                        </a:rPr>
                        <a:t>Cognitif</a:t>
                      </a:r>
                      <a:endParaRPr lang="fr-FR" sz="1400" kern="150" dirty="0">
                        <a:solidFill>
                          <a:srgbClr val="000000"/>
                        </a:solidFill>
                        <a:effectLst/>
                        <a:latin typeface="Liberation Serif"/>
                        <a:ea typeface="Liberation Serif"/>
                        <a:cs typeface="Liberation Serif"/>
                      </a:endParaRPr>
                    </a:p>
                  </a:txBody>
                  <a:tcPr marL="21175" marR="21175" marT="0" marB="0">
                    <a:solidFill>
                      <a:schemeClr val="accent4">
                        <a:lumMod val="40000"/>
                        <a:lumOff val="60000"/>
                      </a:schemeClr>
                    </a:solidFill>
                  </a:tcPr>
                </a:tc>
                <a:tc>
                  <a:txBody>
                    <a:bodyPr/>
                    <a:lstStyle/>
                    <a:p>
                      <a:pPr marR="648335" algn="ctr">
                        <a:lnSpc>
                          <a:spcPct val="115000"/>
                        </a:lnSpc>
                        <a:spcAft>
                          <a:spcPts val="500"/>
                        </a:spcAft>
                      </a:pPr>
                      <a:r>
                        <a:rPr lang="fr-FR" sz="1400" kern="150" dirty="0">
                          <a:effectLst/>
                        </a:rPr>
                        <a:t>Langage</a:t>
                      </a:r>
                      <a:endParaRPr lang="fr-FR" sz="1400" kern="150" dirty="0">
                        <a:solidFill>
                          <a:srgbClr val="000000"/>
                        </a:solidFill>
                        <a:effectLst/>
                        <a:latin typeface="Liberation Serif"/>
                        <a:ea typeface="Liberation Serif"/>
                        <a:cs typeface="Liberation Serif"/>
                      </a:endParaRPr>
                    </a:p>
                  </a:txBody>
                  <a:tcPr marL="21175" marR="21175" marT="0" marB="0">
                    <a:solidFill>
                      <a:schemeClr val="accent4">
                        <a:lumMod val="40000"/>
                        <a:lumOff val="60000"/>
                      </a:schemeClr>
                    </a:solidFill>
                  </a:tcPr>
                </a:tc>
                <a:extLst>
                  <a:ext uri="{0D108BD9-81ED-4DB2-BD59-A6C34878D82A}">
                    <a16:rowId xmlns:a16="http://schemas.microsoft.com/office/drawing/2014/main" val="3913293832"/>
                  </a:ext>
                </a:extLst>
              </a:tr>
              <a:tr h="1329830">
                <a:tc>
                  <a:txBody>
                    <a:bodyPr/>
                    <a:lstStyle/>
                    <a:p>
                      <a:pPr marR="648335" algn="ctr">
                        <a:lnSpc>
                          <a:spcPct val="115000"/>
                        </a:lnSpc>
                        <a:spcAft>
                          <a:spcPts val="500"/>
                        </a:spcAft>
                      </a:pPr>
                      <a:r>
                        <a:rPr lang="fr-FR" sz="1400" kern="150" dirty="0">
                          <a:effectLst/>
                        </a:rPr>
                        <a:t>2-3 ans</a:t>
                      </a:r>
                      <a:endParaRPr lang="fr-FR" sz="1400" kern="150" dirty="0">
                        <a:solidFill>
                          <a:srgbClr val="000000"/>
                        </a:solidFill>
                        <a:effectLst/>
                        <a:latin typeface="Liberation Serif"/>
                        <a:ea typeface="Liberation Serif"/>
                        <a:cs typeface="Liberation Serif"/>
                      </a:endParaRPr>
                    </a:p>
                  </a:txBody>
                  <a:tcPr marL="21175" marR="21175" marT="0" marB="0" anchor="ctr">
                    <a:solidFill>
                      <a:schemeClr val="accent4">
                        <a:lumMod val="40000"/>
                        <a:lumOff val="60000"/>
                      </a:schemeClr>
                    </a:solidFill>
                  </a:tcPr>
                </a:tc>
                <a:tc>
                  <a:txBody>
                    <a:bodyPr/>
                    <a:lstStyle/>
                    <a:p>
                      <a:pPr marR="648335" algn="l">
                        <a:lnSpc>
                          <a:spcPct val="115000"/>
                        </a:lnSpc>
                        <a:spcAft>
                          <a:spcPts val="500"/>
                        </a:spcAft>
                      </a:pPr>
                      <a:r>
                        <a:rPr lang="fr-FR" sz="1200" kern="150" dirty="0">
                          <a:effectLst/>
                        </a:rPr>
                        <a:t>Il monte et descend les escaliers., saute à pieds pieds joints ,  tourne les pages d’un livre et utilise des ciseaux.</a:t>
                      </a:r>
                    </a:p>
                  </a:txBody>
                  <a:tcPr marL="21175" marR="21175" marT="0" marB="0"/>
                </a:tc>
                <a:tc>
                  <a:txBody>
                    <a:bodyPr/>
                    <a:lstStyle/>
                    <a:p>
                      <a:pPr marR="648335" algn="l">
                        <a:lnSpc>
                          <a:spcPct val="115000"/>
                        </a:lnSpc>
                        <a:spcAft>
                          <a:spcPts val="500"/>
                        </a:spcAft>
                      </a:pPr>
                      <a:r>
                        <a:rPr lang="fr-FR" sz="1200" kern="150" dirty="0">
                          <a:effectLst/>
                        </a:rPr>
                        <a:t>Les attachements sont multiples. il se reconnait dans un miroir et utilise les jeux symboliques.</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identifie les objets par l’usage, prend en compte le point de vue d’autrui et oriente un objet pour que l’adulte le voit.</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modifie les demandes selon les interlocuteurs, produit 200 à 300 mots et comprend les demandes directes et indirectes</a:t>
                      </a:r>
                      <a:endParaRPr lang="fr-FR" sz="1200" kern="150" dirty="0">
                        <a:solidFill>
                          <a:srgbClr val="000000"/>
                        </a:solidFill>
                        <a:effectLst/>
                        <a:latin typeface="Liberation Serif"/>
                        <a:ea typeface="Liberation Serif"/>
                        <a:cs typeface="Liberation Serif"/>
                      </a:endParaRPr>
                    </a:p>
                  </a:txBody>
                  <a:tcPr marL="21175" marR="21175" marT="0" marB="0"/>
                </a:tc>
                <a:extLst>
                  <a:ext uri="{0D108BD9-81ED-4DB2-BD59-A6C34878D82A}">
                    <a16:rowId xmlns:a16="http://schemas.microsoft.com/office/drawing/2014/main" val="2056826668"/>
                  </a:ext>
                </a:extLst>
              </a:tr>
              <a:tr h="1055012">
                <a:tc>
                  <a:txBody>
                    <a:bodyPr/>
                    <a:lstStyle/>
                    <a:p>
                      <a:pPr marR="648335" algn="l">
                        <a:lnSpc>
                          <a:spcPct val="115000"/>
                        </a:lnSpc>
                        <a:spcAft>
                          <a:spcPts val="500"/>
                        </a:spcAft>
                      </a:pPr>
                      <a:r>
                        <a:rPr lang="fr-FR" sz="1400" kern="150" dirty="0">
                          <a:effectLst/>
                        </a:rPr>
                        <a:t>3-4 ans</a:t>
                      </a:r>
                      <a:endParaRPr lang="fr-FR" sz="1400" kern="150" dirty="0">
                        <a:solidFill>
                          <a:srgbClr val="000000"/>
                        </a:solidFill>
                        <a:effectLst/>
                        <a:latin typeface="Liberation Serif"/>
                        <a:ea typeface="Liberation Serif"/>
                        <a:cs typeface="Liberation Serif"/>
                      </a:endParaRPr>
                    </a:p>
                  </a:txBody>
                  <a:tcPr marL="21175" marR="21175" marT="0" marB="0" anchor="ctr">
                    <a:solidFill>
                      <a:schemeClr val="accent4">
                        <a:lumMod val="40000"/>
                        <a:lumOff val="60000"/>
                      </a:schemeClr>
                    </a:solidFill>
                  </a:tcPr>
                </a:tc>
                <a:tc>
                  <a:txBody>
                    <a:bodyPr/>
                    <a:lstStyle/>
                    <a:p>
                      <a:pPr marR="648335" algn="l">
                        <a:lnSpc>
                          <a:spcPct val="115000"/>
                        </a:lnSpc>
                        <a:spcAft>
                          <a:spcPts val="500"/>
                        </a:spcAft>
                      </a:pPr>
                      <a:r>
                        <a:rPr lang="fr-FR" sz="1200" kern="150" dirty="0">
                          <a:effectLst/>
                        </a:rPr>
                        <a:t>Il court avec aisance, tape du pied dans un ballon et fait du tricycle.</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Acquisition de concepts d’espace, de temps et de quantité.</a:t>
                      </a:r>
                    </a:p>
                    <a:p>
                      <a:pPr marR="648335" algn="l">
                        <a:lnSpc>
                          <a:spcPct val="115000"/>
                        </a:lnSpc>
                        <a:spcAft>
                          <a:spcPts val="500"/>
                        </a:spcAft>
                      </a:pPr>
                      <a:r>
                        <a:rPr lang="fr-FR" sz="1200" kern="150" dirty="0">
                          <a:effectLst/>
                        </a:rPr>
                        <a:t>Utilisation  les principes du  comptage.</a:t>
                      </a:r>
                    </a:p>
                  </a:txBody>
                  <a:tcPr marL="0" marR="0" marT="0" marB="0"/>
                </a:tc>
                <a:tc>
                  <a:txBody>
                    <a:bodyPr/>
                    <a:lstStyle/>
                    <a:p>
                      <a:pPr marR="648335" algn="l">
                        <a:lnSpc>
                          <a:spcPct val="115000"/>
                        </a:lnSpc>
                        <a:spcAft>
                          <a:spcPts val="500"/>
                        </a:spcAft>
                      </a:pPr>
                      <a:r>
                        <a:rPr lang="fr-FR" sz="1200" kern="150" dirty="0">
                          <a:effectLst/>
                        </a:rPr>
                        <a:t>Il utilise plusieurs parties du corps, attend son tour, aime aider les autres et c critique autrui.</a:t>
                      </a:r>
                    </a:p>
                    <a:p>
                      <a:pPr marR="648335" algn="l">
                        <a:lnSpc>
                          <a:spcPct val="115000"/>
                        </a:lnSpc>
                        <a:spcAft>
                          <a:spcPts val="500"/>
                        </a:spcAft>
                      </a:pPr>
                      <a:r>
                        <a:rPr lang="fr-FR" sz="1200" kern="150" dirty="0">
                          <a:effectLst/>
                        </a:rPr>
                        <a:t> </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Extension du vocabulaire et phrase courte.</a:t>
                      </a:r>
                    </a:p>
                    <a:p>
                      <a:pPr marR="648335" algn="l">
                        <a:lnSpc>
                          <a:spcPct val="115000"/>
                        </a:lnSpc>
                        <a:spcAft>
                          <a:spcPts val="500"/>
                        </a:spcAft>
                      </a:pPr>
                      <a:r>
                        <a:rPr lang="fr-FR" sz="1200" kern="150" dirty="0">
                          <a:effectLst/>
                        </a:rPr>
                        <a:t>Il peut suivre une conversation, comprendre les promesses et  s’amuser des jeux de langage.</a:t>
                      </a:r>
                      <a:endParaRPr lang="fr-FR" sz="1200" kern="150" dirty="0">
                        <a:solidFill>
                          <a:srgbClr val="000000"/>
                        </a:solidFill>
                        <a:effectLst/>
                        <a:latin typeface="Liberation Serif"/>
                        <a:ea typeface="Liberation Serif"/>
                        <a:cs typeface="Liberation Serif"/>
                      </a:endParaRPr>
                    </a:p>
                  </a:txBody>
                  <a:tcPr marL="21175" marR="21175" marT="0" marB="0"/>
                </a:tc>
                <a:extLst>
                  <a:ext uri="{0D108BD9-81ED-4DB2-BD59-A6C34878D82A}">
                    <a16:rowId xmlns:a16="http://schemas.microsoft.com/office/drawing/2014/main" val="2062716389"/>
                  </a:ext>
                </a:extLst>
              </a:tr>
              <a:tr h="993345">
                <a:tc>
                  <a:txBody>
                    <a:bodyPr/>
                    <a:lstStyle/>
                    <a:p>
                      <a:pPr marR="648335" algn="l">
                        <a:lnSpc>
                          <a:spcPct val="115000"/>
                        </a:lnSpc>
                        <a:spcAft>
                          <a:spcPts val="500"/>
                        </a:spcAft>
                      </a:pPr>
                      <a:r>
                        <a:rPr lang="fr-FR" sz="1400" kern="150" dirty="0">
                          <a:effectLst/>
                        </a:rPr>
                        <a:t>4-5 ans</a:t>
                      </a:r>
                      <a:endParaRPr lang="fr-FR" sz="1400" kern="150" dirty="0">
                        <a:solidFill>
                          <a:srgbClr val="000000"/>
                        </a:solidFill>
                        <a:effectLst/>
                        <a:latin typeface="Liberation Serif"/>
                        <a:ea typeface="Liberation Serif"/>
                        <a:cs typeface="Liberation Serif"/>
                      </a:endParaRPr>
                    </a:p>
                  </a:txBody>
                  <a:tcPr marL="21175" marR="21175" marT="0" marB="0" anchor="ctr">
                    <a:solidFill>
                      <a:schemeClr val="accent4">
                        <a:lumMod val="40000"/>
                        <a:lumOff val="60000"/>
                      </a:schemeClr>
                    </a:solidFill>
                  </a:tcPr>
                </a:tc>
                <a:tc>
                  <a:txBody>
                    <a:bodyPr/>
                    <a:lstStyle/>
                    <a:p>
                      <a:pPr marR="648335" algn="l">
                        <a:lnSpc>
                          <a:spcPct val="115000"/>
                        </a:lnSpc>
                        <a:spcAft>
                          <a:spcPts val="500"/>
                        </a:spcAft>
                      </a:pPr>
                      <a:r>
                        <a:rPr lang="fr-FR" sz="1200" kern="150" dirty="0">
                          <a:effectLst/>
                        </a:rPr>
                        <a:t>IL monte à l’ échelle, marche en arrière et tient un papier d’une main tout en écrivant de l’autre</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comprend l’état mental d’autrui et Joue à des jeux de compétitions. </a:t>
                      </a:r>
                    </a:p>
                    <a:p>
                      <a:pPr marR="648335" algn="l">
                        <a:lnSpc>
                          <a:spcPct val="115000"/>
                        </a:lnSpc>
                        <a:spcAft>
                          <a:spcPts val="500"/>
                        </a:spcAft>
                      </a:pPr>
                      <a:r>
                        <a:rPr lang="fr-FR" sz="1200" kern="150" dirty="0">
                          <a:effectLst/>
                        </a:rPr>
                        <a:t>Il se reconnait garçon –fille (Stabilité du genre.)</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est attentif à sa performance et  capable de classification et de sériation.</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produit des demandes indirectes et des justifications et comprend le comparatif, l’identité et la différence.</a:t>
                      </a:r>
                      <a:endParaRPr lang="fr-FR" sz="1200" kern="150" dirty="0">
                        <a:solidFill>
                          <a:srgbClr val="000000"/>
                        </a:solidFill>
                        <a:effectLst/>
                        <a:latin typeface="Liberation Serif"/>
                        <a:ea typeface="Liberation Serif"/>
                        <a:cs typeface="Liberation Serif"/>
                      </a:endParaRPr>
                    </a:p>
                  </a:txBody>
                  <a:tcPr marL="21175" marR="21175" marT="0" marB="0"/>
                </a:tc>
                <a:extLst>
                  <a:ext uri="{0D108BD9-81ED-4DB2-BD59-A6C34878D82A}">
                    <a16:rowId xmlns:a16="http://schemas.microsoft.com/office/drawing/2014/main" val="185784738"/>
                  </a:ext>
                </a:extLst>
              </a:tr>
              <a:tr h="1501894">
                <a:tc>
                  <a:txBody>
                    <a:bodyPr/>
                    <a:lstStyle/>
                    <a:p>
                      <a:pPr marR="648335" algn="l">
                        <a:lnSpc>
                          <a:spcPct val="115000"/>
                        </a:lnSpc>
                        <a:spcAft>
                          <a:spcPts val="500"/>
                        </a:spcAft>
                      </a:pPr>
                      <a:r>
                        <a:rPr lang="fr-FR" sz="1400" kern="150" dirty="0">
                          <a:effectLst/>
                        </a:rPr>
                        <a:t>5-6 ans</a:t>
                      </a:r>
                      <a:endParaRPr lang="fr-FR" sz="1400" kern="150" dirty="0">
                        <a:solidFill>
                          <a:srgbClr val="000000"/>
                        </a:solidFill>
                        <a:effectLst/>
                        <a:latin typeface="Liberation Serif"/>
                        <a:ea typeface="Liberation Serif"/>
                        <a:cs typeface="Liberation Serif"/>
                      </a:endParaRPr>
                    </a:p>
                  </a:txBody>
                  <a:tcPr marL="21175" marR="21175" marT="0" marB="0" anchor="ctr">
                    <a:solidFill>
                      <a:schemeClr val="accent4">
                        <a:lumMod val="40000"/>
                        <a:lumOff val="60000"/>
                      </a:schemeClr>
                    </a:solidFill>
                  </a:tcPr>
                </a:tc>
                <a:tc>
                  <a:txBody>
                    <a:bodyPr/>
                    <a:lstStyle/>
                    <a:p>
                      <a:pPr marR="648335" algn="l">
                        <a:lnSpc>
                          <a:spcPct val="115000"/>
                        </a:lnSpc>
                        <a:spcAft>
                          <a:spcPts val="500"/>
                        </a:spcAft>
                      </a:pPr>
                      <a:r>
                        <a:rPr lang="fr-FR" sz="1200" kern="150" dirty="0">
                          <a:effectLst/>
                        </a:rPr>
                        <a:t>Il fait du vélo sans roulette et lace ses chaussures.</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sait se contrôler, choisir ses amis et négocier avec l’adulte.</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Début de la conversation. Il Comprend que la grandeur d’une collection reste la même quelque soit la manière dont elle est présentée. Il Dessine un bonhomme et  écrit son prénom.</a:t>
                      </a:r>
                      <a:endParaRPr lang="fr-FR" sz="1200" kern="150" dirty="0">
                        <a:solidFill>
                          <a:srgbClr val="000000"/>
                        </a:solidFill>
                        <a:effectLst/>
                        <a:latin typeface="Liberation Serif"/>
                        <a:ea typeface="Liberation Serif"/>
                        <a:cs typeface="Liberation Serif"/>
                      </a:endParaRPr>
                    </a:p>
                  </a:txBody>
                  <a:tcPr marL="21175" marR="21175" marT="0" marB="0"/>
                </a:tc>
                <a:tc>
                  <a:txBody>
                    <a:bodyPr/>
                    <a:lstStyle/>
                    <a:p>
                      <a:pPr marR="648335" algn="l">
                        <a:lnSpc>
                          <a:spcPct val="115000"/>
                        </a:lnSpc>
                        <a:spcAft>
                          <a:spcPts val="500"/>
                        </a:spcAft>
                      </a:pPr>
                      <a:r>
                        <a:rPr lang="fr-FR" sz="1200" kern="150" dirty="0">
                          <a:effectLst/>
                        </a:rPr>
                        <a:t>Il produit des énoncés de 5 à 6 mots, est capable de répondre au téléphone. C’est  le début de lecture logographique. Il  identifie des rimes et comprend environ 2500 mots.</a:t>
                      </a:r>
                      <a:endParaRPr lang="fr-FR" sz="1200" kern="150" dirty="0">
                        <a:solidFill>
                          <a:srgbClr val="000000"/>
                        </a:solidFill>
                        <a:effectLst/>
                        <a:latin typeface="Liberation Serif"/>
                        <a:ea typeface="Liberation Serif"/>
                        <a:cs typeface="Liberation Serif"/>
                      </a:endParaRPr>
                    </a:p>
                  </a:txBody>
                  <a:tcPr marL="21175" marR="21175" marT="0" marB="0"/>
                </a:tc>
                <a:extLst>
                  <a:ext uri="{0D108BD9-81ED-4DB2-BD59-A6C34878D82A}">
                    <a16:rowId xmlns:a16="http://schemas.microsoft.com/office/drawing/2014/main" val="1211672287"/>
                  </a:ext>
                </a:extLst>
              </a:tr>
            </a:tbl>
          </a:graphicData>
        </a:graphic>
      </p:graphicFrame>
    </p:spTree>
    <p:extLst>
      <p:ext uri="{BB962C8B-B14F-4D97-AF65-F5344CB8AC3E}">
        <p14:creationId xmlns:p14="http://schemas.microsoft.com/office/powerpoint/2010/main" val="30106104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6F1EF3-A1B3-5547-A5D8-384D01087C5A}"/>
              </a:ext>
            </a:extLst>
          </p:cNvPr>
          <p:cNvSpPr>
            <a:spLocks noGrp="1"/>
          </p:cNvSpPr>
          <p:nvPr>
            <p:ph type="title"/>
          </p:nvPr>
        </p:nvSpPr>
        <p:spPr/>
        <p:txBody>
          <a:bodyPr/>
          <a:lstStyle/>
          <a:p>
            <a:r>
              <a:rPr lang="fr-FR" dirty="0"/>
              <a:t>2-Langage et actions </a:t>
            </a:r>
            <a:r>
              <a:rPr lang="fr-FR" dirty="0">
                <a:hlinkClick r:id="rId2" action="ppaction://hlinksldjump"/>
              </a:rPr>
              <a:t>&lt;</a:t>
            </a:r>
            <a:endParaRPr lang="fr-FR" dirty="0"/>
          </a:p>
        </p:txBody>
      </p:sp>
      <p:sp>
        <p:nvSpPr>
          <p:cNvPr id="3" name="Espace réservé du contenu 2">
            <a:extLst>
              <a:ext uri="{FF2B5EF4-FFF2-40B4-BE49-F238E27FC236}">
                <a16:creationId xmlns:a16="http://schemas.microsoft.com/office/drawing/2014/main" id="{0200959D-DB79-6E4A-99DF-C99B85615FF8}"/>
              </a:ext>
            </a:extLst>
          </p:cNvPr>
          <p:cNvSpPr>
            <a:spLocks noGrp="1"/>
          </p:cNvSpPr>
          <p:nvPr>
            <p:ph idx="1"/>
          </p:nvPr>
        </p:nvSpPr>
        <p:spPr>
          <a:xfrm>
            <a:off x="1138288" y="1715678"/>
            <a:ext cx="10131425" cy="2991439"/>
          </a:xfrm>
        </p:spPr>
        <p:txBody>
          <a:bodyPr>
            <a:normAutofit/>
          </a:bodyPr>
          <a:lstStyle/>
          <a:p>
            <a:r>
              <a:rPr lang="fr-FR" sz="2000" dirty="0"/>
              <a:t>Les trois moments </a:t>
            </a:r>
            <a:r>
              <a:rPr lang="fr-FR" sz="2000" dirty="0">
                <a:hlinkClick r:id="rId3" action="ppaction://hlinksldjump"/>
              </a:rPr>
              <a:t>+</a:t>
            </a:r>
            <a:endParaRPr lang="fr-FR" sz="2000" dirty="0"/>
          </a:p>
          <a:p>
            <a:r>
              <a:rPr lang="fr-FR" sz="2000" dirty="0"/>
              <a:t>Des outils pour travailler le  langage </a:t>
            </a:r>
            <a:r>
              <a:rPr lang="fr-FR" sz="2000" dirty="0">
                <a:hlinkClick r:id="rId4" action="ppaction://hlinksldjump"/>
              </a:rPr>
              <a:t>+</a:t>
            </a:r>
            <a:endParaRPr lang="fr-FR" sz="2000" dirty="0"/>
          </a:p>
        </p:txBody>
      </p:sp>
    </p:spTree>
    <p:extLst>
      <p:ext uri="{BB962C8B-B14F-4D97-AF65-F5344CB8AC3E}">
        <p14:creationId xmlns:p14="http://schemas.microsoft.com/office/powerpoint/2010/main" val="21216691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438E697F-3B70-B54F-A51B-5E874244298F}"/>
              </a:ext>
            </a:extLst>
          </p:cNvPr>
          <p:cNvGraphicFramePr>
            <a:graphicFrameLocks noGrp="1"/>
          </p:cNvGraphicFramePr>
          <p:nvPr>
            <p:extLst>
              <p:ext uri="{D42A27DB-BD31-4B8C-83A1-F6EECF244321}">
                <p14:modId xmlns:p14="http://schemas.microsoft.com/office/powerpoint/2010/main" val="4256488675"/>
              </p:ext>
            </p:extLst>
          </p:nvPr>
        </p:nvGraphicFramePr>
        <p:xfrm>
          <a:off x="386500" y="500337"/>
          <a:ext cx="11368727" cy="5623941"/>
        </p:xfrm>
        <a:graphic>
          <a:graphicData uri="http://schemas.openxmlformats.org/drawingml/2006/table">
            <a:tbl>
              <a:tblPr firstRow="1" bandRow="1">
                <a:tableStyleId>{69CF1AB2-1976-4502-BF36-3FF5EA218861}</a:tableStyleId>
              </a:tblPr>
              <a:tblGrid>
                <a:gridCol w="1300898">
                  <a:extLst>
                    <a:ext uri="{9D8B030D-6E8A-4147-A177-3AD203B41FA5}">
                      <a16:colId xmlns:a16="http://schemas.microsoft.com/office/drawing/2014/main" val="1737097909"/>
                    </a:ext>
                  </a:extLst>
                </a:gridCol>
                <a:gridCol w="2667786">
                  <a:extLst>
                    <a:ext uri="{9D8B030D-6E8A-4147-A177-3AD203B41FA5}">
                      <a16:colId xmlns:a16="http://schemas.microsoft.com/office/drawing/2014/main" val="2521501600"/>
                    </a:ext>
                  </a:extLst>
                </a:gridCol>
                <a:gridCol w="7400043">
                  <a:extLst>
                    <a:ext uri="{9D8B030D-6E8A-4147-A177-3AD203B41FA5}">
                      <a16:colId xmlns:a16="http://schemas.microsoft.com/office/drawing/2014/main" val="1373179742"/>
                    </a:ext>
                  </a:extLst>
                </a:gridCol>
              </a:tblGrid>
              <a:tr h="370840">
                <a:tc>
                  <a:txBody>
                    <a:bodyPr/>
                    <a:lstStyle/>
                    <a:p>
                      <a:r>
                        <a:rPr lang="fr-FR" sz="1200" b="1" dirty="0">
                          <a:solidFill>
                            <a:schemeClr val="bg1"/>
                          </a:solidFill>
                        </a:rPr>
                        <a:t> Avant</a:t>
                      </a:r>
                    </a:p>
                  </a:txBody>
                  <a:tcPr vert="wordArtVert" anchor="ctr"/>
                </a:tc>
                <a:tc>
                  <a:txBody>
                    <a:bodyPr/>
                    <a:lstStyle/>
                    <a:p>
                      <a:r>
                        <a:rPr lang="fr-FR" sz="1200" b="0" dirty="0"/>
                        <a:t>Langage pour mémoriser:</a:t>
                      </a:r>
                    </a:p>
                    <a:p>
                      <a:r>
                        <a:rPr lang="fr-FR" sz="1200" b="0" dirty="0"/>
                        <a:t>Acquisition du lexique</a:t>
                      </a:r>
                    </a:p>
                    <a:p>
                      <a:endParaRPr lang="fr-FR" sz="1200" b="0" dirty="0"/>
                    </a:p>
                    <a:p>
                      <a:r>
                        <a:rPr lang="fr-FR" sz="1200" b="0" dirty="0"/>
                        <a:t>Langage d’évocation: </a:t>
                      </a:r>
                    </a:p>
                    <a:p>
                      <a:r>
                        <a:rPr lang="fr-FR" sz="1200" b="0" dirty="0"/>
                        <a:t>Se remémorer</a:t>
                      </a:r>
                    </a:p>
                    <a:p>
                      <a:endParaRPr lang="fr-FR" sz="1200" b="0" dirty="0"/>
                    </a:p>
                    <a:p>
                      <a:r>
                        <a:rPr lang="fr-FR" sz="1200" b="0" dirty="0"/>
                        <a:t>Langage pour communiquer</a:t>
                      </a:r>
                    </a:p>
                    <a:p>
                      <a:endParaRPr lang="fr-FR" sz="1200" b="0" dirty="0"/>
                    </a:p>
                  </a:txBody>
                  <a:tcPr/>
                </a:tc>
                <a:tc>
                  <a:txBody>
                    <a:bodyPr/>
                    <a:lstStyle/>
                    <a:p>
                      <a:pPr marR="107950" algn="ctr">
                        <a:lnSpc>
                          <a:spcPct val="115000"/>
                        </a:lnSpc>
                        <a:spcAft>
                          <a:spcPts val="700"/>
                        </a:spcAft>
                      </a:pPr>
                      <a:r>
                        <a:rPr lang="fr-FR" sz="1200" b="0" kern="150" dirty="0">
                          <a:effectLst/>
                        </a:rPr>
                        <a:t>Anticiper le corpus de vocabulaire  au niveau de la 1ère séance notamment</a:t>
                      </a:r>
                    </a:p>
                    <a:p>
                      <a:pPr marR="107950" algn="ctr">
                        <a:lnSpc>
                          <a:spcPct val="115000"/>
                        </a:lnSpc>
                        <a:spcAft>
                          <a:spcPts val="700"/>
                        </a:spcAft>
                      </a:pPr>
                      <a:r>
                        <a:rPr lang="fr-FR" sz="1200" b="0" kern="150" dirty="0">
                          <a:effectLst/>
                        </a:rPr>
                        <a:t>-Les règles de sécurité rappelées à toutes les séances</a:t>
                      </a:r>
                    </a:p>
                    <a:p>
                      <a:pPr marR="107950" algn="ctr">
                        <a:lnSpc>
                          <a:spcPct val="115000"/>
                        </a:lnSpc>
                        <a:spcAft>
                          <a:spcPts val="700"/>
                        </a:spcAft>
                      </a:pPr>
                      <a:r>
                        <a:rPr lang="fr-FR" sz="1200" b="0" kern="150" dirty="0">
                          <a:effectLst/>
                        </a:rPr>
                        <a:t>-Rappel de la séance précédente à l’aide de photos, vidéos, maquettes, dessins, récits d’enfants</a:t>
                      </a:r>
                    </a:p>
                    <a:p>
                      <a:pPr marR="107950" algn="ctr">
                        <a:lnSpc>
                          <a:spcPct val="115000"/>
                        </a:lnSpc>
                        <a:spcAft>
                          <a:spcPts val="700"/>
                        </a:spcAft>
                      </a:pPr>
                      <a:r>
                        <a:rPr lang="fr-FR" sz="1200" b="0" kern="150" dirty="0">
                          <a:effectLst/>
                        </a:rPr>
                        <a:t>- Échanger sur les ateliers, les réactions, les actions, les ressentis</a:t>
                      </a:r>
                      <a:endParaRPr lang="fr-FR" sz="1200" b="0" kern="150" dirty="0">
                        <a:solidFill>
                          <a:srgbClr val="000000"/>
                        </a:solidFill>
                        <a:effectLst/>
                        <a:latin typeface="Liberation Serif"/>
                        <a:ea typeface="Liberation Serif"/>
                        <a:cs typeface="Liberation Serif"/>
                      </a:endParaRPr>
                    </a:p>
                  </a:txBody>
                  <a:tcPr/>
                </a:tc>
                <a:extLst>
                  <a:ext uri="{0D108BD9-81ED-4DB2-BD59-A6C34878D82A}">
                    <a16:rowId xmlns:a16="http://schemas.microsoft.com/office/drawing/2014/main" val="2025272511"/>
                  </a:ext>
                </a:extLst>
              </a:tr>
              <a:tr h="752127">
                <a:tc>
                  <a:txBody>
                    <a:bodyPr/>
                    <a:lstStyle/>
                    <a:p>
                      <a:r>
                        <a:rPr lang="fr-FR" sz="1200" b="1" dirty="0">
                          <a:solidFill>
                            <a:schemeClr val="bg1"/>
                          </a:solidFill>
                        </a:rPr>
                        <a:t>Pendant</a:t>
                      </a:r>
                    </a:p>
                  </a:txBody>
                  <a:tcPr vert="wordArtVert" anchor="ctr"/>
                </a:tc>
                <a:tc>
                  <a:txBody>
                    <a:bodyPr/>
                    <a:lstStyle/>
                    <a:p>
                      <a:r>
                        <a:rPr lang="fr-FR" sz="1200" dirty="0"/>
                        <a:t>Langage pour questionner, expliquer ,observer, confronter, comparer.</a:t>
                      </a:r>
                    </a:p>
                    <a:p>
                      <a:endParaRPr lang="fr-FR" sz="1200" dirty="0"/>
                    </a:p>
                    <a:p>
                      <a:endParaRPr lang="fr-FR" sz="1200" dirty="0"/>
                    </a:p>
                    <a:p>
                      <a:r>
                        <a:rPr lang="fr-FR" sz="1200" dirty="0"/>
                        <a:t>Langage pour conclure :bilan à chaud</a:t>
                      </a:r>
                    </a:p>
                    <a:p>
                      <a:r>
                        <a:rPr lang="fr-FR" sz="1200" dirty="0"/>
                        <a:t>Langage en réception</a:t>
                      </a:r>
                    </a:p>
                  </a:txBody>
                  <a:tcPr/>
                </a:tc>
                <a:tc>
                  <a:txBody>
                    <a:bodyPr/>
                    <a:lstStyle/>
                    <a:p>
                      <a:pPr marR="107950" algn="ctr">
                        <a:lnSpc>
                          <a:spcPct val="115000"/>
                        </a:lnSpc>
                        <a:spcAft>
                          <a:spcPts val="700"/>
                        </a:spcAft>
                      </a:pPr>
                      <a:r>
                        <a:rPr lang="fr-FR" sz="1200" kern="150" dirty="0">
                          <a:effectLst/>
                        </a:rPr>
                        <a:t>Anticiper le corpus de vocabulaire au niveau de la 1ère séance notamment</a:t>
                      </a:r>
                    </a:p>
                    <a:p>
                      <a:pPr marR="107950" algn="ctr">
                        <a:lnSpc>
                          <a:spcPct val="115000"/>
                        </a:lnSpc>
                        <a:spcAft>
                          <a:spcPts val="700"/>
                        </a:spcAft>
                      </a:pPr>
                      <a:r>
                        <a:rPr lang="fr-FR" sz="1200" kern="150" dirty="0">
                          <a:effectLst/>
                        </a:rPr>
                        <a:t>-Les règles de sécurité rappelées à toutes les séances</a:t>
                      </a:r>
                    </a:p>
                    <a:p>
                      <a:pPr marR="107950" algn="ctr">
                        <a:lnSpc>
                          <a:spcPct val="115000"/>
                        </a:lnSpc>
                        <a:spcAft>
                          <a:spcPts val="700"/>
                        </a:spcAft>
                      </a:pPr>
                      <a:r>
                        <a:rPr lang="fr-FR" sz="1200" kern="150" dirty="0">
                          <a:effectLst/>
                        </a:rPr>
                        <a:t>-Rappel de la séance précédente à l’aide de photos, vidéos, maquettes, dessins, récits d’enfants</a:t>
                      </a:r>
                    </a:p>
                    <a:p>
                      <a:pPr marR="107950" algn="ctr">
                        <a:lnSpc>
                          <a:spcPct val="115000"/>
                        </a:lnSpc>
                        <a:spcAft>
                          <a:spcPts val="700"/>
                        </a:spcAft>
                      </a:pPr>
                      <a:r>
                        <a:rPr lang="fr-FR" sz="1200" kern="150" dirty="0">
                          <a:effectLst/>
                        </a:rPr>
                        <a:t>- Échanger sur les ateliers, les réactions, les actions, les ressentis</a:t>
                      </a:r>
                      <a:endParaRPr lang="fr-FR" sz="1200" kern="150" dirty="0">
                        <a:solidFill>
                          <a:srgbClr val="000000"/>
                        </a:solidFill>
                        <a:effectLst/>
                        <a:latin typeface="Liberation Serif"/>
                        <a:ea typeface="Liberation Serif"/>
                        <a:cs typeface="Liberation Serif"/>
                      </a:endParaRPr>
                    </a:p>
                    <a:p>
                      <a:endParaRPr lang="fr-FR" sz="1200" dirty="0"/>
                    </a:p>
                    <a:p>
                      <a:endParaRPr lang="fr-FR" sz="1200" dirty="0"/>
                    </a:p>
                  </a:txBody>
                  <a:tcPr/>
                </a:tc>
                <a:extLst>
                  <a:ext uri="{0D108BD9-81ED-4DB2-BD59-A6C34878D82A}">
                    <a16:rowId xmlns:a16="http://schemas.microsoft.com/office/drawing/2014/main" val="1443302792"/>
                  </a:ext>
                </a:extLst>
              </a:tr>
              <a:tr h="370840">
                <a:tc>
                  <a:txBody>
                    <a:bodyPr/>
                    <a:lstStyle/>
                    <a:p>
                      <a:r>
                        <a:rPr lang="fr-FR" sz="1200" b="1" dirty="0">
                          <a:solidFill>
                            <a:schemeClr val="bg1"/>
                          </a:solidFill>
                        </a:rPr>
                        <a:t>   Après</a:t>
                      </a:r>
                    </a:p>
                  </a:txBody>
                  <a:tcPr marT="0" marB="0" vert="wordArtVert" anchor="ctr"/>
                </a:tc>
                <a:tc>
                  <a:txBody>
                    <a:bodyPr/>
                    <a:lstStyle/>
                    <a:p>
                      <a:r>
                        <a:rPr lang="fr-FR" sz="1200" dirty="0"/>
                        <a:t>Langage d’évocation : bilan à froid.</a:t>
                      </a:r>
                    </a:p>
                    <a:p>
                      <a:r>
                        <a:rPr lang="fr-FR" sz="1200" dirty="0"/>
                        <a:t>Langage pour mémoriser.</a:t>
                      </a:r>
                    </a:p>
                    <a:p>
                      <a:endParaRPr lang="fr-FR" sz="1200" dirty="0"/>
                    </a:p>
                    <a:p>
                      <a:endParaRPr lang="fr-FR" sz="1200" dirty="0"/>
                    </a:p>
                    <a:p>
                      <a:endParaRPr lang="fr-FR" sz="1200" dirty="0"/>
                    </a:p>
                    <a:p>
                      <a:endParaRPr lang="fr-FR" sz="1200" dirty="0"/>
                    </a:p>
                    <a:p>
                      <a:endParaRPr lang="fr-FR" sz="1200" dirty="0"/>
                    </a:p>
                    <a:p>
                      <a:r>
                        <a:rPr lang="fr-FR" sz="1200" dirty="0"/>
                        <a:t>Langage pour évaluer</a:t>
                      </a:r>
                    </a:p>
                  </a:txBody>
                  <a:tcPr/>
                </a:tc>
                <a:tc>
                  <a:txBody>
                    <a:bodyPr/>
                    <a:lstStyle/>
                    <a:p>
                      <a:pPr marR="107950" algn="ctr">
                        <a:lnSpc>
                          <a:spcPct val="115000"/>
                        </a:lnSpc>
                        <a:spcAft>
                          <a:spcPts val="700"/>
                        </a:spcAft>
                      </a:pPr>
                      <a:r>
                        <a:rPr lang="fr-FR" sz="1200" kern="150" dirty="0">
                          <a:effectLst/>
                        </a:rPr>
                        <a:t>Revenir sur les ateliers pour rappeler les actions efficaces, le vocabulaire et faire accéder progressivement les élèves à la compréhension de leurs actions motrices puis aux effets qu'elles génèrent (ressentis, efficacité)</a:t>
                      </a:r>
                    </a:p>
                    <a:p>
                      <a:pPr marR="107950" algn="ctr">
                        <a:lnSpc>
                          <a:spcPct val="115000"/>
                        </a:lnSpc>
                        <a:spcAft>
                          <a:spcPts val="700"/>
                        </a:spcAft>
                      </a:pPr>
                      <a:r>
                        <a:rPr lang="fr-FR" sz="1200" kern="150" dirty="0">
                          <a:effectLst/>
                        </a:rPr>
                        <a:t>Pistes de travail :</a:t>
                      </a:r>
                    </a:p>
                    <a:p>
                      <a:pPr marR="107950" algn="ctr">
                        <a:lnSpc>
                          <a:spcPct val="115000"/>
                        </a:lnSpc>
                        <a:spcAft>
                          <a:spcPts val="700"/>
                        </a:spcAft>
                      </a:pPr>
                      <a:r>
                        <a:rPr lang="fr-FR" sz="1200" kern="150" dirty="0">
                          <a:effectLst/>
                        </a:rPr>
                        <a:t>- créer une maquette des ateliers pour y faire jouer des petites figurines</a:t>
                      </a:r>
                    </a:p>
                    <a:p>
                      <a:pPr marR="107950" algn="ctr">
                        <a:lnSpc>
                          <a:spcPct val="115000"/>
                        </a:lnSpc>
                        <a:spcAft>
                          <a:spcPts val="700"/>
                        </a:spcAft>
                      </a:pPr>
                      <a:r>
                        <a:rPr lang="fr-FR" sz="1200" kern="150" dirty="0">
                          <a:effectLst/>
                        </a:rPr>
                        <a:t>-Produire des images et jeux pour manipuler le vocabulaire (verbes d’action, connecteurs)</a:t>
                      </a:r>
                    </a:p>
                    <a:p>
                      <a:pPr marR="107950" algn="ctr">
                        <a:lnSpc>
                          <a:spcPct val="115000"/>
                        </a:lnSpc>
                        <a:spcAft>
                          <a:spcPts val="700"/>
                        </a:spcAft>
                      </a:pPr>
                      <a:r>
                        <a:rPr lang="fr-FR" sz="1200" kern="150" dirty="0">
                          <a:effectLst/>
                        </a:rPr>
                        <a:t>- Produire un écrit (papier, ENT, ...) pour se souvenir des règles d’efficacité, des actions réalisées, pour raconter à la maison, partager, ...</a:t>
                      </a:r>
                    </a:p>
                    <a:p>
                      <a:pPr marR="107950" algn="ctr">
                        <a:lnSpc>
                          <a:spcPct val="115000"/>
                        </a:lnSpc>
                        <a:spcAft>
                          <a:spcPts val="700"/>
                        </a:spcAft>
                      </a:pPr>
                      <a:r>
                        <a:rPr lang="fr-FR" sz="1200" kern="150" dirty="0">
                          <a:effectLst/>
                        </a:rPr>
                        <a:t>- Créer une trace des réussites des élèves pour mettre en valeur les progrès (cahier multimédia : "je deviens un champion") </a:t>
                      </a:r>
                      <a:r>
                        <a:rPr lang="fr-FR" sz="1200" kern="150" dirty="0">
                          <a:effectLst/>
                          <a:hlinkClick r:id="rId2" action="ppaction://hlinksldjump"/>
                        </a:rPr>
                        <a:t>&lt;</a:t>
                      </a:r>
                      <a:endParaRPr lang="fr-FR" sz="1200" kern="150" dirty="0">
                        <a:solidFill>
                          <a:srgbClr val="000000"/>
                        </a:solidFill>
                        <a:effectLst/>
                        <a:latin typeface="Liberation Serif"/>
                        <a:ea typeface="Liberation Serif"/>
                        <a:cs typeface="Liberation Serif"/>
                      </a:endParaRPr>
                    </a:p>
                  </a:txBody>
                  <a:tcPr/>
                </a:tc>
                <a:extLst>
                  <a:ext uri="{0D108BD9-81ED-4DB2-BD59-A6C34878D82A}">
                    <a16:rowId xmlns:a16="http://schemas.microsoft.com/office/drawing/2014/main" val="2056894070"/>
                  </a:ext>
                </a:extLst>
              </a:tr>
            </a:tbl>
          </a:graphicData>
        </a:graphic>
      </p:graphicFrame>
    </p:spTree>
    <p:extLst>
      <p:ext uri="{BB962C8B-B14F-4D97-AF65-F5344CB8AC3E}">
        <p14:creationId xmlns:p14="http://schemas.microsoft.com/office/powerpoint/2010/main" val="1395166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D1F5F946-E08D-0A41-9BF4-E2857118F9D6}"/>
              </a:ext>
            </a:extLst>
          </p:cNvPr>
          <p:cNvGraphicFramePr>
            <a:graphicFrameLocks noGrp="1"/>
          </p:cNvGraphicFramePr>
          <p:nvPr>
            <p:extLst>
              <p:ext uri="{D42A27DB-BD31-4B8C-83A1-F6EECF244321}">
                <p14:modId xmlns:p14="http://schemas.microsoft.com/office/powerpoint/2010/main" val="2662853260"/>
              </p:ext>
            </p:extLst>
          </p:nvPr>
        </p:nvGraphicFramePr>
        <p:xfrm>
          <a:off x="1414021" y="838986"/>
          <a:ext cx="8745980" cy="5273040"/>
        </p:xfrm>
        <a:graphic>
          <a:graphicData uri="http://schemas.openxmlformats.org/drawingml/2006/table">
            <a:tbl>
              <a:tblPr firstRow="1" bandRow="1">
                <a:tableStyleId>{69CF1AB2-1976-4502-BF36-3FF5EA218861}</a:tableStyleId>
              </a:tblPr>
              <a:tblGrid>
                <a:gridCol w="2982133">
                  <a:extLst>
                    <a:ext uri="{9D8B030D-6E8A-4147-A177-3AD203B41FA5}">
                      <a16:colId xmlns:a16="http://schemas.microsoft.com/office/drawing/2014/main" val="2435758114"/>
                    </a:ext>
                  </a:extLst>
                </a:gridCol>
                <a:gridCol w="5763847">
                  <a:extLst>
                    <a:ext uri="{9D8B030D-6E8A-4147-A177-3AD203B41FA5}">
                      <a16:colId xmlns:a16="http://schemas.microsoft.com/office/drawing/2014/main" val="1898381910"/>
                    </a:ext>
                  </a:extLst>
                </a:gridCol>
              </a:tblGrid>
              <a:tr h="4656206">
                <a:tc>
                  <a:txBody>
                    <a:bodyPr/>
                    <a:lstStyle/>
                    <a:p>
                      <a:r>
                        <a:rPr lang="fr-FR" sz="2000" b="0" dirty="0"/>
                        <a:t>Des outils pour travailler le langage</a:t>
                      </a:r>
                    </a:p>
                  </a:txBody>
                  <a:tcPr anchor="ctr"/>
                </a:tc>
                <a:tc>
                  <a:txBody>
                    <a:bodyPr/>
                    <a:lstStyle/>
                    <a:p>
                      <a:pPr marL="342900" indent="-342900">
                        <a:buFont typeface="Arial" panose="020B0604020202020204" pitchFamily="34" charset="0"/>
                        <a:buChar char="•"/>
                      </a:pPr>
                      <a:r>
                        <a:rPr lang="fr-FR" sz="2000" b="0" dirty="0"/>
                        <a:t>Le tableau des émotions</a:t>
                      </a:r>
                    </a:p>
                    <a:p>
                      <a:pPr marL="342900" indent="-342900">
                        <a:buFont typeface="Arial" panose="020B0604020202020204" pitchFamily="34" charset="0"/>
                        <a:buChar char="•"/>
                      </a:pPr>
                      <a:r>
                        <a:rPr lang="fr-FR" sz="2000" b="0" dirty="0"/>
                        <a:t>La carte mentale</a:t>
                      </a:r>
                    </a:p>
                    <a:p>
                      <a:pPr marL="342900" indent="-342900">
                        <a:buFont typeface="Arial" panose="020B0604020202020204" pitchFamily="34" charset="0"/>
                        <a:buChar char="•"/>
                      </a:pPr>
                      <a:r>
                        <a:rPr lang="fr-FR" sz="2000" b="0" dirty="0"/>
                        <a:t>Une banque d’images</a:t>
                      </a:r>
                    </a:p>
                    <a:p>
                      <a:pPr marL="342900" indent="-342900">
                        <a:buFont typeface="Arial" panose="020B0604020202020204" pitchFamily="34" charset="0"/>
                        <a:buChar char="•"/>
                      </a:pPr>
                      <a:r>
                        <a:rPr lang="fr-FR" sz="2000" b="0" dirty="0"/>
                        <a:t>Une piste de jeu</a:t>
                      </a:r>
                    </a:p>
                    <a:p>
                      <a:pPr marL="342900" indent="-342900">
                        <a:buFont typeface="Arial" panose="020B0604020202020204" pitchFamily="34" charset="0"/>
                        <a:buChar char="•"/>
                      </a:pPr>
                      <a:r>
                        <a:rPr lang="fr-FR" sz="2000" b="0" dirty="0"/>
                        <a:t>Un cahier multimédia: </a:t>
                      </a:r>
                    </a:p>
                    <a:p>
                      <a:pPr marL="0" indent="0">
                        <a:buFont typeface="Arial" panose="020B0604020202020204" pitchFamily="34" charset="0"/>
                        <a:buNone/>
                      </a:pPr>
                      <a:r>
                        <a:rPr lang="fr-FR" sz="2000" b="0" dirty="0"/>
                        <a:t>             - Autour des actions motrices</a:t>
                      </a:r>
                    </a:p>
                    <a:p>
                      <a:pPr marL="0" indent="0">
                        <a:buSzPct val="50000"/>
                        <a:buFont typeface="Courier New" panose="02070309020205020404" pitchFamily="49" charset="0"/>
                        <a:buNone/>
                      </a:pPr>
                      <a:r>
                        <a:rPr lang="fr-FR" sz="2000" b="0" dirty="0"/>
                        <a:t>                       Le jeu de la tortue</a:t>
                      </a:r>
                      <a:r>
                        <a:rPr lang="fr-FR" sz="2000" b="0" dirty="0">
                          <a:hlinkClick r:id="rId2" action="ppaction://hlinksldjump"/>
                        </a:rPr>
                        <a:t>+</a:t>
                      </a:r>
                      <a:endParaRPr lang="fr-FR" sz="2000" b="0" dirty="0"/>
                    </a:p>
                    <a:p>
                      <a:r>
                        <a:rPr lang="fr-FR" sz="2000" b="0" dirty="0"/>
                        <a:t>                       Le jeu des déménageurs </a:t>
                      </a:r>
                      <a:r>
                        <a:rPr lang="fr-FR" sz="2000" b="0" dirty="0">
                          <a:hlinkClick r:id="rId3" action="ppaction://hlinksldjump"/>
                        </a:rPr>
                        <a:t>+</a:t>
                      </a:r>
                      <a:endParaRPr lang="fr-FR" sz="2000" b="0" dirty="0"/>
                    </a:p>
                    <a:p>
                      <a:endParaRPr lang="fr-FR" sz="2000" b="0" dirty="0"/>
                    </a:p>
                    <a:p>
                      <a:pPr marL="0" indent="0">
                        <a:buSzPct val="50000"/>
                        <a:buFont typeface="Arial" panose="020B0604020202020204" pitchFamily="34" charset="0"/>
                        <a:buNone/>
                      </a:pPr>
                      <a:r>
                        <a:rPr lang="fr-FR" sz="2000" b="0" dirty="0"/>
                        <a:t>             -  Création d’un lexique </a:t>
                      </a:r>
                    </a:p>
                    <a:p>
                      <a:pPr marL="0" indent="0">
                        <a:buSzPct val="50000"/>
                        <a:buFont typeface="Arial" panose="020B0604020202020204" pitchFamily="34" charset="0"/>
                        <a:buNone/>
                      </a:pPr>
                      <a:r>
                        <a:rPr lang="fr-FR" sz="2000" b="0" dirty="0"/>
                        <a:t>                       Autour du jeu de la tortue</a:t>
                      </a:r>
                      <a:r>
                        <a:rPr lang="fr-FR" sz="2000" b="0" dirty="0">
                          <a:hlinkClick r:id="rId4" action="ppaction://hlinksldjump"/>
                        </a:rPr>
                        <a:t>+</a:t>
                      </a:r>
                      <a:endParaRPr lang="fr-FR" sz="2000" b="0" dirty="0"/>
                    </a:p>
                    <a:p>
                      <a:pPr marL="0" indent="0">
                        <a:buSzPct val="50000"/>
                        <a:buFont typeface="Arial" panose="020B0604020202020204" pitchFamily="34" charset="0"/>
                        <a:buNone/>
                      </a:pPr>
                      <a:r>
                        <a:rPr lang="fr-FR" sz="2000" b="0" dirty="0"/>
                        <a:t>                       Autour du jeu des déménageurs </a:t>
                      </a:r>
                      <a:r>
                        <a:rPr lang="fr-FR" sz="2000" b="0" dirty="0">
                          <a:hlinkClick r:id="rId5" action="ppaction://hlinksldjump"/>
                        </a:rPr>
                        <a:t>+</a:t>
                      </a:r>
                      <a:endParaRPr lang="fr-FR" sz="2000" b="0" dirty="0"/>
                    </a:p>
                    <a:p>
                      <a:pPr marL="0" indent="0">
                        <a:buSzPct val="50000"/>
                        <a:buFont typeface="Arial" panose="020B0604020202020204" pitchFamily="34" charset="0"/>
                        <a:buNone/>
                      </a:pPr>
                      <a:r>
                        <a:rPr lang="fr-FR" sz="2000" b="0" dirty="0"/>
                        <a:t>                       Autour du jeu des ours</a:t>
                      </a:r>
                      <a:r>
                        <a:rPr lang="fr-FR" sz="2000" b="0" dirty="0">
                          <a:hlinkClick r:id="rId6" action="ppaction://hlinksldjump"/>
                        </a:rPr>
                        <a:t>+</a:t>
                      </a:r>
                      <a:r>
                        <a:rPr lang="fr-FR" sz="2000" b="0" dirty="0"/>
                        <a:t> </a:t>
                      </a:r>
                    </a:p>
                    <a:p>
                      <a:endParaRPr lang="fr-FR" sz="2000" b="0" dirty="0"/>
                    </a:p>
                    <a:p>
                      <a:pPr marL="0" indent="0">
                        <a:buSzPct val="50000"/>
                        <a:buFont typeface="Arial" panose="020B0604020202020204" pitchFamily="34" charset="0"/>
                        <a:buNone/>
                      </a:pPr>
                      <a:r>
                        <a:rPr lang="fr-FR" sz="2000" b="0" dirty="0"/>
                        <a:t>              - verbalisation des règles d’efficacité</a:t>
                      </a:r>
                      <a:r>
                        <a:rPr lang="fr-FR" sz="2000" b="0" dirty="0">
                          <a:hlinkClick r:id="rId7" action="ppaction://hlinksldjump"/>
                        </a:rPr>
                        <a:t>+</a:t>
                      </a:r>
                      <a:endParaRPr lang="fr-FR" sz="2000" b="0" dirty="0"/>
                    </a:p>
                    <a:p>
                      <a:endParaRPr lang="fr-FR" sz="2000" b="0" dirty="0"/>
                    </a:p>
                    <a:p>
                      <a:endParaRPr lang="fr-FR" sz="2000" b="0" dirty="0"/>
                    </a:p>
                  </a:txBody>
                  <a:tcPr anchor="ctr"/>
                </a:tc>
                <a:extLst>
                  <a:ext uri="{0D108BD9-81ED-4DB2-BD59-A6C34878D82A}">
                    <a16:rowId xmlns:a16="http://schemas.microsoft.com/office/drawing/2014/main" val="1663511960"/>
                  </a:ext>
                </a:extLst>
              </a:tr>
            </a:tbl>
          </a:graphicData>
        </a:graphic>
      </p:graphicFrame>
      <p:sp>
        <p:nvSpPr>
          <p:cNvPr id="2" name="ZoneTexte 1"/>
          <p:cNvSpPr txBox="1"/>
          <p:nvPr/>
        </p:nvSpPr>
        <p:spPr>
          <a:xfrm>
            <a:off x="10495128" y="5495192"/>
            <a:ext cx="1009935" cy="369332"/>
          </a:xfrm>
          <a:prstGeom prst="rect">
            <a:avLst/>
          </a:prstGeom>
          <a:noFill/>
        </p:spPr>
        <p:txBody>
          <a:bodyPr wrap="square" rtlCol="0">
            <a:spAutoFit/>
          </a:bodyPr>
          <a:lstStyle/>
          <a:p>
            <a:r>
              <a:rPr lang="fr-FR" dirty="0">
                <a:hlinkClick r:id="rId8" action="ppaction://hlinksldjump"/>
              </a:rPr>
              <a:t>Retour</a:t>
            </a:r>
            <a:endParaRPr lang="fr-FR" dirty="0"/>
          </a:p>
        </p:txBody>
      </p:sp>
    </p:spTree>
    <p:extLst>
      <p:ext uri="{BB962C8B-B14F-4D97-AF65-F5344CB8AC3E}">
        <p14:creationId xmlns:p14="http://schemas.microsoft.com/office/powerpoint/2010/main" val="24221343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9" name="Dans le cahier multimédia de l’e.n.t, que peut-on y mettre en dictée à l’adulte ?"/>
          <p:cNvSpPr txBox="1">
            <a:spLocks noGrp="1"/>
          </p:cNvSpPr>
          <p:nvPr>
            <p:ph type="subTitle" sz="half" idx="1"/>
          </p:nvPr>
        </p:nvSpPr>
        <p:spPr>
          <a:xfrm>
            <a:off x="4285526" y="4549109"/>
            <a:ext cx="7358063" cy="2119196"/>
          </a:xfrm>
          <a:prstGeom prst="rect">
            <a:avLst/>
          </a:prstGeom>
        </p:spPr>
        <p:txBody>
          <a:bodyPr>
            <a:normAutofit fontScale="92500" lnSpcReduction="20000"/>
          </a:bodyPr>
          <a:lstStyle>
            <a:lvl1pPr algn="l">
              <a:defRPr sz="4000">
                <a:latin typeface="Cursive standard"/>
                <a:ea typeface="Cursive standard"/>
                <a:cs typeface="Cursive standard"/>
                <a:sym typeface="Cursive standard"/>
              </a:defRPr>
            </a:lvl1pPr>
          </a:lstStyle>
          <a:p>
            <a:r>
              <a:rPr dirty="0"/>
              <a:t>Dans le cahier multimedia de </a:t>
            </a:r>
            <a:r>
              <a:rPr dirty="0" err="1"/>
              <a:t>l’e.n.t</a:t>
            </a:r>
            <a:r>
              <a:rPr dirty="0"/>
              <a:t>, que </a:t>
            </a:r>
            <a:r>
              <a:rPr dirty="0" err="1"/>
              <a:t>peut</a:t>
            </a:r>
            <a:r>
              <a:rPr dirty="0"/>
              <a:t>-on y </a:t>
            </a:r>
            <a:r>
              <a:rPr dirty="0" err="1"/>
              <a:t>mettre</a:t>
            </a:r>
            <a:r>
              <a:rPr dirty="0"/>
              <a:t> en </a:t>
            </a:r>
            <a:r>
              <a:rPr dirty="0" err="1"/>
              <a:t>dictée</a:t>
            </a:r>
            <a:r>
              <a:rPr dirty="0"/>
              <a:t> à </a:t>
            </a:r>
            <a:r>
              <a:rPr dirty="0" err="1"/>
              <a:t>l’adulte</a:t>
            </a:r>
            <a:r>
              <a:rPr dirty="0"/>
              <a:t> ?</a:t>
            </a:r>
            <a:r>
              <a:rPr lang="fr-FR" dirty="0"/>
              <a:t>  </a:t>
            </a:r>
            <a:r>
              <a:rPr lang="fr-FR" dirty="0">
                <a:hlinkClick r:id="rId2" action="ppaction://hlinksldjump"/>
              </a:rPr>
              <a:t>&lt;</a:t>
            </a:r>
            <a:endParaRPr dirty="0"/>
          </a:p>
        </p:txBody>
      </p:sp>
      <p:grpSp>
        <p:nvGrpSpPr>
          <p:cNvPr id="122" name="Image"/>
          <p:cNvGrpSpPr/>
          <p:nvPr/>
        </p:nvGrpSpPr>
        <p:grpSpPr>
          <a:xfrm>
            <a:off x="621129" y="-159027"/>
            <a:ext cx="10855254" cy="4632019"/>
            <a:chOff x="0" y="0"/>
            <a:chExt cx="5356633" cy="4151439"/>
          </a:xfrm>
        </p:grpSpPr>
        <p:pic>
          <p:nvPicPr>
            <p:cNvPr id="121" name="Image" descr="Image"/>
            <p:cNvPicPr>
              <a:picLocks noChangeAspect="1"/>
            </p:cNvPicPr>
            <p:nvPr/>
          </p:nvPicPr>
          <p:blipFill>
            <a:blip r:embed="rId3"/>
            <a:stretch>
              <a:fillRect/>
            </a:stretch>
          </p:blipFill>
          <p:spPr>
            <a:xfrm>
              <a:off x="139700" y="450098"/>
              <a:ext cx="5077234" cy="3561642"/>
            </a:xfrm>
            <a:prstGeom prst="rect">
              <a:avLst/>
            </a:prstGeom>
            <a:ln>
              <a:noFill/>
            </a:ln>
            <a:effectLst/>
          </p:spPr>
        </p:pic>
        <p:pic>
          <p:nvPicPr>
            <p:cNvPr id="120" name="Image" descr="Image"/>
            <p:cNvPicPr>
              <a:picLocks/>
            </p:cNvPicPr>
            <p:nvPr/>
          </p:nvPicPr>
          <p:blipFill>
            <a:blip r:embed="rId4"/>
            <a:stretch>
              <a:fillRect/>
            </a:stretch>
          </p:blipFill>
          <p:spPr>
            <a:xfrm>
              <a:off x="0" y="-1"/>
              <a:ext cx="5356634" cy="4151441"/>
            </a:xfrm>
            <a:prstGeom prst="rect">
              <a:avLst/>
            </a:prstGeom>
            <a:effectLst/>
          </p:spPr>
        </p:pic>
      </p:grpSp>
      <p:sp>
        <p:nvSpPr>
          <p:cNvPr id="123" name="Doc de Virginie Bernard, Marc Juda &amp; Mylène Rondeau"/>
          <p:cNvSpPr txBox="1"/>
          <p:nvPr/>
        </p:nvSpPr>
        <p:spPr>
          <a:xfrm>
            <a:off x="548411" y="5808088"/>
            <a:ext cx="3282951" cy="633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dirty="0"/>
              <a:t>Doc de Virginie Bernard, Marc Juda &amp; Mylène Rondeau</a:t>
            </a:r>
            <a:endParaRPr lang="fr-FR" sz="1125" dirty="0"/>
          </a:p>
          <a:p>
            <a:pPr>
              <a:defRPr sz="4200">
                <a:latin typeface="+mn-lt"/>
                <a:ea typeface="+mn-ea"/>
                <a:cs typeface="+mn-cs"/>
                <a:sym typeface="Chalkduster"/>
              </a:defRPr>
            </a:pPr>
            <a:endParaRPr lang="fr-FR" sz="1125" dirty="0"/>
          </a:p>
          <a:p>
            <a:pPr>
              <a:defRPr sz="4200">
                <a:latin typeface="+mn-lt"/>
                <a:ea typeface="+mn-ea"/>
                <a:cs typeface="+mn-cs"/>
                <a:sym typeface="Chalkduster"/>
              </a:defRPr>
            </a:pPr>
            <a:r>
              <a:rPr lang="fr-FR" sz="1400" dirty="0">
                <a:hlinkClick r:id="rId5" action="ppaction://hlinksldjump"/>
              </a:rPr>
              <a:t>Retour</a:t>
            </a:r>
            <a:endParaRPr sz="1400" dirty="0"/>
          </a:p>
        </p:txBody>
      </p:sp>
    </p:spTree>
    <p:extLst>
      <p:ext uri="{BB962C8B-B14F-4D97-AF65-F5344CB8AC3E}">
        <p14:creationId xmlns:p14="http://schemas.microsoft.com/office/powerpoint/2010/main" val="7231069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28" name="Capture d’écran 2021-04-29 à 11.56.48.png" descr="Capture d’écran 2021-04-29 à 11.56.48.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65102" y="1193044"/>
            <a:ext cx="8661710" cy="4890351"/>
          </a:xfrm>
          <a:prstGeom prst="rect">
            <a:avLst/>
          </a:prstGeom>
          <a:ln w="88900">
            <a:miter lim="400000"/>
          </a:ln>
        </p:spPr>
      </p:pic>
      <p:sp>
        <p:nvSpPr>
          <p:cNvPr id="129" name="Doc de Virginie Bernard, Marc Juda &amp; Mylène Rondeau">
            <a:hlinkClick r:id="rId3" action="ppaction://hlinksldjump"/>
          </p:cNvPr>
          <p:cNvSpPr txBox="1"/>
          <p:nvPr/>
        </p:nvSpPr>
        <p:spPr>
          <a:xfrm>
            <a:off x="1753067" y="6121868"/>
            <a:ext cx="3282951" cy="695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dirty="0"/>
              <a:t>Doc de Virginie Bernard, Marc Juda &amp; Mylène Rondeau</a:t>
            </a:r>
            <a:endParaRPr lang="fr-FR" sz="1125" dirty="0"/>
          </a:p>
          <a:p>
            <a:pPr>
              <a:defRPr sz="4200">
                <a:latin typeface="+mn-lt"/>
                <a:ea typeface="+mn-ea"/>
                <a:cs typeface="+mn-cs"/>
                <a:sym typeface="Chalkduster"/>
              </a:defRPr>
            </a:pPr>
            <a:endParaRPr lang="fr-FR" sz="1125" dirty="0"/>
          </a:p>
          <a:p>
            <a:pPr>
              <a:defRPr sz="4200">
                <a:latin typeface="+mn-lt"/>
                <a:ea typeface="+mn-ea"/>
                <a:cs typeface="+mn-cs"/>
                <a:sym typeface="Chalkduster"/>
              </a:defRPr>
            </a:pPr>
            <a:r>
              <a:rPr lang="fr-FR" sz="1800" dirty="0">
                <a:hlinkClick r:id="rId4" action="ppaction://hlinksldjump"/>
              </a:rPr>
              <a:t>Retour</a:t>
            </a:r>
            <a:endParaRPr sz="1800" dirty="0"/>
          </a:p>
        </p:txBody>
      </p:sp>
    </p:spTree>
    <p:extLst>
      <p:ext uri="{BB962C8B-B14F-4D97-AF65-F5344CB8AC3E}">
        <p14:creationId xmlns:p14="http://schemas.microsoft.com/office/powerpoint/2010/main" val="5435559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25" name="Capture d’écran 2021-04-29 à 11.56.39.png" descr="Capture d’écran 2021-04-29 à 11.56.39.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3565" y="1172046"/>
            <a:ext cx="8604809" cy="4732756"/>
          </a:xfrm>
          <a:prstGeom prst="rect">
            <a:avLst/>
          </a:prstGeom>
          <a:ln w="88900">
            <a:miter lim="400000"/>
          </a:ln>
        </p:spPr>
      </p:pic>
      <p:sp>
        <p:nvSpPr>
          <p:cNvPr id="126"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40342980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8A42B-F880-064E-9A3E-8FA2D16170DE}"/>
              </a:ext>
            </a:extLst>
          </p:cNvPr>
          <p:cNvSpPr>
            <a:spLocks noGrp="1"/>
          </p:cNvSpPr>
          <p:nvPr>
            <p:ph type="title"/>
          </p:nvPr>
        </p:nvSpPr>
        <p:spPr>
          <a:xfrm>
            <a:off x="820272" y="224117"/>
            <a:ext cx="10131425" cy="1197429"/>
          </a:xfrm>
        </p:spPr>
        <p:txBody>
          <a:bodyPr/>
          <a:lstStyle/>
          <a:p>
            <a:r>
              <a:rPr lang="fr-FR" dirty="0"/>
              <a:t>                </a:t>
            </a:r>
            <a:r>
              <a:rPr lang="fr-FR" sz="3200" dirty="0"/>
              <a:t>Choix par rapport aux verbes d’action.</a:t>
            </a:r>
          </a:p>
        </p:txBody>
      </p:sp>
      <p:graphicFrame>
        <p:nvGraphicFramePr>
          <p:cNvPr id="4" name="Espace réservé du contenu 3">
            <a:extLst>
              <a:ext uri="{FF2B5EF4-FFF2-40B4-BE49-F238E27FC236}">
                <a16:creationId xmlns:a16="http://schemas.microsoft.com/office/drawing/2014/main" id="{72204EC1-682A-1549-A971-D2A9165B148D}"/>
              </a:ext>
            </a:extLst>
          </p:cNvPr>
          <p:cNvGraphicFramePr>
            <a:graphicFrameLocks noGrp="1"/>
          </p:cNvGraphicFramePr>
          <p:nvPr>
            <p:ph idx="1"/>
            <p:extLst>
              <p:ext uri="{D42A27DB-BD31-4B8C-83A1-F6EECF244321}">
                <p14:modId xmlns:p14="http://schemas.microsoft.com/office/powerpoint/2010/main" val="3982663533"/>
              </p:ext>
            </p:extLst>
          </p:nvPr>
        </p:nvGraphicFramePr>
        <p:xfrm>
          <a:off x="399659" y="1084329"/>
          <a:ext cx="11249246" cy="5622547"/>
        </p:xfrm>
        <a:graphic>
          <a:graphicData uri="http://schemas.openxmlformats.org/drawingml/2006/table">
            <a:tbl>
              <a:tblPr firstRow="1" firstCol="1" bandRow="1">
                <a:tableStyleId>{69CF1AB2-1976-4502-BF36-3FF5EA218861}</a:tableStyleId>
              </a:tblPr>
              <a:tblGrid>
                <a:gridCol w="2973028">
                  <a:extLst>
                    <a:ext uri="{9D8B030D-6E8A-4147-A177-3AD203B41FA5}">
                      <a16:colId xmlns:a16="http://schemas.microsoft.com/office/drawing/2014/main" val="1998764014"/>
                    </a:ext>
                  </a:extLst>
                </a:gridCol>
                <a:gridCol w="2929501">
                  <a:extLst>
                    <a:ext uri="{9D8B030D-6E8A-4147-A177-3AD203B41FA5}">
                      <a16:colId xmlns:a16="http://schemas.microsoft.com/office/drawing/2014/main" val="2194764624"/>
                    </a:ext>
                  </a:extLst>
                </a:gridCol>
                <a:gridCol w="2896416">
                  <a:extLst>
                    <a:ext uri="{9D8B030D-6E8A-4147-A177-3AD203B41FA5}">
                      <a16:colId xmlns:a16="http://schemas.microsoft.com/office/drawing/2014/main" val="2391475604"/>
                    </a:ext>
                  </a:extLst>
                </a:gridCol>
                <a:gridCol w="2450301">
                  <a:extLst>
                    <a:ext uri="{9D8B030D-6E8A-4147-A177-3AD203B41FA5}">
                      <a16:colId xmlns:a16="http://schemas.microsoft.com/office/drawing/2014/main" val="2473698062"/>
                    </a:ext>
                  </a:extLst>
                </a:gridCol>
              </a:tblGrid>
              <a:tr h="580867">
                <a:tc rowSpan="6">
                  <a:txBody>
                    <a:bodyPr/>
                    <a:lstStyle/>
                    <a:p>
                      <a:pPr algn="l"/>
                      <a:r>
                        <a:rPr lang="fr-FR" sz="1600" b="0" kern="150" dirty="0">
                          <a:effectLst/>
                          <a:latin typeface="Liberation Serif"/>
                          <a:ea typeface="SimSun" panose="02010600030101010101" pitchFamily="2" charset="-122"/>
                          <a:cs typeface="Mangal" panose="02040503050203030202" pitchFamily="18" charset="0"/>
                        </a:rPr>
                        <a:t>Courir longtemps.</a:t>
                      </a:r>
                    </a:p>
                    <a:p>
                      <a:pPr algn="l"/>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Courir vite et/ou en franchissant des obstacles.</a:t>
                      </a:r>
                    </a:p>
                    <a:p>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Sauter.</a:t>
                      </a:r>
                    </a:p>
                    <a:p>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Lancer des objets.</a:t>
                      </a:r>
                    </a:p>
                    <a:p>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Activités de manipulation :lancer et attraper, faire rouler.</a:t>
                      </a:r>
                    </a:p>
                  </a:txBody>
                  <a:tcPr marL="33020" marR="34925" marT="34925" marB="34925"/>
                </a:tc>
                <a:tc>
                  <a:txBody>
                    <a:bodyPr/>
                    <a:lstStyle/>
                    <a:p>
                      <a:r>
                        <a:rPr lang="fr-FR" sz="1600" b="1" dirty="0"/>
                        <a:t>Parcours gymnique :</a:t>
                      </a:r>
                    </a:p>
                    <a:p>
                      <a:r>
                        <a:rPr lang="fr-FR" sz="1600" b="0" dirty="0"/>
                        <a:t>Rouler-Se suspendre-Se renverser.</a:t>
                      </a:r>
                    </a:p>
                  </a:txBody>
                  <a:tcPr marL="33020" marR="34925" marT="34925" marB="34925"/>
                </a:tc>
                <a:tc rowSpan="2">
                  <a:txBody>
                    <a:bodyPr/>
                    <a:lstStyle/>
                    <a:p>
                      <a:r>
                        <a:rPr lang="fr-FR" sz="1600" b="1" dirty="0"/>
                        <a:t>Danse et rondes dansées:</a:t>
                      </a:r>
                    </a:p>
                    <a:p>
                      <a:r>
                        <a:rPr lang="fr-FR" sz="1600" b="0" kern="1200" dirty="0">
                          <a:solidFill>
                            <a:schemeClr val="dk1"/>
                          </a:solidFill>
                          <a:latin typeface="+mn-lt"/>
                          <a:ea typeface="+mn-ea"/>
                          <a:cs typeface="+mn-cs"/>
                        </a:rPr>
                        <a:t>Répéter, créer, compléter une danse et/ou ronde.</a:t>
                      </a:r>
                    </a:p>
                  </a:txBody>
                  <a:tcPr marL="33020" marR="34925" marT="34925" marB="34925"/>
                </a:tc>
                <a:tc rowSpan="6">
                  <a:txBody>
                    <a:bodyPr/>
                    <a:lstStyle/>
                    <a:p>
                      <a:r>
                        <a:rPr lang="fr-FR" sz="1600" b="1" dirty="0"/>
                        <a:t>Jeux collectifs :</a:t>
                      </a:r>
                    </a:p>
                    <a:p>
                      <a:endParaRPr lang="fr-FR" sz="1600" b="1" dirty="0"/>
                    </a:p>
                    <a:p>
                      <a:r>
                        <a:rPr lang="fr-FR" sz="1600" b="0" dirty="0"/>
                        <a:t>Lancer-Attraper-Renvoyer</a:t>
                      </a:r>
                    </a:p>
                    <a:p>
                      <a:endParaRPr lang="fr-FR" sz="1600" b="0" dirty="0"/>
                    </a:p>
                    <a:p>
                      <a:r>
                        <a:rPr lang="fr-FR" sz="1600" b="0" dirty="0"/>
                        <a:t>Poursuivre-Eviter-Toucher.</a:t>
                      </a:r>
                    </a:p>
                    <a:p>
                      <a:endParaRPr lang="fr-FR" sz="1600" b="0" dirty="0"/>
                    </a:p>
                    <a:p>
                      <a:r>
                        <a:rPr lang="fr-FR" sz="1600" b="0" dirty="0"/>
                        <a:t>Coopérer, s’entraider…</a:t>
                      </a:r>
                    </a:p>
                    <a:p>
                      <a:r>
                        <a:rPr lang="fr-FR" sz="1600" b="0" kern="150" dirty="0">
                          <a:effectLst/>
                        </a:rPr>
                        <a:t> </a:t>
                      </a:r>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     </a:t>
                      </a:r>
                    </a:p>
                    <a:p>
                      <a:endParaRPr lang="fr-FR" sz="1600" b="0" kern="150" dirty="0">
                        <a:effectLst/>
                        <a:latin typeface="Liberation Serif"/>
                        <a:ea typeface="SimSun" panose="02010600030101010101" pitchFamily="2" charset="-122"/>
                        <a:cs typeface="Mangal" panose="02040503050203030202" pitchFamily="18" charset="0"/>
                      </a:endParaRPr>
                    </a:p>
                    <a:p>
                      <a:endParaRPr lang="fr-FR" sz="1600" b="0" kern="150" dirty="0">
                        <a:effectLst/>
                        <a:latin typeface="Liberation Serif"/>
                        <a:ea typeface="SimSun" panose="02010600030101010101" pitchFamily="2" charset="-122"/>
                        <a:cs typeface="Mangal" panose="02040503050203030202" pitchFamily="18" charset="0"/>
                      </a:endParaRPr>
                    </a:p>
                    <a:p>
                      <a:endParaRPr lang="fr-FR" sz="1600" b="0" kern="150" dirty="0">
                        <a:effectLst/>
                        <a:latin typeface="Liberation Serif"/>
                        <a:ea typeface="SimSun" panose="02010600030101010101" pitchFamily="2" charset="-122"/>
                        <a:cs typeface="Mangal" panose="02040503050203030202" pitchFamily="18" charset="0"/>
                      </a:endParaRPr>
                    </a:p>
                    <a:p>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    </a:t>
                      </a:r>
                    </a:p>
                    <a:p>
                      <a:r>
                        <a:rPr lang="fr-FR" sz="1600" b="0" kern="150" dirty="0">
                          <a:effectLst/>
                          <a:latin typeface="Liberation Serif"/>
                          <a:ea typeface="SimSun" panose="02010600030101010101" pitchFamily="2" charset="-122"/>
                          <a:cs typeface="Mangal" panose="02040503050203030202" pitchFamily="18" charset="0"/>
                        </a:rPr>
                        <a:t>      </a:t>
                      </a:r>
                      <a:r>
                        <a:rPr lang="fr-FR" sz="1600" b="0" kern="150" dirty="0">
                          <a:effectLst/>
                          <a:latin typeface="Liberation Serif"/>
                          <a:ea typeface="SimSun" panose="02010600030101010101" pitchFamily="2" charset="-122"/>
                          <a:cs typeface="Mangal" panose="02040503050203030202" pitchFamily="18" charset="0"/>
                          <a:hlinkClick r:id="rId2" action="ppaction://hlinksldjump"/>
                        </a:rPr>
                        <a:t>Retour</a:t>
                      </a:r>
                      <a:endParaRPr lang="fr-FR" sz="1600" b="0" kern="150" dirty="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1338468989"/>
                  </a:ext>
                </a:extLst>
              </a:tr>
              <a:tr h="351893">
                <a:tc vMerge="1">
                  <a:txBody>
                    <a:bodyPr/>
                    <a:lstStyle/>
                    <a:p>
                      <a:r>
                        <a:rPr lang="fr-FR" sz="1600" b="0" kern="150" dirty="0">
                          <a:effectLst/>
                          <a:latin typeface="Liberation Serif"/>
                          <a:ea typeface="SimSun" panose="02010600030101010101" pitchFamily="2" charset="-122"/>
                          <a:cs typeface="Mangal" panose="02040503050203030202" pitchFamily="18" charset="0"/>
                        </a:rPr>
                        <a:t>Courir vite et/ou en franchissant des obstacles</a:t>
                      </a:r>
                    </a:p>
                  </a:txBody>
                  <a:tcPr marL="33020" marR="34925" marT="34925" marB="34925"/>
                </a:tc>
                <a:tc rowSpan="2">
                  <a:txBody>
                    <a:bodyPr/>
                    <a:lstStyle/>
                    <a:p>
                      <a:r>
                        <a:rPr lang="fr-FR" sz="1600" b="1" kern="150" dirty="0">
                          <a:effectLst/>
                          <a:latin typeface="Liberation Serif"/>
                          <a:ea typeface="SimSun" panose="02010600030101010101" pitchFamily="2" charset="-122"/>
                          <a:cs typeface="Mangal" panose="02040503050203030202" pitchFamily="18" charset="0"/>
                        </a:rPr>
                        <a:t>Aisance aquatique:</a:t>
                      </a:r>
                    </a:p>
                    <a:p>
                      <a:r>
                        <a:rPr lang="fr-FR" sz="1600" b="0" kern="150" dirty="0">
                          <a:effectLst/>
                          <a:latin typeface="Liberation Serif"/>
                          <a:ea typeface="SimSun" panose="02010600030101010101" pitchFamily="2" charset="-122"/>
                          <a:cs typeface="Mangal" panose="02040503050203030202" pitchFamily="18" charset="0"/>
                        </a:rPr>
                        <a:t>Se laisser flotter, s’immerger, flotter.</a:t>
                      </a:r>
                    </a:p>
                  </a:txBody>
                  <a:tcPr marL="33020" marR="34925" marT="34925" marB="34925"/>
                </a:tc>
                <a:tc vMerge="1">
                  <a:txBody>
                    <a:bodyPr/>
                    <a:lstStyle/>
                    <a:p>
                      <a:endParaRPr lang="fr-FR" sz="1600" b="0" kern="150" dirty="0">
                        <a:effectLst/>
                        <a:latin typeface="Liberation Serif"/>
                        <a:ea typeface="SimSun" panose="02010600030101010101" pitchFamily="2" charset="-122"/>
                        <a:cs typeface="Mangal" panose="02040503050203030202" pitchFamily="18" charset="0"/>
                      </a:endParaRPr>
                    </a:p>
                  </a:txBody>
                  <a:tcPr marL="33020" marR="34925" marT="34925" marB="34925"/>
                </a:tc>
                <a:tc vMerge="1">
                  <a:txBody>
                    <a:bodyPr/>
                    <a:lstStyle/>
                    <a:p>
                      <a:r>
                        <a:rPr lang="fr-FR" sz="1600" b="0" kern="150" dirty="0">
                          <a:effectLst/>
                        </a:rPr>
                        <a:t> </a:t>
                      </a:r>
                      <a:endParaRPr lang="fr-FR" sz="1600" b="0"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        </a:t>
                      </a:r>
                    </a:p>
                  </a:txBody>
                  <a:tcPr marL="33020" marR="34925" marT="34925" marB="34925"/>
                </a:tc>
                <a:extLst>
                  <a:ext uri="{0D108BD9-81ED-4DB2-BD59-A6C34878D82A}">
                    <a16:rowId xmlns:a16="http://schemas.microsoft.com/office/drawing/2014/main" val="1682093266"/>
                  </a:ext>
                </a:extLst>
              </a:tr>
              <a:tr h="395435">
                <a:tc vMerge="1">
                  <a:txBody>
                    <a:bodyPr/>
                    <a:lstStyle/>
                    <a:p>
                      <a:endParaRPr lang="fr-FR"/>
                    </a:p>
                  </a:txBody>
                  <a:tcPr/>
                </a:tc>
                <a:tc vMerge="1">
                  <a:txBody>
                    <a:bodyPr/>
                    <a:lstStyle/>
                    <a:p>
                      <a:endParaRPr lang="fr-FR"/>
                    </a:p>
                  </a:txBody>
                  <a:tcPr/>
                </a:tc>
                <a:tc rowSpan="2">
                  <a:txBody>
                    <a:bodyPr/>
                    <a:lstStyle/>
                    <a:p>
                      <a:r>
                        <a:rPr lang="fr-FR" sz="1600" b="1" dirty="0"/>
                        <a:t>Cirque : </a:t>
                      </a:r>
                    </a:p>
                    <a:p>
                      <a:r>
                        <a:rPr lang="fr-FR" sz="1600" b="0" dirty="0"/>
                        <a:t>Mimer, jongler, changer d’équilibre…</a:t>
                      </a:r>
                    </a:p>
                  </a:txBody>
                  <a:tcPr marL="33020" marR="34925" marT="34925" marB="34925">
                    <a:solidFill>
                      <a:schemeClr val="accent1">
                        <a:lumMod val="20000"/>
                        <a:lumOff val="80000"/>
                      </a:schemeClr>
                    </a:solidFill>
                  </a:tcPr>
                </a:tc>
                <a:tc vMerge="1">
                  <a:txBody>
                    <a:bodyPr/>
                    <a:lstStyle/>
                    <a:p>
                      <a:endParaRPr lang="fr-FR"/>
                    </a:p>
                  </a:txBody>
                  <a:tcPr/>
                </a:tc>
                <a:extLst>
                  <a:ext uri="{0D108BD9-81ED-4DB2-BD59-A6C34878D82A}">
                    <a16:rowId xmlns:a16="http://schemas.microsoft.com/office/drawing/2014/main" val="305699202"/>
                  </a:ext>
                </a:extLst>
              </a:tr>
              <a:tr h="684093">
                <a:tc vMerge="1">
                  <a:txBody>
                    <a:bodyPr/>
                    <a:lstStyle/>
                    <a:p>
                      <a:r>
                        <a:rPr lang="fr-FR" sz="1600" b="0" kern="150" dirty="0">
                          <a:effectLst/>
                          <a:latin typeface="Liberation Serif"/>
                          <a:ea typeface="SimSun" panose="02010600030101010101" pitchFamily="2" charset="-122"/>
                          <a:cs typeface="Mangal" panose="02040503050203030202" pitchFamily="18" charset="0"/>
                        </a:rPr>
                        <a:t>Sauter</a:t>
                      </a:r>
                    </a:p>
                  </a:txBody>
                  <a:tcPr marL="33020" marR="34925" marT="34925" marB="34925"/>
                </a:tc>
                <a:tc rowSpan="2">
                  <a:txBody>
                    <a:bodyPr/>
                    <a:lstStyle/>
                    <a:p>
                      <a:r>
                        <a:rPr lang="fr-FR" sz="1600" b="1" kern="150" dirty="0">
                          <a:solidFill>
                            <a:schemeClr val="dk1"/>
                          </a:solidFill>
                          <a:effectLst/>
                          <a:latin typeface="Liberation Serif"/>
                          <a:ea typeface="SimSun" panose="02010600030101010101" pitchFamily="2" charset="-122"/>
                          <a:cs typeface="Mangal" panose="02040503050203030202" pitchFamily="18" charset="0"/>
                        </a:rPr>
                        <a:t>Nouveaux déplacements :</a:t>
                      </a:r>
                      <a:r>
                        <a:rPr lang="fr-FR" sz="1600" b="0" kern="150" dirty="0">
                          <a:solidFill>
                            <a:schemeClr val="dk1"/>
                          </a:solidFill>
                          <a:effectLst/>
                          <a:latin typeface="Liberation Serif"/>
                          <a:ea typeface="SimSun" panose="02010600030101010101" pitchFamily="2" charset="-122"/>
                          <a:cs typeface="Mangal" panose="02040503050203030202" pitchFamily="18" charset="0"/>
                        </a:rPr>
                        <a:t> Découvrir et construire son équilibre  sur de nouveaux engins :Echasse, draisienne, vélo…</a:t>
                      </a:r>
                    </a:p>
                  </a:txBody>
                  <a:tcPr marL="33020" marR="34925" marT="34925" marB="34925">
                    <a:solidFill>
                      <a:schemeClr val="accent4">
                        <a:lumMod val="20000"/>
                        <a:lumOff val="80000"/>
                      </a:schemeClr>
                    </a:solidFill>
                  </a:tcPr>
                </a:tc>
                <a:tc vMerge="1">
                  <a:txBody>
                    <a:bodyPr/>
                    <a:lstStyle/>
                    <a:p>
                      <a:endParaRPr lang="fr-FR" sz="1600" b="0" kern="150" dirty="0">
                        <a:solidFill>
                          <a:schemeClr val="dk1"/>
                        </a:solidFill>
                        <a:effectLst/>
                        <a:latin typeface="Liberation Serif"/>
                        <a:ea typeface="SimSun" panose="02010600030101010101" pitchFamily="2" charset="-122"/>
                        <a:cs typeface="Mangal" panose="02040503050203030202" pitchFamily="18" charset="0"/>
                      </a:endParaRPr>
                    </a:p>
                  </a:txBody>
                  <a:tcPr marL="33020" marR="34925" marT="34925" marB="34925"/>
                </a:tc>
                <a:tc vMerge="1">
                  <a:txBody>
                    <a:bodyPr/>
                    <a:lstStyle/>
                    <a:p>
                      <a:endParaRPr lang="fr-FR" sz="1600" b="0" kern="150" dirty="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189584865"/>
                  </a:ext>
                </a:extLst>
              </a:tr>
              <a:tr h="290631">
                <a:tc vMerge="1">
                  <a:txBody>
                    <a:bodyPr/>
                    <a:lstStyle/>
                    <a:p>
                      <a:endParaRPr lang="fr-FR"/>
                    </a:p>
                  </a:txBody>
                  <a:tcPr/>
                </a:tc>
                <a:tc vMerge="1">
                  <a:txBody>
                    <a:bodyPr/>
                    <a:lstStyle/>
                    <a:p>
                      <a:endParaRPr lang="fr-FR"/>
                    </a:p>
                  </a:txBody>
                  <a:tcPr/>
                </a:tc>
                <a:tc rowSpan="2">
                  <a:txBody>
                    <a:bodyPr/>
                    <a:lstStyle/>
                    <a:p>
                      <a:r>
                        <a:rPr lang="fr-FR" sz="1600" b="1" dirty="0"/>
                        <a:t>Jeux dansés :</a:t>
                      </a:r>
                    </a:p>
                    <a:p>
                      <a:r>
                        <a:rPr lang="fr-FR" sz="1600" b="0" dirty="0"/>
                        <a:t>Imiter un animal  proposer un nouveau déplacement …</a:t>
                      </a:r>
                    </a:p>
                  </a:txBody>
                  <a:tcPr marL="33020" marR="34925" marT="34925" marB="34925"/>
                </a:tc>
                <a:tc vMerge="1">
                  <a:txBody>
                    <a:bodyPr/>
                    <a:lstStyle/>
                    <a:p>
                      <a:endParaRPr lang="fr-FR"/>
                    </a:p>
                  </a:txBody>
                  <a:tcPr/>
                </a:tc>
                <a:extLst>
                  <a:ext uri="{0D108BD9-81ED-4DB2-BD59-A6C34878D82A}">
                    <a16:rowId xmlns:a16="http://schemas.microsoft.com/office/drawing/2014/main" val="1373341406"/>
                  </a:ext>
                </a:extLst>
              </a:tr>
              <a:tr h="1173164">
                <a:tc vMerge="1">
                  <a:txBody>
                    <a:bodyPr/>
                    <a:lstStyle/>
                    <a:p>
                      <a:r>
                        <a:rPr lang="fr-FR" sz="1600" b="0" kern="150" dirty="0">
                          <a:effectLst/>
                          <a:latin typeface="Liberation Serif"/>
                          <a:ea typeface="SimSun" panose="02010600030101010101" pitchFamily="2" charset="-122"/>
                          <a:cs typeface="Mangal" panose="02040503050203030202" pitchFamily="18" charset="0"/>
                        </a:rPr>
                        <a:t>Lancer des objets.</a:t>
                      </a:r>
                    </a:p>
                    <a:p>
                      <a:r>
                        <a:rPr lang="fr-FR" sz="1600" b="0" kern="150" dirty="0">
                          <a:effectLst/>
                          <a:latin typeface="Liberation Serif"/>
                          <a:ea typeface="SimSun" panose="02010600030101010101" pitchFamily="2" charset="-122"/>
                          <a:cs typeface="Mangal" panose="02040503050203030202" pitchFamily="18" charset="0"/>
                        </a:rPr>
                        <a:t>Activités de manipulation :lancer et attraper, faire rouler.</a:t>
                      </a:r>
                    </a:p>
                  </a:txBody>
                  <a:tcPr marL="33020" marR="34925" marT="34925" marB="34925"/>
                </a:tc>
                <a:tc>
                  <a:txBody>
                    <a:bodyPr/>
                    <a:lstStyle/>
                    <a:p>
                      <a:r>
                        <a:rPr lang="fr-FR" sz="1600" b="1" kern="150" dirty="0">
                          <a:effectLst/>
                          <a:latin typeface="Liberation Serif"/>
                          <a:ea typeface="SimSun" panose="02010600030101010101" pitchFamily="2" charset="-122"/>
                          <a:cs typeface="Mangal" panose="02040503050203030202" pitchFamily="18" charset="0"/>
                        </a:rPr>
                        <a:t>Parcours d’orientation :</a:t>
                      </a:r>
                    </a:p>
                    <a:p>
                      <a:r>
                        <a:rPr lang="fr-FR" sz="1600" b="0" kern="150" dirty="0">
                          <a:effectLst/>
                          <a:latin typeface="Liberation Serif"/>
                          <a:ea typeface="SimSun" panose="02010600030101010101" pitchFamily="2" charset="-122"/>
                          <a:cs typeface="Mangal" panose="02040503050203030202" pitchFamily="18" charset="0"/>
                        </a:rPr>
                        <a:t>Se repérer, se déplacer, identifier les éléments d’un parcours, s’orienter…</a:t>
                      </a:r>
                    </a:p>
                  </a:txBody>
                  <a:tcPr marL="33020" marR="34925" marT="34925" marB="34925"/>
                </a:tc>
                <a:tc vMerge="1">
                  <a:txBody>
                    <a:bodyPr/>
                    <a:lstStyle/>
                    <a:p>
                      <a:endParaRPr lang="fr-FR" sz="1600" b="0" kern="150" dirty="0">
                        <a:effectLst/>
                        <a:latin typeface="Liberation Serif"/>
                        <a:ea typeface="SimSun" panose="02010600030101010101" pitchFamily="2" charset="-122"/>
                        <a:cs typeface="Mangal" panose="02040503050203030202" pitchFamily="18" charset="0"/>
                      </a:endParaRPr>
                    </a:p>
                  </a:txBody>
                  <a:tcPr marL="33020" marR="34925" marT="34925" marB="34925"/>
                </a:tc>
                <a:tc vMerge="1">
                  <a:txBody>
                    <a:bodyPr/>
                    <a:lstStyle/>
                    <a:p>
                      <a:endParaRPr lang="fr-FR" sz="1600" b="0" kern="150" dirty="0">
                        <a:effectLst/>
                        <a:latin typeface="Liberation Serif"/>
                        <a:ea typeface="SimSun" panose="02010600030101010101" pitchFamily="2" charset="-122"/>
                        <a:cs typeface="Mangal" panose="02040503050203030202" pitchFamily="18" charset="0"/>
                      </a:endParaRPr>
                    </a:p>
                  </a:txBody>
                  <a:tcPr marL="33020" marR="34925" marT="34925" marB="34925"/>
                </a:tc>
                <a:extLst>
                  <a:ext uri="{0D108BD9-81ED-4DB2-BD59-A6C34878D82A}">
                    <a16:rowId xmlns:a16="http://schemas.microsoft.com/office/drawing/2014/main" val="327097041"/>
                  </a:ext>
                </a:extLst>
              </a:tr>
              <a:tr h="962004">
                <a:tc>
                  <a:txBody>
                    <a:bodyPr/>
                    <a:lstStyle/>
                    <a:p>
                      <a:r>
                        <a:rPr lang="fr-FR" sz="1600" b="1" kern="150" dirty="0">
                          <a:effectLst/>
                        </a:rPr>
                        <a:t>Jeux d’athlétisme.</a:t>
                      </a:r>
                      <a:endParaRPr lang="fr-FR" sz="1600" b="1" kern="150" dirty="0">
                        <a:effectLst/>
                        <a:latin typeface="Liberation Serif"/>
                        <a:ea typeface="SimSun" panose="02010600030101010101" pitchFamily="2" charset="-122"/>
                        <a:cs typeface="Mangal" panose="02040503050203030202" pitchFamily="18" charset="0"/>
                      </a:endParaRPr>
                    </a:p>
                  </a:txBody>
                  <a:tcPr marL="33020" marR="34925" marT="34925" marB="34925"/>
                </a:tc>
                <a:tc>
                  <a:txBody>
                    <a:bodyPr/>
                    <a:lstStyle/>
                    <a:p>
                      <a:r>
                        <a:rPr lang="fr-FR" sz="1600" b="1" kern="150" dirty="0">
                          <a:effectLst/>
                          <a:latin typeface="Liberation Serif"/>
                          <a:ea typeface="SimSun" panose="02010600030101010101" pitchFamily="2" charset="-122"/>
                          <a:cs typeface="Mangal" panose="02040503050203030202" pitchFamily="18" charset="0"/>
                        </a:rPr>
                        <a:t>Parcours moteur:</a:t>
                      </a:r>
                    </a:p>
                    <a:p>
                      <a:r>
                        <a:rPr lang="fr-FR" sz="1600" b="0" kern="150" dirty="0">
                          <a:effectLst/>
                          <a:latin typeface="Liberation Serif"/>
                          <a:ea typeface="SimSun" panose="02010600030101010101" pitchFamily="2" charset="-122"/>
                          <a:cs typeface="Mangal" panose="02040503050203030202" pitchFamily="18" charset="0"/>
                        </a:rPr>
                        <a:t>Grimper-escalader- Ramper, sauter, s’équilibrer, franchir…</a:t>
                      </a:r>
                    </a:p>
                  </a:txBody>
                  <a:tcPr marL="33020" marR="34925" marT="34925" marB="34925"/>
                </a:tc>
                <a:tc>
                  <a:txBody>
                    <a:bodyPr/>
                    <a:lstStyle/>
                    <a:p>
                      <a:r>
                        <a:rPr lang="fr-FR" sz="1600" b="1" kern="150" dirty="0">
                          <a:effectLst/>
                          <a:latin typeface="Liberation Serif"/>
                          <a:ea typeface="SimSun" panose="02010600030101010101" pitchFamily="2" charset="-122"/>
                          <a:cs typeface="Mangal" panose="02040503050203030202" pitchFamily="18" charset="0"/>
                        </a:rPr>
                        <a:t>Expression et activité corporelles </a:t>
                      </a:r>
                      <a:r>
                        <a:rPr lang="fr-FR" sz="1600" b="0" kern="150" dirty="0">
                          <a:effectLst/>
                          <a:latin typeface="Liberation Serif"/>
                          <a:ea typeface="SimSun" panose="02010600030101010101" pitchFamily="2" charset="-122"/>
                          <a:cs typeface="Mangal" panose="02040503050203030202" pitchFamily="18" charset="0"/>
                        </a:rPr>
                        <a:t>:</a:t>
                      </a:r>
                    </a:p>
                    <a:p>
                      <a:r>
                        <a:rPr lang="fr-FR" sz="1600" b="0" kern="150" dirty="0">
                          <a:effectLst/>
                          <a:latin typeface="Liberation Serif"/>
                          <a:ea typeface="SimSun" panose="02010600030101010101" pitchFamily="2" charset="-122"/>
                          <a:cs typeface="Mangal" panose="02040503050203030202" pitchFamily="18" charset="0"/>
                        </a:rPr>
                        <a:t> S’exprimer corporellement.</a:t>
                      </a:r>
                    </a:p>
                  </a:txBody>
                  <a:tcPr marL="33020" marR="34925" marT="34925" marB="34925"/>
                </a:tc>
                <a:tc>
                  <a:txBody>
                    <a:bodyPr/>
                    <a:lstStyle/>
                    <a:p>
                      <a:r>
                        <a:rPr lang="fr-FR" sz="1600" b="1" kern="150" dirty="0">
                          <a:effectLst/>
                          <a:latin typeface="Liberation Serif"/>
                          <a:ea typeface="SimSun" panose="02010600030101010101" pitchFamily="2" charset="-122"/>
                          <a:cs typeface="Mangal" panose="02040503050203030202" pitchFamily="18" charset="0"/>
                        </a:rPr>
                        <a:t>Jeux d’opposition:</a:t>
                      </a:r>
                    </a:p>
                    <a:p>
                      <a:endParaRPr lang="fr-FR" sz="1600" b="1" kern="150" dirty="0">
                        <a:effectLst/>
                        <a:latin typeface="Liberation Serif"/>
                        <a:ea typeface="SimSun" panose="02010600030101010101" pitchFamily="2" charset="-122"/>
                        <a:cs typeface="Mangal" panose="02040503050203030202" pitchFamily="18" charset="0"/>
                      </a:endParaRPr>
                    </a:p>
                    <a:p>
                      <a:r>
                        <a:rPr lang="fr-FR" sz="1600" b="0" kern="150" dirty="0">
                          <a:effectLst/>
                          <a:latin typeface="Liberation Serif"/>
                          <a:ea typeface="SimSun" panose="02010600030101010101" pitchFamily="2" charset="-122"/>
                          <a:cs typeface="Mangal" panose="02040503050203030202" pitchFamily="18" charset="0"/>
                        </a:rPr>
                        <a:t>Porter-Tirer-Pousser-saisir</a:t>
                      </a:r>
                    </a:p>
                    <a:p>
                      <a:r>
                        <a:rPr lang="fr-FR" sz="1600" b="0" kern="150" dirty="0">
                          <a:effectLst/>
                          <a:latin typeface="Liberation Serif"/>
                          <a:ea typeface="SimSun" panose="02010600030101010101" pitchFamily="2" charset="-122"/>
                          <a:cs typeface="Mangal" panose="02040503050203030202" pitchFamily="18" charset="0"/>
                        </a:rPr>
                        <a:t>-Rouler-Immobiliser…</a:t>
                      </a:r>
                    </a:p>
                  </a:txBody>
                  <a:tcPr marL="33020" marR="34925" marT="34925" marB="34925"/>
                </a:tc>
                <a:extLst>
                  <a:ext uri="{0D108BD9-81ED-4DB2-BD59-A6C34878D82A}">
                    <a16:rowId xmlns:a16="http://schemas.microsoft.com/office/drawing/2014/main" val="3498143265"/>
                  </a:ext>
                </a:extLst>
              </a:tr>
              <a:tr h="849887">
                <a:tc>
                  <a:txBody>
                    <a:bodyPr/>
                    <a:lstStyle/>
                    <a:p>
                      <a:pPr algn="ctr"/>
                      <a:r>
                        <a:rPr lang="fr-FR" sz="1600" kern="150" dirty="0">
                          <a:effectLst/>
                        </a:rPr>
                        <a:t>Objectif 1</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nchor="ctr"/>
                </a:tc>
                <a:tc>
                  <a:txBody>
                    <a:bodyPr/>
                    <a:lstStyle/>
                    <a:p>
                      <a:pPr algn="ctr"/>
                      <a:r>
                        <a:rPr lang="fr-FR" sz="1600" kern="150" dirty="0">
                          <a:effectLst/>
                        </a:rPr>
                        <a:t>Objectif 2</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nchor="ctr"/>
                </a:tc>
                <a:tc>
                  <a:txBody>
                    <a:bodyPr/>
                    <a:lstStyle/>
                    <a:p>
                      <a:pPr algn="ctr"/>
                      <a:r>
                        <a:rPr lang="fr-FR" sz="1600" kern="150" dirty="0">
                          <a:effectLst/>
                        </a:rPr>
                        <a:t>Objectif 3</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nchor="ctr"/>
                </a:tc>
                <a:tc>
                  <a:txBody>
                    <a:bodyPr/>
                    <a:lstStyle/>
                    <a:p>
                      <a:pPr algn="ctr"/>
                      <a:r>
                        <a:rPr lang="fr-FR" sz="1600" kern="150" dirty="0">
                          <a:effectLst/>
                        </a:rPr>
                        <a:t>Objectif 4</a:t>
                      </a:r>
                      <a:endParaRPr lang="fr-FR" sz="1600" kern="150" dirty="0">
                        <a:effectLst/>
                        <a:latin typeface="Liberation Serif"/>
                        <a:ea typeface="SimSun" panose="02010600030101010101" pitchFamily="2" charset="-122"/>
                        <a:cs typeface="Mangal" panose="02040503050203030202" pitchFamily="18" charset="0"/>
                      </a:endParaRPr>
                    </a:p>
                  </a:txBody>
                  <a:tcPr marL="33020" marR="34925" marT="34925" marB="34925" anchor="ctr"/>
                </a:tc>
                <a:extLst>
                  <a:ext uri="{0D108BD9-81ED-4DB2-BD59-A6C34878D82A}">
                    <a16:rowId xmlns:a16="http://schemas.microsoft.com/office/drawing/2014/main" val="1864530728"/>
                  </a:ext>
                </a:extLst>
              </a:tr>
            </a:tbl>
          </a:graphicData>
        </a:graphic>
      </p:graphicFrame>
      <p:sp>
        <p:nvSpPr>
          <p:cNvPr id="3" name="ZoneTexte 2">
            <a:hlinkClick r:id="rId3" action="ppaction://hlinksldjump"/>
            <a:extLst>
              <a:ext uri="{FF2B5EF4-FFF2-40B4-BE49-F238E27FC236}">
                <a16:creationId xmlns:a16="http://schemas.microsoft.com/office/drawing/2014/main" id="{00A4808F-803D-5A4E-998D-49D7137E688A}"/>
              </a:ext>
            </a:extLst>
          </p:cNvPr>
          <p:cNvSpPr txBox="1"/>
          <p:nvPr/>
        </p:nvSpPr>
        <p:spPr>
          <a:xfrm>
            <a:off x="8373036" y="6373906"/>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562685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1" name="Capture d’écran 2021-04-29 à 11.56.57.png" descr="Capture d’écran 2021-04-29 à 11.56.57.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958067" y="1569347"/>
            <a:ext cx="8275955" cy="4316536"/>
          </a:xfrm>
          <a:prstGeom prst="rect">
            <a:avLst/>
          </a:prstGeom>
          <a:ln w="88900">
            <a:miter lim="400000"/>
          </a:ln>
        </p:spPr>
      </p:pic>
      <p:sp>
        <p:nvSpPr>
          <p:cNvPr id="132"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1668575289"/>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4" name="Capture d’écran 2021-04-29 à 11.57.02.png" descr="Capture d’écran 2021-04-29 à 11.57.0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000" y="1386707"/>
            <a:ext cx="9144000" cy="4768126"/>
          </a:xfrm>
          <a:prstGeom prst="rect">
            <a:avLst/>
          </a:prstGeom>
          <a:ln w="88900">
            <a:miter lim="400000"/>
          </a:ln>
        </p:spPr>
      </p:pic>
      <p:sp>
        <p:nvSpPr>
          <p:cNvPr id="135"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277252887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7" name="Capture d’écran 2021-04-29 à 11.57.08.png" descr="Capture d’écran 2021-04-29 à 11.57.08.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29961" y="1417332"/>
            <a:ext cx="9144000" cy="5174009"/>
          </a:xfrm>
          <a:prstGeom prst="rect">
            <a:avLst/>
          </a:prstGeom>
          <a:ln w="88900">
            <a:miter lim="400000"/>
          </a:ln>
        </p:spPr>
      </p:pic>
      <p:sp>
        <p:nvSpPr>
          <p:cNvPr id="138" name="Doc de Virginie Bernard, Marc Juda &amp; Mylène Rondeau"/>
          <p:cNvSpPr txBox="1"/>
          <p:nvPr/>
        </p:nvSpPr>
        <p:spPr>
          <a:xfrm>
            <a:off x="1753067" y="6239207"/>
            <a:ext cx="3742756" cy="460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dirty="0"/>
              <a:t>Doc de Virginie Bernard, Marc Juda &amp; Mylène Rondeau</a:t>
            </a:r>
            <a:r>
              <a:rPr lang="fr-FR" sz="1400" dirty="0">
                <a:hlinkClick r:id="rId3" action="ppaction://hlinksldjump"/>
              </a:rPr>
              <a:t>retour</a:t>
            </a:r>
            <a:endParaRPr lang="fr-FR" sz="1400" dirty="0"/>
          </a:p>
          <a:p>
            <a:pPr>
              <a:defRPr sz="4200">
                <a:latin typeface="+mn-lt"/>
                <a:ea typeface="+mn-ea"/>
                <a:cs typeface="+mn-cs"/>
                <a:sym typeface="Chalkduster"/>
              </a:defRPr>
            </a:pPr>
            <a:endParaRPr sz="1125" dirty="0"/>
          </a:p>
        </p:txBody>
      </p:sp>
    </p:spTree>
    <p:extLst>
      <p:ext uri="{BB962C8B-B14F-4D97-AF65-F5344CB8AC3E}">
        <p14:creationId xmlns:p14="http://schemas.microsoft.com/office/powerpoint/2010/main" val="3828754373"/>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5" name="Que peut-on dire sur l’e.n.t?"/>
          <p:cNvSpPr txBox="1">
            <a:spLocks noGrp="1"/>
          </p:cNvSpPr>
          <p:nvPr>
            <p:ph type="body" sz="quarter" idx="1"/>
          </p:nvPr>
        </p:nvSpPr>
        <p:spPr>
          <a:xfrm>
            <a:off x="3684251" y="3795117"/>
            <a:ext cx="4823498" cy="2119196"/>
          </a:xfrm>
          <a:prstGeom prst="rect">
            <a:avLst/>
          </a:prstGeom>
        </p:spPr>
        <p:txBody>
          <a:bodyPr>
            <a:normAutofit fontScale="92500"/>
          </a:bodyPr>
          <a:lstStyle>
            <a:lvl1pPr algn="l">
              <a:defRPr sz="4000">
                <a:latin typeface="Cursive standard"/>
                <a:ea typeface="Cursive standard"/>
                <a:cs typeface="Cursive standard"/>
                <a:sym typeface="Cursive standard"/>
              </a:defRPr>
            </a:lvl1pPr>
          </a:lstStyle>
          <a:p>
            <a:r>
              <a:rPr dirty="0"/>
              <a:t>Que </a:t>
            </a:r>
            <a:r>
              <a:rPr dirty="0" err="1"/>
              <a:t>peut</a:t>
            </a:r>
            <a:r>
              <a:rPr dirty="0"/>
              <a:t>-on dire sur </a:t>
            </a:r>
            <a:r>
              <a:rPr dirty="0" err="1"/>
              <a:t>l’e.n.t</a:t>
            </a:r>
            <a:r>
              <a:rPr dirty="0"/>
              <a:t> pour le jeu des déménageurs?</a:t>
            </a:r>
            <a:r>
              <a:rPr lang="fr-FR" dirty="0">
                <a:hlinkClick r:id="rId2" action="ppaction://hlinksldjump"/>
              </a:rPr>
              <a:t>+</a:t>
            </a:r>
            <a:endParaRPr dirty="0"/>
          </a:p>
        </p:txBody>
      </p:sp>
      <p:grpSp>
        <p:nvGrpSpPr>
          <p:cNvPr id="138" name="Capture d’écran 2020-12-13 à 21.26.57.png"/>
          <p:cNvGrpSpPr/>
          <p:nvPr/>
        </p:nvGrpSpPr>
        <p:grpSpPr>
          <a:xfrm>
            <a:off x="3815860" y="616733"/>
            <a:ext cx="4560209" cy="2874776"/>
            <a:chOff x="0" y="0"/>
            <a:chExt cx="6485629" cy="4088569"/>
          </a:xfrm>
        </p:grpSpPr>
        <p:pic>
          <p:nvPicPr>
            <p:cNvPr id="136" name="Capture d’écran 2020-12-13 à 21.26.57.png" descr="Capture d’écran 2020-12-13 à 21.26.5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9700" y="450098"/>
              <a:ext cx="6206230" cy="3498770"/>
            </a:xfrm>
            <a:prstGeom prst="rect">
              <a:avLst/>
            </a:prstGeom>
            <a:ln w="88900" cap="flat">
              <a:noFill/>
              <a:miter lim="400000"/>
            </a:ln>
            <a:effectLst/>
          </p:spPr>
        </p:pic>
        <p:pic>
          <p:nvPicPr>
            <p:cNvPr id="137" name="Capture d’écran 2020-12-13 à 21.26.57.png" descr="Capture d’écran 2020-12-13 à 21.26.57.png"/>
            <p:cNvPicPr>
              <a:picLocks noChangeAspect="1"/>
            </p:cNvPicPr>
            <p:nvPr/>
          </p:nvPicPr>
          <p:blipFill>
            <a:blip r:embed="rId4"/>
            <a:stretch>
              <a:fillRect/>
            </a:stretch>
          </p:blipFill>
          <p:spPr>
            <a:xfrm>
              <a:off x="0" y="-1"/>
              <a:ext cx="6485630" cy="4088570"/>
            </a:xfrm>
            <a:prstGeom prst="rect">
              <a:avLst/>
            </a:prstGeom>
            <a:ln w="88900" cap="flat">
              <a:noFill/>
              <a:miter lim="400000"/>
            </a:ln>
            <a:effectLst/>
          </p:spPr>
        </p:pic>
      </p:grpSp>
      <p:sp>
        <p:nvSpPr>
          <p:cNvPr id="139" name="Doc de Virginie Bernard, Marc Juda &amp; Mylène Rondeau"/>
          <p:cNvSpPr txBox="1"/>
          <p:nvPr/>
        </p:nvSpPr>
        <p:spPr>
          <a:xfrm>
            <a:off x="2087059" y="6382647"/>
            <a:ext cx="8376815"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1052534162"/>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41" name="Capture d’écran 2021-04-29 à 16.47.58.png" descr="Capture d’écran 2021-04-29 à 16.47.58.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000" y="1480957"/>
            <a:ext cx="9144000" cy="4946231"/>
          </a:xfrm>
          <a:prstGeom prst="rect">
            <a:avLst/>
          </a:prstGeom>
          <a:ln w="88900">
            <a:miter lim="400000"/>
          </a:ln>
        </p:spPr>
      </p:pic>
      <p:sp>
        <p:nvSpPr>
          <p:cNvPr id="142" name="Doc de Virginie Bernard, Marc Juda &amp; Mylène Rondeau"/>
          <p:cNvSpPr txBox="1"/>
          <p:nvPr/>
        </p:nvSpPr>
        <p:spPr>
          <a:xfrm>
            <a:off x="1753067" y="6239207"/>
            <a:ext cx="3282951" cy="460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dirty="0"/>
              <a:t>Doc de Virginie Bernard, Marc Juda &amp; Mylène Rondeau</a:t>
            </a:r>
            <a:endParaRPr lang="fr-FR" sz="1125" dirty="0"/>
          </a:p>
          <a:p>
            <a:pPr>
              <a:defRPr sz="4200">
                <a:latin typeface="+mn-lt"/>
                <a:ea typeface="+mn-ea"/>
                <a:cs typeface="+mn-cs"/>
                <a:sym typeface="Chalkduster"/>
              </a:defRPr>
            </a:pPr>
            <a:r>
              <a:rPr lang="fr-FR" sz="1400" dirty="0">
                <a:hlinkClick r:id="rId3" action="ppaction://hlinksldjump"/>
              </a:rPr>
              <a:t>retour</a:t>
            </a:r>
            <a:endParaRPr sz="1400" dirty="0"/>
          </a:p>
        </p:txBody>
      </p:sp>
    </p:spTree>
    <p:extLst>
      <p:ext uri="{BB962C8B-B14F-4D97-AF65-F5344CB8AC3E}">
        <p14:creationId xmlns:p14="http://schemas.microsoft.com/office/powerpoint/2010/main" val="2752335649"/>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44" name="Capture d’écran 2021-04-29 à 16.48.39.png" descr="Capture d’écran 2021-04-29 à 16.48.39.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06262" y="1417473"/>
            <a:ext cx="8454508" cy="4413171"/>
          </a:xfrm>
          <a:prstGeom prst="rect">
            <a:avLst/>
          </a:prstGeom>
          <a:ln w="88900">
            <a:miter lim="400000"/>
          </a:ln>
        </p:spPr>
      </p:pic>
      <p:sp>
        <p:nvSpPr>
          <p:cNvPr id="145"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2953302986"/>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47" name="Capture d’écran 2021-04-29 à 16.48.44.png" descr="Capture d’écran 2021-04-29 à 16.48.4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93345" y="1160117"/>
            <a:ext cx="9005273" cy="4691107"/>
          </a:xfrm>
          <a:prstGeom prst="rect">
            <a:avLst/>
          </a:prstGeom>
          <a:ln w="88900">
            <a:miter lim="400000"/>
          </a:ln>
        </p:spPr>
      </p:pic>
      <p:sp>
        <p:nvSpPr>
          <p:cNvPr id="148"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3205098371"/>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50" name="Capture d’écran 2021-04-29 à 16.48.50.png" descr="Capture d’écran 2021-04-29 à 16.48.50.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000" y="1500560"/>
            <a:ext cx="9144000" cy="5145405"/>
          </a:xfrm>
          <a:prstGeom prst="rect">
            <a:avLst/>
          </a:prstGeom>
          <a:ln w="88900">
            <a:miter lim="400000"/>
          </a:ln>
        </p:spPr>
      </p:pic>
      <p:sp>
        <p:nvSpPr>
          <p:cNvPr id="151"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1682588056"/>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53" name="Capture d’écran 2021-04-29 à 16.48.54.png" descr="Capture d’écran 2021-04-29 à 16.48.5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4000" y="1292701"/>
            <a:ext cx="9144000" cy="4746046"/>
          </a:xfrm>
          <a:prstGeom prst="rect">
            <a:avLst/>
          </a:prstGeom>
          <a:ln w="88900">
            <a:miter lim="400000"/>
          </a:ln>
        </p:spPr>
      </p:pic>
      <p:sp>
        <p:nvSpPr>
          <p:cNvPr id="154" name="Doc de Virginie Bernard, Marc Juda &amp; Mylène Rondeau"/>
          <p:cNvSpPr txBox="1"/>
          <p:nvPr/>
        </p:nvSpPr>
        <p:spPr>
          <a:xfrm>
            <a:off x="1753067" y="6346929"/>
            <a:ext cx="3282951"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a:t>Doc de Virginie Bernard, Marc Juda &amp; Mylène Rondeau</a:t>
            </a:r>
          </a:p>
        </p:txBody>
      </p:sp>
    </p:spTree>
    <p:extLst>
      <p:ext uri="{BB962C8B-B14F-4D97-AF65-F5344CB8AC3E}">
        <p14:creationId xmlns:p14="http://schemas.microsoft.com/office/powerpoint/2010/main" val="2173865904"/>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56" name="Capture d’écran 2021-04-29 à 16.49.05.png" descr="Capture d’écran 2021-04-29 à 16.49.05.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76769" y="1339861"/>
            <a:ext cx="8652774" cy="4913198"/>
          </a:xfrm>
          <a:prstGeom prst="rect">
            <a:avLst/>
          </a:prstGeom>
          <a:ln w="88900">
            <a:miter lim="400000"/>
          </a:ln>
        </p:spPr>
      </p:pic>
      <p:sp>
        <p:nvSpPr>
          <p:cNvPr id="157" name="Doc de Virginie Bernard, Marc Juda &amp; Mylène Rondeau"/>
          <p:cNvSpPr txBox="1"/>
          <p:nvPr/>
        </p:nvSpPr>
        <p:spPr>
          <a:xfrm>
            <a:off x="1753067" y="6239207"/>
            <a:ext cx="3282951" cy="460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600">
                <a:latin typeface="Arial"/>
                <a:ea typeface="Arial"/>
                <a:cs typeface="Arial"/>
                <a:sym typeface="Arial"/>
              </a:defRPr>
            </a:lvl1pPr>
          </a:lstStyle>
          <a:p>
            <a:pPr>
              <a:defRPr sz="4200">
                <a:latin typeface="+mn-lt"/>
                <a:ea typeface="+mn-ea"/>
                <a:cs typeface="+mn-cs"/>
                <a:sym typeface="Chalkduster"/>
              </a:defRPr>
            </a:pPr>
            <a:r>
              <a:rPr sz="1125" dirty="0"/>
              <a:t>Doc de Virginie Bernard, Marc Juda &amp; Mylène Rondeau</a:t>
            </a:r>
            <a:endParaRPr lang="fr-FR" sz="1125" dirty="0"/>
          </a:p>
          <a:p>
            <a:pPr>
              <a:defRPr sz="4200">
                <a:latin typeface="+mn-lt"/>
                <a:ea typeface="+mn-ea"/>
                <a:cs typeface="+mn-cs"/>
                <a:sym typeface="Chalkduster"/>
              </a:defRPr>
            </a:pPr>
            <a:r>
              <a:rPr lang="fr-FR" sz="1400" dirty="0">
                <a:hlinkClick r:id="rId3" action="ppaction://hlinksldjump"/>
              </a:rPr>
              <a:t>retour</a:t>
            </a:r>
            <a:endParaRPr sz="1400" dirty="0"/>
          </a:p>
        </p:txBody>
      </p:sp>
    </p:spTree>
    <p:extLst>
      <p:ext uri="{BB962C8B-B14F-4D97-AF65-F5344CB8AC3E}">
        <p14:creationId xmlns:p14="http://schemas.microsoft.com/office/powerpoint/2010/main" val="172642417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rgbClr val="000000"/>
      </a:dk1>
      <a:lt1>
        <a:srgbClr val="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{132CCC04-B700-9F46-AD09-101D30250578}tf10001058</Template>
  <TotalTime>2295</TotalTime>
  <Words>13700</Words>
  <Application>Microsoft Office PowerPoint</Application>
  <PresentationFormat>Grand écran</PresentationFormat>
  <Paragraphs>1878</Paragraphs>
  <Slides>108</Slides>
  <Notes>0</Notes>
  <HiddenSlides>0</HiddenSlides>
  <MMClips>8</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108</vt:i4>
      </vt:variant>
    </vt:vector>
  </HeadingPairs>
  <TitlesOfParts>
    <vt:vector size="120" baseType="lpstr">
      <vt:lpstr>SimSun</vt:lpstr>
      <vt:lpstr>SimSun</vt:lpstr>
      <vt:lpstr>Arial</vt:lpstr>
      <vt:lpstr>Calibri</vt:lpstr>
      <vt:lpstr>Calibri Light</vt:lpstr>
      <vt:lpstr>Chalkduster</vt:lpstr>
      <vt:lpstr>Courier New</vt:lpstr>
      <vt:lpstr>Cursive standard</vt:lpstr>
      <vt:lpstr>Liberation Serif</vt:lpstr>
      <vt:lpstr>Mangal</vt:lpstr>
      <vt:lpstr>Times New Roman</vt:lpstr>
      <vt:lpstr>Céleste</vt:lpstr>
      <vt:lpstr>« Agir, s’exprimer, comprendre à travers les activités physiques » </vt:lpstr>
      <vt:lpstr>Présentation du dossier.</vt:lpstr>
      <vt:lpstr>Présentation PowerPoint</vt:lpstr>
      <vt:lpstr>Présentation PowerPoint</vt:lpstr>
      <vt:lpstr>Présentation PowerPoint</vt:lpstr>
      <vt:lpstr>Présentation PowerPoint</vt:lpstr>
      <vt:lpstr>1-Quelle entrée choisir par rapport aux programmes? &lt;</vt:lpstr>
      <vt:lpstr>                Choix par rapport aux objectifs.</vt:lpstr>
      <vt:lpstr>                Choix par rapport aux verbes d’action.</vt:lpstr>
      <vt:lpstr>2-Une interaction entre  « agir, s’exprimer et comprendre »&lt;</vt:lpstr>
      <vt:lpstr>Présentation PowerPoint</vt:lpstr>
      <vt:lpstr>3-Quels outils pour construire une unité d’apprentissage?&lt;</vt:lpstr>
      <vt:lpstr>a-Des repères et connaissances pour l’enseignant&lt;</vt:lpstr>
      <vt:lpstr>Fiches jeux&lt;</vt:lpstr>
      <vt:lpstr>b- La démarche, généralités.&lt;</vt:lpstr>
      <vt:lpstr>De la familiarisation à l’évaluation.</vt:lpstr>
      <vt:lpstr>Présentation PowerPoint</vt:lpstr>
      <vt:lpstr>Quelques principes simples à retenir</vt:lpstr>
      <vt:lpstr>C-Travail sur le lexique.  &lt;</vt:lpstr>
      <vt:lpstr> d-Les indicateurs de compréhension&lt;</vt:lpstr>
      <vt:lpstr>4-Quels outils pour construire une séance? &lt;</vt:lpstr>
      <vt:lpstr>Présentation PowerPoint</vt:lpstr>
      <vt:lpstr>1-Objectifs et attendus  par rapport aux textes&lt;</vt:lpstr>
      <vt:lpstr>1-Objectifs et attendus  par rapport aux textes&lt;</vt:lpstr>
      <vt:lpstr>2-Des repères et connaissances pour l’enseignant.&lt;</vt:lpstr>
      <vt:lpstr>règles d’efficacité et développement moteur en lien avec les 3 étapes.</vt:lpstr>
      <vt:lpstr>Un point de sécurité.</vt:lpstr>
      <vt:lpstr>La démarche.&lt;</vt:lpstr>
      <vt:lpstr>3-Un travail sur le lexique.&lt;</vt:lpstr>
      <vt:lpstr>  Une carte mentale pour construire le lexique&lt;</vt:lpstr>
      <vt:lpstr>Le lexique au regard des 3 étapes &lt; </vt:lpstr>
      <vt:lpstr>Présentation PowerPoint</vt:lpstr>
      <vt:lpstr>5- Une proposition d’unité d’apprentissage&lt;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1-Objectifs et attendus  par rapport aux textes &lt;</vt:lpstr>
      <vt:lpstr>2-Des repères et connaissances pour l’enseignant. &lt;</vt:lpstr>
      <vt:lpstr>règles d’efficacité et développement moteur en lien avec les 3 étapes.&lt;</vt:lpstr>
      <vt:lpstr>Un point de sécurité &lt;</vt:lpstr>
      <vt:lpstr>La démarche</vt:lpstr>
      <vt:lpstr>La démarche &lt;</vt:lpstr>
      <vt:lpstr>3-Un travail sur le lexique &lt;</vt:lpstr>
      <vt:lpstr>Une carte mentale pour construire le lexique de la motricite. &lt;  </vt:lpstr>
      <vt:lpstr>Le lexique au regard des 3 étapes &lt;</vt:lpstr>
      <vt:lpstr>JEU DES DEMENAGEURS ETAPE 1retour</vt:lpstr>
      <vt:lpstr>JEU DES OURS  ETAPE 2 Retour</vt:lpstr>
      <vt:lpstr>JEU de la TORTUE ETAPE 3retour</vt:lpstr>
      <vt:lpstr>Présentation PowerPoint</vt:lpstr>
      <vt:lpstr>MON CARNET de CHAMPION</vt:lpstr>
      <vt:lpstr>5- Une proposition d’unité d’apprentissage&lt;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REGLES D’EFFICACITE Retour</vt:lpstr>
      <vt:lpstr>1-Le développement de l’enfant&lt;</vt:lpstr>
      <vt:lpstr>Une motricité qui évolue&lt;</vt:lpstr>
      <vt:lpstr>Des repères concrets à connaitre&lt;</vt:lpstr>
      <vt:lpstr>Le tableau d’Agnès Florin.  &lt;</vt:lpstr>
      <vt:lpstr>2-Langage et actions &lt;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3-Illustration sur eduscolRetour</vt:lpstr>
      <vt:lpstr>4-Extrait des programmes (2020)&lt;</vt:lpstr>
      <vt:lpstr>5- mémorisation, apprentissage et activité physique&lt;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Agir, s’exprimer, comprendre à travers les activités physiques »</dc:title>
  <dc:creator>Nathalie statnik</dc:creator>
  <cp:lastModifiedBy>Julien Weppe</cp:lastModifiedBy>
  <cp:revision>239</cp:revision>
  <dcterms:created xsi:type="dcterms:W3CDTF">2021-03-16T08:58:34Z</dcterms:created>
  <dcterms:modified xsi:type="dcterms:W3CDTF">2021-11-19T09:21:10Z</dcterms:modified>
</cp:coreProperties>
</file>