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4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90" r:id="rId9"/>
    <p:sldId id="265" r:id="rId10"/>
    <p:sldId id="264" r:id="rId11"/>
    <p:sldId id="266" r:id="rId12"/>
    <p:sldId id="267" r:id="rId13"/>
    <p:sldId id="269" r:id="rId14"/>
    <p:sldId id="270" r:id="rId15"/>
    <p:sldId id="291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1" r:id="rId25"/>
    <p:sldId id="283" r:id="rId26"/>
    <p:sldId id="286" r:id="rId27"/>
    <p:sldId id="287" r:id="rId28"/>
    <p:sldId id="288" r:id="rId29"/>
    <p:sldId id="289" r:id="rId3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3868"/>
    <p:restoredTop sz="96405"/>
  </p:normalViewPr>
  <p:slideViewPr>
    <p:cSldViewPr snapToGrid="0" snapToObjects="1">
      <p:cViewPr varScale="1">
        <p:scale>
          <a:sx n="80" d="100"/>
          <a:sy n="80" d="100"/>
        </p:scale>
        <p:origin x="-168" y="-39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203671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04314225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893118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370101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4703109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5496511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 colonnes d’im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4351341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92360960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1929246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43332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435185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719586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94693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3329135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304225069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16173906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chemeClr val="bg2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6800231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80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DB455B9B-5EC5-F64F-ABE5-FB5AE64B89DD}" type="datetimeFigureOut">
              <a:rPr lang="fr-FR" smtClean="0"/>
              <a:pPr/>
              <a:t>03/02/2022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9525EA1-2CD8-7241-97FC-5F5B0E10D4EE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xmlns="" val="27117394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  <p:sldLayoutId id="2147483786" r:id="rId12"/>
    <p:sldLayoutId id="2147483787" r:id="rId13"/>
    <p:sldLayoutId id="2147483788" r:id="rId14"/>
    <p:sldLayoutId id="2147483789" r:id="rId15"/>
    <p:sldLayoutId id="2147483790" r:id="rId16"/>
    <p:sldLayoutId id="2147483791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ublicdomainpictures.net/view-image.php?image=19826&amp;jazyk=FR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" Target="slide1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6E1B6DA2-D9B2-E04C-A3BC-CBCECBC973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r-FR" dirty="0"/>
              <a:t>Repères et étapes de progressivité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xmlns="" id="{13CE032F-5E8F-6B4B-A52F-FD6D3E999C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46909" y="3886200"/>
            <a:ext cx="9194079" cy="915435"/>
          </a:xfrm>
        </p:spPr>
        <p:txBody>
          <a:bodyPr/>
          <a:lstStyle/>
          <a:p>
            <a:r>
              <a:rPr lang="fr-FR" dirty="0"/>
              <a:t>    </a:t>
            </a:r>
            <a:r>
              <a:rPr lang="fr-FR" dirty="0">
                <a:solidFill>
                  <a:schemeClr val="accent3"/>
                </a:solidFill>
              </a:rPr>
              <a:t>« Agir, s’exprimer, comprendre à travers les activités physiques »</a:t>
            </a: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xmlns="" id="{ED2AB83F-F6F6-0B4C-A6B1-FCF342443A1C}"/>
              </a:ext>
            </a:extLst>
          </p:cNvPr>
          <p:cNvSpPr txBox="1"/>
          <p:nvPr/>
        </p:nvSpPr>
        <p:spPr>
          <a:xfrm>
            <a:off x="127659" y="5086643"/>
            <a:ext cx="725582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i="1" dirty="0"/>
              <a:t>Document réalisé par la mission EPS du Pas de Calais.</a:t>
            </a:r>
          </a:p>
          <a:p>
            <a:r>
              <a:rPr lang="fr-FR" sz="1400" i="1" dirty="0"/>
              <a:t>M facon Ien chargé de la mission EPS</a:t>
            </a:r>
          </a:p>
          <a:p>
            <a:r>
              <a:rPr lang="fr-FR" sz="1400" i="1" dirty="0"/>
              <a:t>M Deleserre, M Magniez et Mme Statnik Cpd EPS</a:t>
            </a:r>
          </a:p>
          <a:p>
            <a:r>
              <a:rPr lang="fr-FR" sz="1400" i="1" dirty="0"/>
              <a:t>Mme Rondeau, Cpc EPS Marquise</a:t>
            </a:r>
          </a:p>
          <a:p>
            <a:r>
              <a:rPr lang="fr-FR" sz="1400" i="1" dirty="0"/>
              <a:t>M Juda, Cpc EPS  Boulogne 2</a:t>
            </a:r>
          </a:p>
          <a:p>
            <a:r>
              <a:rPr lang="fr-FR" sz="1400" i="1" dirty="0"/>
              <a:t>Mme Bernard Cpc EPS  Montreuil</a:t>
            </a:r>
          </a:p>
        </p:txBody>
      </p:sp>
      <p:pic>
        <p:nvPicPr>
          <p:cNvPr id="6" name="Image 5">
            <a:extLst>
              <a:ext uri="{FF2B5EF4-FFF2-40B4-BE49-F238E27FC236}">
                <a16:creationId xmlns:a16="http://schemas.microsoft.com/office/drawing/2014/main" xmlns="" id="{E9B001EF-C872-2843-A5F6-987E14140A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73392" y="213423"/>
            <a:ext cx="1878425" cy="1460998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6A851B41-AE2F-8044-932A-3D2248BE05F3}"/>
              </a:ext>
            </a:extLst>
          </p:cNvPr>
          <p:cNvSpPr txBox="1"/>
          <p:nvPr/>
        </p:nvSpPr>
        <p:spPr>
          <a:xfrm>
            <a:off x="9830792" y="6459911"/>
            <a:ext cx="17636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dirty="0">
                <a:solidFill>
                  <a:schemeClr val="accent3"/>
                </a:solidFill>
              </a:rPr>
              <a:t>Septembre 2021</a:t>
            </a:r>
          </a:p>
        </p:txBody>
      </p:sp>
    </p:spTree>
    <p:extLst>
      <p:ext uri="{BB962C8B-B14F-4D97-AF65-F5344CB8AC3E}">
        <p14:creationId xmlns:p14="http://schemas.microsoft.com/office/powerpoint/2010/main" xmlns="" val="35477485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7033E5D3-843D-7C49-B06D-FEEA4975E05E}"/>
              </a:ext>
            </a:extLst>
          </p:cNvPr>
          <p:cNvSpPr txBox="1">
            <a:spLocks/>
          </p:cNvSpPr>
          <p:nvPr/>
        </p:nvSpPr>
        <p:spPr>
          <a:xfrm>
            <a:off x="729720" y="765094"/>
            <a:ext cx="10131425" cy="1248343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100" dirty="0"/>
              <a:t>règles d’efficacité et développement moteur en lien avec les 3 étapes.</a:t>
            </a:r>
          </a:p>
          <a:p>
            <a:r>
              <a:rPr lang="fr-FR" sz="3100" dirty="0"/>
              <a:t>Illustration « Le lancer »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F7AAC66C-3306-9346-AE13-501FF97E43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01090203"/>
              </p:ext>
            </p:extLst>
          </p:nvPr>
        </p:nvGraphicFramePr>
        <p:xfrm>
          <a:off x="1032933" y="2353733"/>
          <a:ext cx="9525000" cy="373917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64365">
                  <a:extLst>
                    <a:ext uri="{9D8B030D-6E8A-4147-A177-3AD203B41FA5}">
                      <a16:colId xmlns:a16="http://schemas.microsoft.com/office/drawing/2014/main" xmlns="" val="378974885"/>
                    </a:ext>
                  </a:extLst>
                </a:gridCol>
                <a:gridCol w="1856460">
                  <a:extLst>
                    <a:ext uri="{9D8B030D-6E8A-4147-A177-3AD203B41FA5}">
                      <a16:colId xmlns:a16="http://schemas.microsoft.com/office/drawing/2014/main" xmlns="" val="2252006070"/>
                    </a:ext>
                  </a:extLst>
                </a:gridCol>
                <a:gridCol w="3161942">
                  <a:extLst>
                    <a:ext uri="{9D8B030D-6E8A-4147-A177-3AD203B41FA5}">
                      <a16:colId xmlns:a16="http://schemas.microsoft.com/office/drawing/2014/main" xmlns="" val="3585401139"/>
                    </a:ext>
                  </a:extLst>
                </a:gridCol>
                <a:gridCol w="2942233">
                  <a:extLst>
                    <a:ext uri="{9D8B030D-6E8A-4147-A177-3AD203B41FA5}">
                      <a16:colId xmlns:a16="http://schemas.microsoft.com/office/drawing/2014/main" xmlns="" val="1885397924"/>
                    </a:ext>
                  </a:extLst>
                </a:gridCol>
              </a:tblGrid>
              <a:tr h="388958">
                <a:tc>
                  <a:txBody>
                    <a:bodyPr/>
                    <a:lstStyle/>
                    <a:p>
                      <a:pPr algn="ctr"/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Etape1</a:t>
                      </a:r>
                    </a:p>
                  </a:txBody>
                  <a:tcPr marL="68580" marR="68580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  2</a:t>
                      </a:r>
                    </a:p>
                  </a:txBody>
                  <a:tcPr marL="68580" marR="68580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 3</a:t>
                      </a:r>
                    </a:p>
                  </a:txBody>
                  <a:tcPr marL="68580" marR="68580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48549346"/>
                  </a:ext>
                </a:extLst>
              </a:tr>
              <a:tr h="3350215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u="none" strike="noStrike" kern="150" dirty="0">
                          <a:effectLst/>
                        </a:rPr>
                        <a:t> </a:t>
                      </a:r>
                      <a:endParaRPr lang="fr-FR" sz="1600" kern="150" dirty="0">
                        <a:effectLst/>
                      </a:endParaRP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AGIR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Des repères pour l'enseignant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C’est se séparer de l’objet.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- Passer  de «  se débarrasser à jeter puis lancer = avoir une intention par rapport à une cible.</a:t>
                      </a:r>
                    </a:p>
                    <a:p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C’est adapter son geste à l’engin :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- Lancer à bras cassé à 1 main avec des engins de type : balle, vortex, javelot mousse…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-Lancer  en rotation à 1 main pour les cerceaux, les  anneaux…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Lancer en poussée à 2 mains avec un gros ballon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Lancer à la cuillère pour les sacs de graines ou pour un lancer précis et proche avec une petite balle.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 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C’est adapter son geste par rapport à l’engin, à la distance et à la taille de la cible :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- Geste adapté à l’engin et à la cible.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Intensité du geste en fonction de la distance.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Viser la cible.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600" kern="150" dirty="0">
                          <a:effectLst/>
                        </a:rPr>
                        <a:t>Lancer avec les pieds décalés.</a:t>
                      </a:r>
                    </a:p>
                    <a:p>
                      <a:pPr marL="0" indent="0">
                        <a:buFontTx/>
                        <a:buNone/>
                      </a:pPr>
                      <a:endParaRPr lang="fr-FR" sz="1600" kern="150" dirty="0">
                        <a:effectLst/>
                      </a:endParaRPr>
                    </a:p>
                    <a:p>
                      <a:pPr marL="0" indent="0">
                        <a:buFontTx/>
                        <a:buNone/>
                      </a:pPr>
                      <a:endParaRPr lang="fr-FR" sz="1600" kern="150" dirty="0">
                        <a:effectLst/>
                      </a:endParaRPr>
                    </a:p>
                    <a:p>
                      <a:pPr algn="r"/>
                      <a:r>
                        <a:rPr lang="fr-FR" sz="1600" kern="150" dirty="0">
                          <a:effectLst/>
                        </a:rPr>
                        <a:t> 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1883086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0213412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Diagramme 5">
            <a:extLst>
              <a:ext uri="{FF2B5EF4-FFF2-40B4-BE49-F238E27FC236}">
                <a16:creationId xmlns:a16="http://schemas.microsoft.com/office/drawing/2014/main" xmlns="" id="{E1633126-D137-824C-9B9B-C79F3E7F1616}"/>
              </a:ext>
            </a:extLst>
          </p:cNvPr>
          <p:cNvGrpSpPr/>
          <p:nvPr/>
        </p:nvGrpSpPr>
        <p:grpSpPr>
          <a:xfrm>
            <a:off x="3064827" y="1871133"/>
            <a:ext cx="6062345" cy="4171846"/>
            <a:chOff x="0" y="0"/>
            <a:chExt cx="6062380" cy="5227989"/>
          </a:xfrm>
        </p:grpSpPr>
        <p:sp>
          <p:nvSpPr>
            <p:cNvPr id="3" name="Forme libre 2">
              <a:extLst>
                <a:ext uri="{FF2B5EF4-FFF2-40B4-BE49-F238E27FC236}">
                  <a16:creationId xmlns:a16="http://schemas.microsoft.com/office/drawing/2014/main" xmlns="" id="{C5CE831D-2F63-E749-8A8A-E0216E67A2E7}"/>
                </a:ext>
              </a:extLst>
            </p:cNvPr>
            <p:cNvSpPr/>
            <p:nvPr/>
          </p:nvSpPr>
          <p:spPr>
            <a:xfrm>
              <a:off x="2451277" y="2133121"/>
              <a:ext cx="1562453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22100"/>
                <a:gd name="f7" fmla="val 806587"/>
                <a:gd name="f8" fmla="val 403294"/>
                <a:gd name="f9" fmla="val 180561"/>
                <a:gd name="f10" fmla="val 251191"/>
                <a:gd name="f11" fmla="val 561050"/>
                <a:gd name="f12" fmla="val 870909"/>
                <a:gd name="f13" fmla="val 626027"/>
                <a:gd name="f14" fmla="val 806588"/>
                <a:gd name="f15" fmla="+- 0 0 -90"/>
                <a:gd name="f16" fmla="*/ f3 1 1122100"/>
                <a:gd name="f17" fmla="*/ f4 1 806587"/>
                <a:gd name="f18" fmla="+- f7 0 f5"/>
                <a:gd name="f19" fmla="+- f6 0 f5"/>
                <a:gd name="f20" fmla="*/ f15 f0 1"/>
                <a:gd name="f21" fmla="*/ f19 1 1122100"/>
                <a:gd name="f22" fmla="*/ f18 1 806587"/>
                <a:gd name="f23" fmla="*/ 0 f19 1"/>
                <a:gd name="f24" fmla="*/ 403294 f18 1"/>
                <a:gd name="f25" fmla="*/ 561050 f19 1"/>
                <a:gd name="f26" fmla="*/ 0 f18 1"/>
                <a:gd name="f27" fmla="*/ 1122100 f19 1"/>
                <a:gd name="f28" fmla="*/ 806588 f18 1"/>
                <a:gd name="f29" fmla="*/ f20 1 f2"/>
                <a:gd name="f30" fmla="*/ f23 1 1122100"/>
                <a:gd name="f31" fmla="*/ f24 1 806587"/>
                <a:gd name="f32" fmla="*/ f25 1 1122100"/>
                <a:gd name="f33" fmla="*/ f26 1 806587"/>
                <a:gd name="f34" fmla="*/ f27 1 1122100"/>
                <a:gd name="f35" fmla="*/ f28 1 806587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122100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4472C4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7658" tIns="131454" rIns="177658" bIns="131454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900"/>
                </a:spcAft>
              </a:pPr>
              <a:r>
                <a:rPr lang="fr-FR" sz="21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Lancer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4" name="Forme libre 3">
              <a:extLst>
                <a:ext uri="{FF2B5EF4-FFF2-40B4-BE49-F238E27FC236}">
                  <a16:creationId xmlns:a16="http://schemas.microsoft.com/office/drawing/2014/main" xmlns="" id="{E96BF3E5-C7C1-864C-AAD2-7F68369C277C}"/>
                </a:ext>
              </a:extLst>
            </p:cNvPr>
            <p:cNvSpPr/>
            <p:nvPr/>
          </p:nvSpPr>
          <p:spPr>
            <a:xfrm rot="5381518">
              <a:off x="2715063" y="1605668"/>
              <a:ext cx="1023131" cy="31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43454"/>
                <a:gd name="f7" fmla="val 22803"/>
                <a:gd name="f8" fmla="val 11402"/>
                <a:gd name="f9" fmla="+- 0 0 -90"/>
                <a:gd name="f10" fmla="*/ f3 1 743454"/>
                <a:gd name="f11" fmla="*/ f4 1 22803"/>
                <a:gd name="f12" fmla="+- f7 0 f5"/>
                <a:gd name="f13" fmla="+- f6 0 f5"/>
                <a:gd name="f14" fmla="*/ f9 f0 1"/>
                <a:gd name="f15" fmla="*/ f13 1 743454"/>
                <a:gd name="f16" fmla="*/ f12 1 22803"/>
                <a:gd name="f17" fmla="*/ 0 f13 1"/>
                <a:gd name="f18" fmla="*/ 11401 f12 1"/>
                <a:gd name="f19" fmla="*/ 743454 f13 1"/>
                <a:gd name="f20" fmla="*/ f14 1 f2"/>
                <a:gd name="f21" fmla="*/ f17 1 743454"/>
                <a:gd name="f22" fmla="*/ f18 1 22803"/>
                <a:gd name="f23" fmla="*/ f19 1 743454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743454" h="2280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65842" tIns="0" rIns="365842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5" name="Forme libre 4">
              <a:extLst>
                <a:ext uri="{FF2B5EF4-FFF2-40B4-BE49-F238E27FC236}">
                  <a16:creationId xmlns:a16="http://schemas.microsoft.com/office/drawing/2014/main" xmlns="" id="{D57D326D-6C6F-974E-A54D-0D3FC8740DC2}"/>
                </a:ext>
              </a:extLst>
            </p:cNvPr>
            <p:cNvSpPr/>
            <p:nvPr/>
          </p:nvSpPr>
          <p:spPr>
            <a:xfrm>
              <a:off x="2658343" y="0"/>
              <a:ext cx="1125114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808023"/>
                <a:gd name="f7" fmla="val 806587"/>
                <a:gd name="f8" fmla="val 403294"/>
                <a:gd name="f9" fmla="val 180561"/>
                <a:gd name="f10" fmla="val 180882"/>
                <a:gd name="f11" fmla="val 404012"/>
                <a:gd name="f12" fmla="val 627142"/>
                <a:gd name="f13" fmla="val 808024"/>
                <a:gd name="f14" fmla="val 626027"/>
                <a:gd name="f15" fmla="val 806588"/>
                <a:gd name="f16" fmla="+- 0 0 -90"/>
                <a:gd name="f17" fmla="*/ f3 1 808023"/>
                <a:gd name="f18" fmla="*/ f4 1 806587"/>
                <a:gd name="f19" fmla="+- f7 0 f5"/>
                <a:gd name="f20" fmla="+- f6 0 f5"/>
                <a:gd name="f21" fmla="*/ f16 f0 1"/>
                <a:gd name="f22" fmla="*/ f20 1 808023"/>
                <a:gd name="f23" fmla="*/ f19 1 806587"/>
                <a:gd name="f24" fmla="*/ 0 f20 1"/>
                <a:gd name="f25" fmla="*/ 403294 f19 1"/>
                <a:gd name="f26" fmla="*/ 404012 f20 1"/>
                <a:gd name="f27" fmla="*/ 0 f19 1"/>
                <a:gd name="f28" fmla="*/ 808024 f20 1"/>
                <a:gd name="f29" fmla="*/ 806588 f19 1"/>
                <a:gd name="f30" fmla="*/ f21 1 f2"/>
                <a:gd name="f31" fmla="*/ f24 1 808023"/>
                <a:gd name="f32" fmla="*/ f25 1 806587"/>
                <a:gd name="f33" fmla="*/ f26 1 808023"/>
                <a:gd name="f34" fmla="*/ f27 1 806587"/>
                <a:gd name="f35" fmla="*/ f28 1 808023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808023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24047" tIns="123837" rIns="124047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Sécurité : Zone de lancer 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6" name="Forme libre 5">
              <a:extLst>
                <a:ext uri="{FF2B5EF4-FFF2-40B4-BE49-F238E27FC236}">
                  <a16:creationId xmlns:a16="http://schemas.microsoft.com/office/drawing/2014/main" xmlns="" id="{ED5A0B7F-70CD-7E45-94F9-0EC7B452946D}"/>
                </a:ext>
              </a:extLst>
            </p:cNvPr>
            <p:cNvSpPr/>
            <p:nvPr/>
          </p:nvSpPr>
          <p:spPr>
            <a:xfrm rot="18599998">
              <a:off x="3485284" y="1866678"/>
              <a:ext cx="862434" cy="31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6682"/>
                <a:gd name="f7" fmla="val 22803"/>
                <a:gd name="f8" fmla="val 11401"/>
                <a:gd name="f9" fmla="+- 0 0 -90"/>
                <a:gd name="f10" fmla="*/ f3 1 626682"/>
                <a:gd name="f11" fmla="*/ f4 1 22803"/>
                <a:gd name="f12" fmla="+- f7 0 f5"/>
                <a:gd name="f13" fmla="+- f6 0 f5"/>
                <a:gd name="f14" fmla="*/ f9 f0 1"/>
                <a:gd name="f15" fmla="*/ f13 1 626682"/>
                <a:gd name="f16" fmla="*/ f12 1 22803"/>
                <a:gd name="f17" fmla="*/ 0 f13 1"/>
                <a:gd name="f18" fmla="*/ 11401 f12 1"/>
                <a:gd name="f19" fmla="*/ 626682 f13 1"/>
                <a:gd name="f20" fmla="*/ f14 1 f2"/>
                <a:gd name="f21" fmla="*/ f17 1 626682"/>
                <a:gd name="f22" fmla="*/ f18 1 22803"/>
                <a:gd name="f23" fmla="*/ f19 1 62668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26682" h="2280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10374" tIns="0" rIns="310374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7" name="Forme libre 6">
              <a:extLst>
                <a:ext uri="{FF2B5EF4-FFF2-40B4-BE49-F238E27FC236}">
                  <a16:creationId xmlns:a16="http://schemas.microsoft.com/office/drawing/2014/main" xmlns="" id="{5B123500-CE23-8F40-A873-A3878EA52A7A}"/>
                </a:ext>
              </a:extLst>
            </p:cNvPr>
            <p:cNvSpPr/>
            <p:nvPr/>
          </p:nvSpPr>
          <p:spPr>
            <a:xfrm>
              <a:off x="3779818" y="515054"/>
              <a:ext cx="1652851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87022"/>
                <a:gd name="f7" fmla="val 806587"/>
                <a:gd name="f8" fmla="val 403294"/>
                <a:gd name="f9" fmla="val 180561"/>
                <a:gd name="f10" fmla="val 265724"/>
                <a:gd name="f11" fmla="val 593511"/>
                <a:gd name="f12" fmla="val 921298"/>
                <a:gd name="f13" fmla="val 626027"/>
                <a:gd name="f14" fmla="val 806588"/>
                <a:gd name="f15" fmla="+- 0 0 -90"/>
                <a:gd name="f16" fmla="*/ f3 1 1187022"/>
                <a:gd name="f17" fmla="*/ f4 1 806587"/>
                <a:gd name="f18" fmla="+- f7 0 f5"/>
                <a:gd name="f19" fmla="+- f6 0 f5"/>
                <a:gd name="f20" fmla="*/ f15 f0 1"/>
                <a:gd name="f21" fmla="*/ f19 1 1187022"/>
                <a:gd name="f22" fmla="*/ f18 1 806587"/>
                <a:gd name="f23" fmla="*/ 0 f19 1"/>
                <a:gd name="f24" fmla="*/ 403294 f18 1"/>
                <a:gd name="f25" fmla="*/ 593511 f19 1"/>
                <a:gd name="f26" fmla="*/ 0 f18 1"/>
                <a:gd name="f27" fmla="*/ 1187022 f19 1"/>
                <a:gd name="f28" fmla="*/ 806588 f18 1"/>
                <a:gd name="f29" fmla="*/ f20 1 f2"/>
                <a:gd name="f30" fmla="*/ f23 1 1187022"/>
                <a:gd name="f31" fmla="*/ f24 1 806587"/>
                <a:gd name="f32" fmla="*/ f25 1 1187022"/>
                <a:gd name="f33" fmla="*/ f26 1 806587"/>
                <a:gd name="f34" fmla="*/ f27 1 1187022"/>
                <a:gd name="f35" fmla="*/ f28 1 806587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187022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79551" tIns="123837" rIns="179551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Matériel :  vortex, ballon, cerceaux, plots...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8" name="Forme libre 7">
              <a:extLst>
                <a:ext uri="{FF2B5EF4-FFF2-40B4-BE49-F238E27FC236}">
                  <a16:creationId xmlns:a16="http://schemas.microsoft.com/office/drawing/2014/main" xmlns="" id="{A92AB3E3-A5EE-B746-8E59-09A66A73336C}"/>
                </a:ext>
              </a:extLst>
            </p:cNvPr>
            <p:cNvSpPr/>
            <p:nvPr/>
          </p:nvSpPr>
          <p:spPr>
            <a:xfrm rot="20999992">
              <a:off x="3985714" y="2477832"/>
              <a:ext cx="726948" cy="313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522066"/>
                <a:gd name="f7" fmla="val 22803"/>
                <a:gd name="f8" fmla="val 11401"/>
                <a:gd name="f9" fmla="+- 0 0 -90"/>
                <a:gd name="f10" fmla="*/ f3 1 522066"/>
                <a:gd name="f11" fmla="*/ f4 1 22803"/>
                <a:gd name="f12" fmla="+- f7 0 f5"/>
                <a:gd name="f13" fmla="+- f6 0 f5"/>
                <a:gd name="f14" fmla="*/ f9 f0 1"/>
                <a:gd name="f15" fmla="*/ f13 1 522066"/>
                <a:gd name="f16" fmla="*/ f12 1 22803"/>
                <a:gd name="f17" fmla="*/ 0 f13 1"/>
                <a:gd name="f18" fmla="*/ 11401 f12 1"/>
                <a:gd name="f19" fmla="*/ 522066 f13 1"/>
                <a:gd name="f20" fmla="*/ f14 1 f2"/>
                <a:gd name="f21" fmla="*/ f17 1 522066"/>
                <a:gd name="f22" fmla="*/ f18 1 22803"/>
                <a:gd name="f23" fmla="*/ f19 1 522066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522066" h="2280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260677" tIns="0" rIns="260677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9" name="Forme libre 8">
              <a:extLst>
                <a:ext uri="{FF2B5EF4-FFF2-40B4-BE49-F238E27FC236}">
                  <a16:creationId xmlns:a16="http://schemas.microsoft.com/office/drawing/2014/main" xmlns="" id="{1EC5651D-BC0A-5C4A-8352-82E10BFD0EBE}"/>
                </a:ext>
              </a:extLst>
            </p:cNvPr>
            <p:cNvSpPr/>
            <p:nvPr/>
          </p:nvSpPr>
          <p:spPr>
            <a:xfrm>
              <a:off x="4633484" y="1766053"/>
              <a:ext cx="1428896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23219"/>
                <a:gd name="f7" fmla="val 806587"/>
                <a:gd name="f8" fmla="val 403294"/>
                <a:gd name="f9" fmla="val 180561"/>
                <a:gd name="f10" fmla="val 206670"/>
                <a:gd name="f11" fmla="val 461610"/>
                <a:gd name="f12" fmla="val 716550"/>
                <a:gd name="f13" fmla="val 923220"/>
                <a:gd name="f14" fmla="val 626027"/>
                <a:gd name="f15" fmla="val 806588"/>
                <a:gd name="f16" fmla="+- 0 0 -90"/>
                <a:gd name="f17" fmla="*/ f3 1 923219"/>
                <a:gd name="f18" fmla="*/ f4 1 806587"/>
                <a:gd name="f19" fmla="+- f7 0 f5"/>
                <a:gd name="f20" fmla="+- f6 0 f5"/>
                <a:gd name="f21" fmla="*/ f16 f0 1"/>
                <a:gd name="f22" fmla="*/ f20 1 923219"/>
                <a:gd name="f23" fmla="*/ f19 1 806587"/>
                <a:gd name="f24" fmla="*/ 0 f20 1"/>
                <a:gd name="f25" fmla="*/ 403294 f19 1"/>
                <a:gd name="f26" fmla="*/ 461610 f20 1"/>
                <a:gd name="f27" fmla="*/ 0 f19 1"/>
                <a:gd name="f28" fmla="*/ 923220 f20 1"/>
                <a:gd name="f29" fmla="*/ 806588 f19 1"/>
                <a:gd name="f30" fmla="*/ f21 1 f2"/>
                <a:gd name="f31" fmla="*/ f24 1 923219"/>
                <a:gd name="f32" fmla="*/ f25 1 806587"/>
                <a:gd name="f33" fmla="*/ f26 1 923219"/>
                <a:gd name="f34" fmla="*/ f27 1 806587"/>
                <a:gd name="f35" fmla="*/ f28 1 923219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923219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0918" tIns="123837" rIns="140918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Actions : lancer, pousser, faire rouler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0" name="Forme libre 9">
              <a:extLst>
                <a:ext uri="{FF2B5EF4-FFF2-40B4-BE49-F238E27FC236}">
                  <a16:creationId xmlns:a16="http://schemas.microsoft.com/office/drawing/2014/main" xmlns="" id="{D84F5A4D-08B2-6544-97F8-9889E6DB1725}"/>
                </a:ext>
              </a:extLst>
            </p:cNvPr>
            <p:cNvSpPr/>
            <p:nvPr/>
          </p:nvSpPr>
          <p:spPr>
            <a:xfrm rot="1701616">
              <a:off x="3804744" y="3210926"/>
              <a:ext cx="874193" cy="313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7822"/>
                <a:gd name="f7" fmla="val 22803"/>
                <a:gd name="f8" fmla="val 11401"/>
                <a:gd name="f9" fmla="+- 0 0 -90"/>
                <a:gd name="f10" fmla="*/ f3 1 627822"/>
                <a:gd name="f11" fmla="*/ f4 1 22803"/>
                <a:gd name="f12" fmla="+- f7 0 f5"/>
                <a:gd name="f13" fmla="+- f6 0 f5"/>
                <a:gd name="f14" fmla="*/ f9 f0 1"/>
                <a:gd name="f15" fmla="*/ f13 1 627822"/>
                <a:gd name="f16" fmla="*/ f12 1 22803"/>
                <a:gd name="f17" fmla="*/ 0 f13 1"/>
                <a:gd name="f18" fmla="*/ 11401 f12 1"/>
                <a:gd name="f19" fmla="*/ 627822 f13 1"/>
                <a:gd name="f20" fmla="*/ f14 1 f2"/>
                <a:gd name="f21" fmla="*/ f17 1 627822"/>
                <a:gd name="f22" fmla="*/ f18 1 22803"/>
                <a:gd name="f23" fmla="*/ f19 1 62782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27822" h="2280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10914" tIns="0" rIns="310914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1" name="Forme libre 10">
              <a:extLst>
                <a:ext uri="{FF2B5EF4-FFF2-40B4-BE49-F238E27FC236}">
                  <a16:creationId xmlns:a16="http://schemas.microsoft.com/office/drawing/2014/main" xmlns="" id="{7ABF12D9-90B5-0742-A462-E31E8DF74E8D}"/>
                </a:ext>
              </a:extLst>
            </p:cNvPr>
            <p:cNvSpPr/>
            <p:nvPr/>
          </p:nvSpPr>
          <p:spPr>
            <a:xfrm>
              <a:off x="4479069" y="3204853"/>
              <a:ext cx="1524579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94902"/>
                <a:gd name="f7" fmla="val 806587"/>
                <a:gd name="f8" fmla="val 403294"/>
                <a:gd name="f9" fmla="val 180561"/>
                <a:gd name="f10" fmla="val 245102"/>
                <a:gd name="f11" fmla="val 547451"/>
                <a:gd name="f12" fmla="val 849800"/>
                <a:gd name="f13" fmla="val 626027"/>
                <a:gd name="f14" fmla="val 806588"/>
                <a:gd name="f15" fmla="+- 0 0 -90"/>
                <a:gd name="f16" fmla="*/ f3 1 1094902"/>
                <a:gd name="f17" fmla="*/ f4 1 806587"/>
                <a:gd name="f18" fmla="+- f7 0 f5"/>
                <a:gd name="f19" fmla="+- f6 0 f5"/>
                <a:gd name="f20" fmla="*/ f15 f0 1"/>
                <a:gd name="f21" fmla="*/ f19 1 1094902"/>
                <a:gd name="f22" fmla="*/ f18 1 806587"/>
                <a:gd name="f23" fmla="*/ 0 f19 1"/>
                <a:gd name="f24" fmla="*/ 403294 f18 1"/>
                <a:gd name="f25" fmla="*/ 547451 f19 1"/>
                <a:gd name="f26" fmla="*/ 0 f18 1"/>
                <a:gd name="f27" fmla="*/ 1094902 f19 1"/>
                <a:gd name="f28" fmla="*/ 806588 f18 1"/>
                <a:gd name="f29" fmla="*/ f20 1 f2"/>
                <a:gd name="f30" fmla="*/ f23 1 1094902"/>
                <a:gd name="f31" fmla="*/ f24 1 806587"/>
                <a:gd name="f32" fmla="*/ f25 1 1094902"/>
                <a:gd name="f33" fmla="*/ f26 1 806587"/>
                <a:gd name="f34" fmla="*/ f27 1 1094902"/>
                <a:gd name="f35" fmla="*/ f28 1 806587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094902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6064" tIns="123837" rIns="166064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Résultats de l’action: loin, fort, vite, haut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2" name="Forme libre 11">
              <a:extLst>
                <a:ext uri="{FF2B5EF4-FFF2-40B4-BE49-F238E27FC236}">
                  <a16:creationId xmlns:a16="http://schemas.microsoft.com/office/drawing/2014/main" xmlns="" id="{695066F3-17A3-A54F-B0BD-FAEB50AF44FB}"/>
                </a:ext>
              </a:extLst>
            </p:cNvPr>
            <p:cNvSpPr/>
            <p:nvPr/>
          </p:nvSpPr>
          <p:spPr>
            <a:xfrm rot="4199998">
              <a:off x="3110774" y="3668149"/>
              <a:ext cx="976835" cy="31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9809"/>
                <a:gd name="f7" fmla="val 22803"/>
                <a:gd name="f8" fmla="val 11401"/>
                <a:gd name="f9" fmla="+- 0 0 -90"/>
                <a:gd name="f10" fmla="*/ f3 1 709809"/>
                <a:gd name="f11" fmla="*/ f4 1 22803"/>
                <a:gd name="f12" fmla="+- f7 0 f5"/>
                <a:gd name="f13" fmla="+- f6 0 f5"/>
                <a:gd name="f14" fmla="*/ f9 f0 1"/>
                <a:gd name="f15" fmla="*/ f13 1 709809"/>
                <a:gd name="f16" fmla="*/ f12 1 22803"/>
                <a:gd name="f17" fmla="*/ 0 f13 1"/>
                <a:gd name="f18" fmla="*/ 11401 f12 1"/>
                <a:gd name="f19" fmla="*/ 709809 f13 1"/>
                <a:gd name="f20" fmla="*/ f14 1 f2"/>
                <a:gd name="f21" fmla="*/ f17 1 709809"/>
                <a:gd name="f22" fmla="*/ f18 1 22803"/>
                <a:gd name="f23" fmla="*/ f19 1 709809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709809" h="22803">
                  <a:moveTo>
                    <a:pt x="f5" y="f8"/>
                  </a:moveTo>
                  <a:lnTo>
                    <a:pt x="f6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49858" tIns="0" rIns="349858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3" name="Forme libre 12">
              <a:extLst>
                <a:ext uri="{FF2B5EF4-FFF2-40B4-BE49-F238E27FC236}">
                  <a16:creationId xmlns:a16="http://schemas.microsoft.com/office/drawing/2014/main" xmlns="" id="{15BAD7EB-4749-D440-9CA6-2D9FA253775E}"/>
                </a:ext>
              </a:extLst>
            </p:cNvPr>
            <p:cNvSpPr/>
            <p:nvPr/>
          </p:nvSpPr>
          <p:spPr>
            <a:xfrm>
              <a:off x="3305546" y="4117314"/>
              <a:ext cx="1403201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944231"/>
                <a:gd name="f7" fmla="val 806587"/>
                <a:gd name="f8" fmla="val 403294"/>
                <a:gd name="f9" fmla="val 180561"/>
                <a:gd name="f10" fmla="val 211374"/>
                <a:gd name="f11" fmla="val 472116"/>
                <a:gd name="f12" fmla="val 732858"/>
                <a:gd name="f13" fmla="val 944232"/>
                <a:gd name="f14" fmla="val 626027"/>
                <a:gd name="f15" fmla="val 806588"/>
                <a:gd name="f16" fmla="+- 0 0 -90"/>
                <a:gd name="f17" fmla="*/ f3 1 944231"/>
                <a:gd name="f18" fmla="*/ f4 1 806587"/>
                <a:gd name="f19" fmla="+- f7 0 f5"/>
                <a:gd name="f20" fmla="+- f6 0 f5"/>
                <a:gd name="f21" fmla="*/ f16 f0 1"/>
                <a:gd name="f22" fmla="*/ f20 1 944231"/>
                <a:gd name="f23" fmla="*/ f19 1 806587"/>
                <a:gd name="f24" fmla="*/ 0 f20 1"/>
                <a:gd name="f25" fmla="*/ 403294 f19 1"/>
                <a:gd name="f26" fmla="*/ 472116 f20 1"/>
                <a:gd name="f27" fmla="*/ 0 f19 1"/>
                <a:gd name="f28" fmla="*/ 944232 f20 1"/>
                <a:gd name="f29" fmla="*/ 806588 f19 1"/>
                <a:gd name="f30" fmla="*/ f21 1 f2"/>
                <a:gd name="f31" fmla="*/ f24 1 944231"/>
                <a:gd name="f32" fmla="*/ f25 1 806587"/>
                <a:gd name="f33" fmla="*/ f26 1 944231"/>
                <a:gd name="f34" fmla="*/ f27 1 806587"/>
                <a:gd name="f35" fmla="*/ f28 1 944231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944231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70AD47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43990" tIns="123837" rIns="143990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Partie du corps : bras, main, épaule, jambes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4" name="Forme libre 13">
              <a:extLst>
                <a:ext uri="{FF2B5EF4-FFF2-40B4-BE49-F238E27FC236}">
                  <a16:creationId xmlns:a16="http://schemas.microsoft.com/office/drawing/2014/main" xmlns="" id="{06765FB0-79C6-C745-B9A7-23DB2D140390}"/>
                </a:ext>
              </a:extLst>
            </p:cNvPr>
            <p:cNvSpPr/>
            <p:nvPr/>
          </p:nvSpPr>
          <p:spPr>
            <a:xfrm rot="17399983">
              <a:off x="2382090" y="3664849"/>
              <a:ext cx="969812" cy="31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704705"/>
                <a:gd name="f7" fmla="val 22803"/>
                <a:gd name="f8" fmla="val 11402"/>
                <a:gd name="f9" fmla="+- 0 0 -90"/>
                <a:gd name="f10" fmla="*/ f3 1 704705"/>
                <a:gd name="f11" fmla="*/ f4 1 22803"/>
                <a:gd name="f12" fmla="+- f7 0 f5"/>
                <a:gd name="f13" fmla="+- f6 0 f5"/>
                <a:gd name="f14" fmla="*/ f9 f0 1"/>
                <a:gd name="f15" fmla="*/ f13 1 704705"/>
                <a:gd name="f16" fmla="*/ f12 1 22803"/>
                <a:gd name="f17" fmla="*/ 0 f13 1"/>
                <a:gd name="f18" fmla="*/ 11401 f12 1"/>
                <a:gd name="f19" fmla="*/ 704705 f13 1"/>
                <a:gd name="f20" fmla="*/ f14 1 f2"/>
                <a:gd name="f21" fmla="*/ f17 1 704705"/>
                <a:gd name="f22" fmla="*/ f18 1 22803"/>
                <a:gd name="f23" fmla="*/ f19 1 704705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704705" h="2280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47435" tIns="0" rIns="347435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5" name="Forme libre 14">
              <a:extLst>
                <a:ext uri="{FF2B5EF4-FFF2-40B4-BE49-F238E27FC236}">
                  <a16:creationId xmlns:a16="http://schemas.microsoft.com/office/drawing/2014/main" xmlns="" id="{D06E21CB-CC17-CD46-8D7B-F47041838D72}"/>
                </a:ext>
              </a:extLst>
            </p:cNvPr>
            <p:cNvSpPr/>
            <p:nvPr/>
          </p:nvSpPr>
          <p:spPr>
            <a:xfrm>
              <a:off x="1728206" y="4117972"/>
              <a:ext cx="1546671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10767"/>
                <a:gd name="f7" fmla="val 806587"/>
                <a:gd name="f8" fmla="val 403294"/>
                <a:gd name="f9" fmla="val 180561"/>
                <a:gd name="f10" fmla="val 248654"/>
                <a:gd name="f11" fmla="val 555384"/>
                <a:gd name="f12" fmla="val 862114"/>
                <a:gd name="f13" fmla="val 1110768"/>
                <a:gd name="f14" fmla="val 626027"/>
                <a:gd name="f15" fmla="val 806588"/>
                <a:gd name="f16" fmla="+- 0 0 -90"/>
                <a:gd name="f17" fmla="*/ f3 1 1110767"/>
                <a:gd name="f18" fmla="*/ f4 1 806587"/>
                <a:gd name="f19" fmla="+- f7 0 f5"/>
                <a:gd name="f20" fmla="+- f6 0 f5"/>
                <a:gd name="f21" fmla="*/ f16 f0 1"/>
                <a:gd name="f22" fmla="*/ f20 1 1110767"/>
                <a:gd name="f23" fmla="*/ f19 1 806587"/>
                <a:gd name="f24" fmla="*/ 0 f20 1"/>
                <a:gd name="f25" fmla="*/ 403294 f19 1"/>
                <a:gd name="f26" fmla="*/ 555384 f20 1"/>
                <a:gd name="f27" fmla="*/ 0 f19 1"/>
                <a:gd name="f28" fmla="*/ 1110768 f20 1"/>
                <a:gd name="f29" fmla="*/ 806588 f19 1"/>
                <a:gd name="f30" fmla="*/ f21 1 f2"/>
                <a:gd name="f31" fmla="*/ f24 1 1110767"/>
                <a:gd name="f32" fmla="*/ f25 1 806587"/>
                <a:gd name="f33" fmla="*/ f26 1 1110767"/>
                <a:gd name="f34" fmla="*/ f27 1 806587"/>
                <a:gd name="f35" fmla="*/ f28 1 1110767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110767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ED7D31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8386" tIns="123837" rIns="168386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Ressentis : lourd, gros, petit, léger 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6" name="Forme libre 15">
              <a:extLst>
                <a:ext uri="{FF2B5EF4-FFF2-40B4-BE49-F238E27FC236}">
                  <a16:creationId xmlns:a16="http://schemas.microsoft.com/office/drawing/2014/main" xmlns="" id="{72A52D14-DC6E-2144-A39D-B7DCA2FBABAF}"/>
                </a:ext>
              </a:extLst>
            </p:cNvPr>
            <p:cNvSpPr/>
            <p:nvPr/>
          </p:nvSpPr>
          <p:spPr>
            <a:xfrm rot="19902422">
              <a:off x="1815293" y="3202373"/>
              <a:ext cx="842189" cy="313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04828"/>
                <a:gd name="f7" fmla="val 22803"/>
                <a:gd name="f8" fmla="val 11402"/>
                <a:gd name="f9" fmla="+- 0 0 -90"/>
                <a:gd name="f10" fmla="*/ f3 1 604828"/>
                <a:gd name="f11" fmla="*/ f4 1 22803"/>
                <a:gd name="f12" fmla="+- f7 0 f5"/>
                <a:gd name="f13" fmla="+- f6 0 f5"/>
                <a:gd name="f14" fmla="*/ f9 f0 1"/>
                <a:gd name="f15" fmla="*/ f13 1 604828"/>
                <a:gd name="f16" fmla="*/ f12 1 22803"/>
                <a:gd name="f17" fmla="*/ 0 f13 1"/>
                <a:gd name="f18" fmla="*/ 11401 f12 1"/>
                <a:gd name="f19" fmla="*/ 604828 f13 1"/>
                <a:gd name="f20" fmla="*/ f14 1 f2"/>
                <a:gd name="f21" fmla="*/ f17 1 604828"/>
                <a:gd name="f22" fmla="*/ f18 1 22803"/>
                <a:gd name="f23" fmla="*/ f19 1 604828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04828" h="2280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299996" tIns="0" rIns="299996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7" name="Forme libre 16">
              <a:extLst>
                <a:ext uri="{FF2B5EF4-FFF2-40B4-BE49-F238E27FC236}">
                  <a16:creationId xmlns:a16="http://schemas.microsoft.com/office/drawing/2014/main" xmlns="" id="{8825AC58-A642-FE43-8A8E-E6224FB5784D}"/>
                </a:ext>
              </a:extLst>
            </p:cNvPr>
            <p:cNvSpPr/>
            <p:nvPr/>
          </p:nvSpPr>
          <p:spPr>
            <a:xfrm>
              <a:off x="479767" y="3189244"/>
              <a:ext cx="1535140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102484"/>
                <a:gd name="f7" fmla="val 806587"/>
                <a:gd name="f8" fmla="val 403294"/>
                <a:gd name="f9" fmla="val 180561"/>
                <a:gd name="f10" fmla="val 246799"/>
                <a:gd name="f11" fmla="val 551242"/>
                <a:gd name="f12" fmla="val 855685"/>
                <a:gd name="f13" fmla="val 626027"/>
                <a:gd name="f14" fmla="val 806588"/>
                <a:gd name="f15" fmla="+- 0 0 -90"/>
                <a:gd name="f16" fmla="*/ f3 1 1102484"/>
                <a:gd name="f17" fmla="*/ f4 1 806587"/>
                <a:gd name="f18" fmla="+- f7 0 f5"/>
                <a:gd name="f19" fmla="+- f6 0 f5"/>
                <a:gd name="f20" fmla="*/ f15 f0 1"/>
                <a:gd name="f21" fmla="*/ f19 1 1102484"/>
                <a:gd name="f22" fmla="*/ f18 1 806587"/>
                <a:gd name="f23" fmla="*/ 0 f19 1"/>
                <a:gd name="f24" fmla="*/ 403294 f18 1"/>
                <a:gd name="f25" fmla="*/ 551242 f19 1"/>
                <a:gd name="f26" fmla="*/ 0 f18 1"/>
                <a:gd name="f27" fmla="*/ 1102484 f19 1"/>
                <a:gd name="f28" fmla="*/ 806588 f18 1"/>
                <a:gd name="f29" fmla="*/ f20 1 f2"/>
                <a:gd name="f30" fmla="*/ f23 1 1102484"/>
                <a:gd name="f31" fmla="*/ f24 1 806587"/>
                <a:gd name="f32" fmla="*/ f25 1 1102484"/>
                <a:gd name="f33" fmla="*/ f26 1 806587"/>
                <a:gd name="f34" fmla="*/ f27 1 1102484"/>
                <a:gd name="f35" fmla="*/ f28 1 806587"/>
                <a:gd name="f36" fmla="*/ f5 1 f21"/>
                <a:gd name="f37" fmla="*/ f6 1 f21"/>
                <a:gd name="f38" fmla="*/ f5 1 f22"/>
                <a:gd name="f39" fmla="*/ f7 1 f22"/>
                <a:gd name="f40" fmla="+- f29 0 f1"/>
                <a:gd name="f41" fmla="*/ f30 1 f21"/>
                <a:gd name="f42" fmla="*/ f31 1 f22"/>
                <a:gd name="f43" fmla="*/ f32 1 f21"/>
                <a:gd name="f44" fmla="*/ f33 1 f22"/>
                <a:gd name="f45" fmla="*/ f34 1 f21"/>
                <a:gd name="f46" fmla="*/ f35 1 f22"/>
                <a:gd name="f47" fmla="*/ f36 f16 1"/>
                <a:gd name="f48" fmla="*/ f37 f16 1"/>
                <a:gd name="f49" fmla="*/ f39 f17 1"/>
                <a:gd name="f50" fmla="*/ f38 f17 1"/>
                <a:gd name="f51" fmla="*/ f41 f16 1"/>
                <a:gd name="f52" fmla="*/ f42 f17 1"/>
                <a:gd name="f53" fmla="*/ f43 f16 1"/>
                <a:gd name="f54" fmla="*/ f44 f17 1"/>
                <a:gd name="f55" fmla="*/ f45 f16 1"/>
                <a:gd name="f56" fmla="*/ f46 f17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0">
                  <a:pos x="f51" y="f52"/>
                </a:cxn>
                <a:cxn ang="f40">
                  <a:pos x="f53" y="f54"/>
                </a:cxn>
                <a:cxn ang="f40">
                  <a:pos x="f55" y="f52"/>
                </a:cxn>
                <a:cxn ang="f40">
                  <a:pos x="f53" y="f56"/>
                </a:cxn>
                <a:cxn ang="f40">
                  <a:pos x="f51" y="f52"/>
                </a:cxn>
              </a:cxnLst>
              <a:rect l="f47" t="f50" r="f48" b="f49"/>
              <a:pathLst>
                <a:path w="1102484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6" y="f9"/>
                    <a:pt x="f6" y="f8"/>
                  </a:cubicBezTo>
                  <a:cubicBezTo>
                    <a:pt x="f6" y="f13"/>
                    <a:pt x="f12" y="f14"/>
                    <a:pt x="f11" y="f14"/>
                  </a:cubicBezTo>
                  <a:cubicBezTo>
                    <a:pt x="f10" y="f14"/>
                    <a:pt x="f5" y="f13"/>
                    <a:pt x="f5" y="f8"/>
                  </a:cubicBezTo>
                  <a:close/>
                </a:path>
              </a:pathLst>
            </a:custGeom>
            <a:solidFill>
              <a:srgbClr val="A5A5A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67170" tIns="123837" rIns="167170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Espace : devant, sur le côté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8" name="Forme libre 17">
              <a:extLst>
                <a:ext uri="{FF2B5EF4-FFF2-40B4-BE49-F238E27FC236}">
                  <a16:creationId xmlns:a16="http://schemas.microsoft.com/office/drawing/2014/main" xmlns="" id="{086621CC-2C8F-B949-A81E-9FEAF047E370}"/>
                </a:ext>
              </a:extLst>
            </p:cNvPr>
            <p:cNvSpPr/>
            <p:nvPr/>
          </p:nvSpPr>
          <p:spPr>
            <a:xfrm rot="599990">
              <a:off x="2109841" y="2508739"/>
              <a:ext cx="366756" cy="31382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263394"/>
                <a:gd name="f7" fmla="val 22803"/>
                <a:gd name="f8" fmla="val 11402"/>
                <a:gd name="f9" fmla="+- 0 0 -90"/>
                <a:gd name="f10" fmla="*/ f3 1 263394"/>
                <a:gd name="f11" fmla="*/ f4 1 22803"/>
                <a:gd name="f12" fmla="+- f7 0 f5"/>
                <a:gd name="f13" fmla="+- f6 0 f5"/>
                <a:gd name="f14" fmla="*/ f9 f0 1"/>
                <a:gd name="f15" fmla="*/ f13 1 263394"/>
                <a:gd name="f16" fmla="*/ f12 1 22803"/>
                <a:gd name="f17" fmla="*/ 0 f13 1"/>
                <a:gd name="f18" fmla="*/ 11401 f12 1"/>
                <a:gd name="f19" fmla="*/ 263394 f13 1"/>
                <a:gd name="f20" fmla="*/ f14 1 f2"/>
                <a:gd name="f21" fmla="*/ f17 1 263394"/>
                <a:gd name="f22" fmla="*/ f18 1 22803"/>
                <a:gd name="f23" fmla="*/ f19 1 263394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263394" h="2280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137809" tIns="4818" rIns="137809" bIns="4818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19" name="Forme libre 18">
              <a:extLst>
                <a:ext uri="{FF2B5EF4-FFF2-40B4-BE49-F238E27FC236}">
                  <a16:creationId xmlns:a16="http://schemas.microsoft.com/office/drawing/2014/main" xmlns="" id="{67FABD6B-2755-3146-807C-611BB805DE00}"/>
                </a:ext>
              </a:extLst>
            </p:cNvPr>
            <p:cNvSpPr/>
            <p:nvPr/>
          </p:nvSpPr>
          <p:spPr>
            <a:xfrm>
              <a:off x="0" y="1625062"/>
              <a:ext cx="2163150" cy="1504014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487347"/>
                <a:gd name="f7" fmla="val 806587"/>
                <a:gd name="f8" fmla="val 403294"/>
                <a:gd name="f9" fmla="val 180561"/>
                <a:gd name="f10" fmla="val 332954"/>
                <a:gd name="f11" fmla="val 743674"/>
                <a:gd name="f12" fmla="val 1154394"/>
                <a:gd name="f13" fmla="val 1487348"/>
                <a:gd name="f14" fmla="val 626027"/>
                <a:gd name="f15" fmla="val 806588"/>
                <a:gd name="f16" fmla="+- 0 0 -90"/>
                <a:gd name="f17" fmla="*/ f3 1 1487347"/>
                <a:gd name="f18" fmla="*/ f4 1 806587"/>
                <a:gd name="f19" fmla="+- f7 0 f5"/>
                <a:gd name="f20" fmla="+- f6 0 f5"/>
                <a:gd name="f21" fmla="*/ f16 f0 1"/>
                <a:gd name="f22" fmla="*/ f20 1 1487347"/>
                <a:gd name="f23" fmla="*/ f19 1 806587"/>
                <a:gd name="f24" fmla="*/ 0 f20 1"/>
                <a:gd name="f25" fmla="*/ 403294 f19 1"/>
                <a:gd name="f26" fmla="*/ 743674 f20 1"/>
                <a:gd name="f27" fmla="*/ 0 f19 1"/>
                <a:gd name="f28" fmla="*/ 1487348 f20 1"/>
                <a:gd name="f29" fmla="*/ 806588 f19 1"/>
                <a:gd name="f30" fmla="*/ f21 1 f2"/>
                <a:gd name="f31" fmla="*/ f24 1 1487347"/>
                <a:gd name="f32" fmla="*/ f25 1 806587"/>
                <a:gd name="f33" fmla="*/ f26 1 1487347"/>
                <a:gd name="f34" fmla="*/ f27 1 806587"/>
                <a:gd name="f35" fmla="*/ f28 1 1487347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487347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FFC000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222894" tIns="123206" rIns="222894" bIns="123206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300"/>
                </a:spcAft>
              </a:pPr>
              <a:r>
                <a:rPr lang="fr-FR" sz="750" kern="15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Règles d'action : je lance à une main un objet léger. Je le lance vers le haut pour qu'il aille plus loin...</a:t>
              </a:r>
              <a:endParaRPr lang="fr-FR" sz="1200" kern="15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20" name="Forme libre 19">
              <a:extLst>
                <a:ext uri="{FF2B5EF4-FFF2-40B4-BE49-F238E27FC236}">
                  <a16:creationId xmlns:a16="http://schemas.microsoft.com/office/drawing/2014/main" xmlns="" id="{E089A723-FB7D-234B-A52E-2952FAFC20FD}"/>
                </a:ext>
              </a:extLst>
            </p:cNvPr>
            <p:cNvSpPr/>
            <p:nvPr/>
          </p:nvSpPr>
          <p:spPr>
            <a:xfrm rot="3065061">
              <a:off x="2140092" y="1859150"/>
              <a:ext cx="856308" cy="3175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622232"/>
                <a:gd name="f7" fmla="val 22803"/>
                <a:gd name="f8" fmla="val 11402"/>
                <a:gd name="f9" fmla="+- 0 0 -90"/>
                <a:gd name="f10" fmla="*/ f3 1 622232"/>
                <a:gd name="f11" fmla="*/ f4 1 22803"/>
                <a:gd name="f12" fmla="+- f7 0 f5"/>
                <a:gd name="f13" fmla="+- f6 0 f5"/>
                <a:gd name="f14" fmla="*/ f9 f0 1"/>
                <a:gd name="f15" fmla="*/ f13 1 622232"/>
                <a:gd name="f16" fmla="*/ f12 1 22803"/>
                <a:gd name="f17" fmla="*/ 0 f13 1"/>
                <a:gd name="f18" fmla="*/ 11401 f12 1"/>
                <a:gd name="f19" fmla="*/ 622232 f13 1"/>
                <a:gd name="f20" fmla="*/ f14 1 f2"/>
                <a:gd name="f21" fmla="*/ f17 1 622232"/>
                <a:gd name="f22" fmla="*/ f18 1 22803"/>
                <a:gd name="f23" fmla="*/ f19 1 622232"/>
                <a:gd name="f24" fmla="*/ f5 1 f15"/>
                <a:gd name="f25" fmla="*/ f6 1 f15"/>
                <a:gd name="f26" fmla="*/ f5 1 f16"/>
                <a:gd name="f27" fmla="*/ f7 1 f16"/>
                <a:gd name="f28" fmla="+- f20 0 f1"/>
                <a:gd name="f29" fmla="*/ f21 1 f15"/>
                <a:gd name="f30" fmla="*/ f22 1 f16"/>
                <a:gd name="f31" fmla="*/ f23 1 f15"/>
                <a:gd name="f32" fmla="*/ f24 f10 1"/>
                <a:gd name="f33" fmla="*/ f25 f10 1"/>
                <a:gd name="f34" fmla="*/ f27 f11 1"/>
                <a:gd name="f35" fmla="*/ f26 f11 1"/>
                <a:gd name="f36" fmla="*/ f29 f10 1"/>
                <a:gd name="f37" fmla="*/ f30 f11 1"/>
                <a:gd name="f38" fmla="*/ f31 f10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28">
                  <a:pos x="f36" y="f37"/>
                </a:cxn>
                <a:cxn ang="f28">
                  <a:pos x="f38" y="f37"/>
                </a:cxn>
              </a:cxnLst>
              <a:rect l="f32" t="f35" r="f33" b="f34"/>
              <a:pathLst>
                <a:path w="622232" h="22803">
                  <a:moveTo>
                    <a:pt x="f6" y="f8"/>
                  </a:moveTo>
                  <a:lnTo>
                    <a:pt x="f5" y="f8"/>
                  </a:lnTo>
                </a:path>
              </a:pathLst>
            </a:custGeom>
            <a:noFill/>
            <a:ln w="12701" cap="flat">
              <a:solidFill>
                <a:srgbClr val="ED7D31"/>
              </a:solidFill>
              <a:prstDash val="solid"/>
              <a:miter/>
            </a:ln>
          </p:spPr>
          <p:txBody>
            <a:bodyPr vert="horz" wrap="square" lIns="308262" tIns="0" rIns="308262" bIns="0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200"/>
                </a:spcAft>
              </a:pPr>
              <a:r>
                <a:rPr lang="fr-FR" sz="1800" kern="0" dirty="0">
                  <a:solidFill>
                    <a:srgbClr val="000000"/>
                  </a:solidFill>
                  <a:effectLst/>
                  <a:latin typeface="Liberation Serif"/>
                  <a:ea typeface="SimSun" panose="02010600030101010101" pitchFamily="2" charset="-122"/>
                  <a:cs typeface="Mangal" panose="02040503050203030202" pitchFamily="18" charset="0"/>
                </a:rPr>
                <a:t> </a:t>
              </a:r>
              <a:endParaRPr lang="fr-FR" sz="1200" kern="150" dirty="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  <p:sp>
          <p:nvSpPr>
            <p:cNvPr id="21" name="Forme libre 20">
              <a:extLst>
                <a:ext uri="{FF2B5EF4-FFF2-40B4-BE49-F238E27FC236}">
                  <a16:creationId xmlns:a16="http://schemas.microsoft.com/office/drawing/2014/main" xmlns="" id="{8FFBB154-E3C4-F548-87DC-F9FB1B622BEC}"/>
                </a:ext>
              </a:extLst>
            </p:cNvPr>
            <p:cNvSpPr/>
            <p:nvPr/>
          </p:nvSpPr>
          <p:spPr>
            <a:xfrm>
              <a:off x="1179210" y="515054"/>
              <a:ext cx="1463085" cy="1110017"/>
            </a:xfrm>
            <a:custGeom>
              <a:avLst/>
              <a:gdLst>
                <a:gd name="f0" fmla="val 10800000"/>
                <a:gd name="f1" fmla="val 5400000"/>
                <a:gd name="f2" fmla="val 180"/>
                <a:gd name="f3" fmla="val w"/>
                <a:gd name="f4" fmla="val h"/>
                <a:gd name="f5" fmla="val 0"/>
                <a:gd name="f6" fmla="val 1050733"/>
                <a:gd name="f7" fmla="val 806587"/>
                <a:gd name="f8" fmla="val 403294"/>
                <a:gd name="f9" fmla="val 180561"/>
                <a:gd name="f10" fmla="val 235215"/>
                <a:gd name="f11" fmla="val 525367"/>
                <a:gd name="f12" fmla="val 815519"/>
                <a:gd name="f13" fmla="val 1050734"/>
                <a:gd name="f14" fmla="val 626027"/>
                <a:gd name="f15" fmla="val 806588"/>
                <a:gd name="f16" fmla="+- 0 0 -90"/>
                <a:gd name="f17" fmla="*/ f3 1 1050733"/>
                <a:gd name="f18" fmla="*/ f4 1 806587"/>
                <a:gd name="f19" fmla="+- f7 0 f5"/>
                <a:gd name="f20" fmla="+- f6 0 f5"/>
                <a:gd name="f21" fmla="*/ f16 f0 1"/>
                <a:gd name="f22" fmla="*/ f20 1 1050733"/>
                <a:gd name="f23" fmla="*/ f19 1 806587"/>
                <a:gd name="f24" fmla="*/ 0 f20 1"/>
                <a:gd name="f25" fmla="*/ 403294 f19 1"/>
                <a:gd name="f26" fmla="*/ 525367 f20 1"/>
                <a:gd name="f27" fmla="*/ 0 f19 1"/>
                <a:gd name="f28" fmla="*/ 1050734 f20 1"/>
                <a:gd name="f29" fmla="*/ 806588 f19 1"/>
                <a:gd name="f30" fmla="*/ f21 1 f2"/>
                <a:gd name="f31" fmla="*/ f24 1 1050733"/>
                <a:gd name="f32" fmla="*/ f25 1 806587"/>
                <a:gd name="f33" fmla="*/ f26 1 1050733"/>
                <a:gd name="f34" fmla="*/ f27 1 806587"/>
                <a:gd name="f35" fmla="*/ f28 1 1050733"/>
                <a:gd name="f36" fmla="*/ f29 1 806587"/>
                <a:gd name="f37" fmla="*/ f5 1 f22"/>
                <a:gd name="f38" fmla="*/ f6 1 f22"/>
                <a:gd name="f39" fmla="*/ f5 1 f23"/>
                <a:gd name="f40" fmla="*/ f7 1 f23"/>
                <a:gd name="f41" fmla="+- f30 0 f1"/>
                <a:gd name="f42" fmla="*/ f31 1 f22"/>
                <a:gd name="f43" fmla="*/ f32 1 f23"/>
                <a:gd name="f44" fmla="*/ f33 1 f22"/>
                <a:gd name="f45" fmla="*/ f34 1 f23"/>
                <a:gd name="f46" fmla="*/ f35 1 f22"/>
                <a:gd name="f47" fmla="*/ f36 1 f23"/>
                <a:gd name="f48" fmla="*/ f37 f17 1"/>
                <a:gd name="f49" fmla="*/ f38 f17 1"/>
                <a:gd name="f50" fmla="*/ f40 f18 1"/>
                <a:gd name="f51" fmla="*/ f39 f18 1"/>
                <a:gd name="f52" fmla="*/ f42 f17 1"/>
                <a:gd name="f53" fmla="*/ f43 f18 1"/>
                <a:gd name="f54" fmla="*/ f44 f17 1"/>
                <a:gd name="f55" fmla="*/ f45 f18 1"/>
                <a:gd name="f56" fmla="*/ f46 f17 1"/>
                <a:gd name="f57" fmla="*/ f47 f18 1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1">
                  <a:pos x="f52" y="f53"/>
                </a:cxn>
                <a:cxn ang="f41">
                  <a:pos x="f54" y="f55"/>
                </a:cxn>
                <a:cxn ang="f41">
                  <a:pos x="f56" y="f53"/>
                </a:cxn>
                <a:cxn ang="f41">
                  <a:pos x="f54" y="f57"/>
                </a:cxn>
                <a:cxn ang="f41">
                  <a:pos x="f52" y="f53"/>
                </a:cxn>
              </a:cxnLst>
              <a:rect l="f48" t="f51" r="f49" b="f50"/>
              <a:pathLst>
                <a:path w="1050733" h="806587">
                  <a:moveTo>
                    <a:pt x="f5" y="f8"/>
                  </a:moveTo>
                  <a:cubicBezTo>
                    <a:pt x="f5" y="f9"/>
                    <a:pt x="f10" y="f5"/>
                    <a:pt x="f11" y="f5"/>
                  </a:cubicBezTo>
                  <a:cubicBezTo>
                    <a:pt x="f12" y="f5"/>
                    <a:pt x="f13" y="f9"/>
                    <a:pt x="f13" y="f8"/>
                  </a:cubicBezTo>
                  <a:cubicBezTo>
                    <a:pt x="f13" y="f14"/>
                    <a:pt x="f12" y="f15"/>
                    <a:pt x="f11" y="f15"/>
                  </a:cubicBezTo>
                  <a:cubicBezTo>
                    <a:pt x="f10" y="f15"/>
                    <a:pt x="f5" y="f14"/>
                    <a:pt x="f5" y="f8"/>
                  </a:cubicBezTo>
                  <a:close/>
                </a:path>
              </a:pathLst>
            </a:custGeom>
            <a:solidFill>
              <a:srgbClr val="5B9BD5"/>
            </a:solidFill>
            <a:ln w="12701" cap="flat">
              <a:solidFill>
                <a:srgbClr val="FFFFFF"/>
              </a:solidFill>
              <a:prstDash val="solid"/>
              <a:miter/>
            </a:ln>
          </p:spPr>
          <p:txBody>
            <a:bodyPr vert="horz" wrap="square" lIns="159590" tIns="123837" rIns="159590" bIns="123837" anchor="ctr" anchorCtr="1" compatLnSpc="0">
              <a:noAutofit/>
            </a:bodyPr>
            <a:lstStyle/>
            <a:p>
              <a:pPr algn="ctr" fontAlgn="auto">
                <a:lnSpc>
                  <a:spcPct val="90000"/>
                </a:lnSpc>
                <a:spcAft>
                  <a:spcPts val="400"/>
                </a:spcAft>
              </a:pPr>
              <a:r>
                <a:rPr lang="fr-FR" sz="900" kern="150" dirty="0">
                  <a:solidFill>
                    <a:srgbClr val="FFFFFF"/>
                  </a:solidFill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Mangal" panose="02040503050203030202" pitchFamily="18" charset="0"/>
                </a:rPr>
                <a:t>Temps</a:t>
              </a:r>
              <a:endParaRPr lang="fr-FR" sz="1200" kern="150" dirty="0">
                <a:solidFill>
                  <a:srgbClr val="000000"/>
                </a:solidFill>
                <a:effectLst/>
                <a:latin typeface="Liberation Serif"/>
                <a:ea typeface="SimSun" panose="02010600030101010101" pitchFamily="2" charset="-122"/>
                <a:cs typeface="Mangal" panose="02040503050203030202" pitchFamily="18" charset="0"/>
              </a:endParaRPr>
            </a:p>
          </p:txBody>
        </p:sp>
      </p:grpSp>
      <p:sp>
        <p:nvSpPr>
          <p:cNvPr id="22" name="Titre 1">
            <a:extLst>
              <a:ext uri="{FF2B5EF4-FFF2-40B4-BE49-F238E27FC236}">
                <a16:creationId xmlns:a16="http://schemas.microsoft.com/office/drawing/2014/main" xmlns="" id="{E5A0F0DE-69C3-964D-8C82-17F1C22A11BB}"/>
              </a:ext>
            </a:extLst>
          </p:cNvPr>
          <p:cNvSpPr txBox="1">
            <a:spLocks/>
          </p:cNvSpPr>
          <p:nvPr/>
        </p:nvSpPr>
        <p:spPr>
          <a:xfrm>
            <a:off x="1598285" y="366735"/>
            <a:ext cx="10131425" cy="935843"/>
          </a:xfrm>
          <a:prstGeom prst="rect">
            <a:avLst/>
          </a:prstGeom>
        </p:spPr>
        <p:txBody>
          <a:bodyPr>
            <a:normAutofit fontScale="97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/>
            </a:r>
            <a:br>
              <a:rPr lang="fr-FR" dirty="0"/>
            </a:br>
            <a:r>
              <a:rPr lang="fr-FR" sz="3200" dirty="0"/>
              <a:t> Une carte mentale pour construire le lexique</a:t>
            </a:r>
          </a:p>
        </p:txBody>
      </p:sp>
    </p:spTree>
    <p:extLst>
      <p:ext uri="{BB962C8B-B14F-4D97-AF65-F5344CB8AC3E}">
        <p14:creationId xmlns:p14="http://schemas.microsoft.com/office/powerpoint/2010/main" xmlns="" val="34687238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71E3E126-BAF0-7C4B-8CFA-A84C4C53CB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396175650"/>
              </p:ext>
            </p:extLst>
          </p:nvPr>
        </p:nvGraphicFramePr>
        <p:xfrm>
          <a:off x="558800" y="1476587"/>
          <a:ext cx="11061699" cy="43487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669974">
                  <a:extLst>
                    <a:ext uri="{9D8B030D-6E8A-4147-A177-3AD203B41FA5}">
                      <a16:colId xmlns:a16="http://schemas.microsoft.com/office/drawing/2014/main" xmlns="" val="3039042025"/>
                    </a:ext>
                  </a:extLst>
                </a:gridCol>
                <a:gridCol w="2927426">
                  <a:extLst>
                    <a:ext uri="{9D8B030D-6E8A-4147-A177-3AD203B41FA5}">
                      <a16:colId xmlns:a16="http://schemas.microsoft.com/office/drawing/2014/main" xmlns="" val="2116238004"/>
                    </a:ext>
                  </a:extLst>
                </a:gridCol>
                <a:gridCol w="3022600">
                  <a:extLst>
                    <a:ext uri="{9D8B030D-6E8A-4147-A177-3AD203B41FA5}">
                      <a16:colId xmlns:a16="http://schemas.microsoft.com/office/drawing/2014/main" xmlns="" val="2157970504"/>
                    </a:ext>
                  </a:extLst>
                </a:gridCol>
                <a:gridCol w="3441699">
                  <a:extLst>
                    <a:ext uri="{9D8B030D-6E8A-4147-A177-3AD203B41FA5}">
                      <a16:colId xmlns:a16="http://schemas.microsoft.com/office/drawing/2014/main" xmlns="" val="946816550"/>
                    </a:ext>
                  </a:extLst>
                </a:gridCol>
              </a:tblGrid>
              <a:tr h="822113">
                <a:tc rowSpan="4">
                  <a:txBody>
                    <a:bodyPr/>
                    <a:lstStyle/>
                    <a:p>
                      <a:pPr marL="0" indent="0" algn="ctr">
                        <a:buFontTx/>
                        <a:buNone/>
                      </a:pPr>
                      <a:r>
                        <a:rPr lang="fr-FR" sz="1400" kern="150" dirty="0">
                          <a:effectLst/>
                        </a:rPr>
                        <a:t>S’exprimer à partir d’un vocabulaire appris et l’utiliser pour expliquer 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Étape 1 ; Autour de 2-3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Découvrir/ explorer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Étape 2 : Autour de 3-4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Explorer/ affiner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Étape 3 : Autour de 5 ans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      Affiner, ajuster, enchaîner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  Construire un projet d’actions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14798575"/>
                  </a:ext>
                </a:extLst>
              </a:tr>
              <a:tr h="702063">
                <a:tc vMerge="1">
                  <a:txBody>
                    <a:bodyPr/>
                    <a:lstStyle/>
                    <a:p>
                      <a:pPr marL="285750" indent="-285750" algn="ctr">
                        <a:buFont typeface="Arial" panose="020B0604020202020204" pitchFamily="34" charset="0"/>
                        <a:buChar char="•"/>
                      </a:pP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Un lexique lié au lancer :</a:t>
                      </a:r>
                    </a:p>
                  </a:txBody>
                  <a:tcPr marL="34925" marR="34925" marT="34925" marB="349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Un lexique reprenant les différentes formes de lancer 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Un lexique mettant en avant l’interaction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55802220"/>
                  </a:ext>
                </a:extLst>
              </a:tr>
              <a:tr h="1225454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Savoir nommer des engins: un vortex, un cerceau…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Savoir nommer une action: lancer, jeter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Savoir nommer une cible :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Carton, quille…</a:t>
                      </a:r>
                    </a:p>
                    <a:p>
                      <a:endParaRPr lang="fr-FR" sz="1400" kern="150" dirty="0">
                        <a:effectLst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Savoir nommer les formes de lancer: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 bras cassé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En poussant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En rotation</a:t>
                      </a:r>
                    </a:p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 la cuillère</a:t>
                      </a: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Savoir identifier les effets de mon action en prenant en compte la manière de lancer, l’engin, la distance et la cible.</a:t>
                      </a: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86381703"/>
                  </a:ext>
                </a:extLst>
              </a:tr>
              <a:tr h="1373413">
                <a:tc vMerge="1"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marL="0" algn="l" defTabSz="457200" rtl="0" eaLnBrk="1" latinLnBrk="0" hangingPunct="1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 je lance un vortex dans un carton… »</a:t>
                      </a: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 Je lance en poussant à 2 mains un gros ballon dans un carton ».</a:t>
                      </a: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 Je lance la balle à bras cassé car elle va plus loin que si je lance avec un bras tendu et je vise mieux.».</a:t>
                      </a: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644531540"/>
                  </a:ext>
                </a:extLst>
              </a:tr>
            </a:tbl>
          </a:graphicData>
        </a:graphic>
      </p:graphicFrame>
      <p:sp>
        <p:nvSpPr>
          <p:cNvPr id="3" name="Titre 1">
            <a:extLst>
              <a:ext uri="{FF2B5EF4-FFF2-40B4-BE49-F238E27FC236}">
                <a16:creationId xmlns:a16="http://schemas.microsoft.com/office/drawing/2014/main" xmlns="" id="{DF52C968-4953-4F44-9AC2-C87D0BE6017D}"/>
              </a:ext>
            </a:extLst>
          </p:cNvPr>
          <p:cNvSpPr txBox="1">
            <a:spLocks/>
          </p:cNvSpPr>
          <p:nvPr/>
        </p:nvSpPr>
        <p:spPr>
          <a:xfrm>
            <a:off x="1326169" y="352424"/>
            <a:ext cx="10131425" cy="94699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Le lexique au regard des 3 étapes</a:t>
            </a:r>
          </a:p>
        </p:txBody>
      </p:sp>
    </p:spTree>
    <p:extLst>
      <p:ext uri="{BB962C8B-B14F-4D97-AF65-F5344CB8AC3E}">
        <p14:creationId xmlns:p14="http://schemas.microsoft.com/office/powerpoint/2010/main" xmlns="" val="38346221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0499CA7B-6639-8740-9516-B33047C3455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018961370"/>
              </p:ext>
            </p:extLst>
          </p:nvPr>
        </p:nvGraphicFramePr>
        <p:xfrm>
          <a:off x="484877" y="1338933"/>
          <a:ext cx="11222245" cy="512868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598">
                  <a:extLst>
                    <a:ext uri="{9D8B030D-6E8A-4147-A177-3AD203B41FA5}">
                      <a16:colId xmlns:a16="http://schemas.microsoft.com/office/drawing/2014/main" xmlns="" val="4172599329"/>
                    </a:ext>
                  </a:extLst>
                </a:gridCol>
                <a:gridCol w="2728938">
                  <a:extLst>
                    <a:ext uri="{9D8B030D-6E8A-4147-A177-3AD203B41FA5}">
                      <a16:colId xmlns:a16="http://schemas.microsoft.com/office/drawing/2014/main" xmlns="" val="3748100548"/>
                    </a:ext>
                  </a:extLst>
                </a:gridCol>
                <a:gridCol w="3625006">
                  <a:extLst>
                    <a:ext uri="{9D8B030D-6E8A-4147-A177-3AD203B41FA5}">
                      <a16:colId xmlns:a16="http://schemas.microsoft.com/office/drawing/2014/main" xmlns="" val="2109166297"/>
                    </a:ext>
                  </a:extLst>
                </a:gridCol>
                <a:gridCol w="2994703">
                  <a:extLst>
                    <a:ext uri="{9D8B030D-6E8A-4147-A177-3AD203B41FA5}">
                      <a16:colId xmlns:a16="http://schemas.microsoft.com/office/drawing/2014/main" xmlns="" val="227022773"/>
                    </a:ext>
                  </a:extLst>
                </a:gridCol>
              </a:tblGrid>
              <a:tr h="408644">
                <a:tc>
                  <a:txBody>
                    <a:bodyPr/>
                    <a:lstStyle/>
                    <a:p>
                      <a:pPr algn="ctr"/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 1</a:t>
                      </a:r>
                    </a:p>
                  </a:txBody>
                  <a:tcPr marL="65173" marR="65173" marT="0" marB="0" anchor="ctr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 2</a:t>
                      </a:r>
                    </a:p>
                  </a:txBody>
                  <a:tcPr marL="65173" marR="65173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Etape 3</a:t>
                      </a:r>
                    </a:p>
                  </a:txBody>
                  <a:tcPr marL="65173" marR="65173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73832517"/>
                  </a:ext>
                </a:extLst>
              </a:tr>
              <a:tr h="2482971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Comprendre.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Quoi ?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L’élève sait expliquer le jeu et le dispositif  à l’aide de phrases simples. Il sait également exprimer ses émotions.</a:t>
                      </a:r>
                    </a:p>
                    <a:p>
                      <a:endParaRPr lang="fr-FR" sz="1400" kern="150" dirty="0">
                        <a:effectLst/>
                      </a:endParaRPr>
                    </a:p>
                    <a:p>
                      <a:r>
                        <a:rPr lang="fr-FR" sz="1400" kern="150" dirty="0">
                          <a:effectLst/>
                        </a:rPr>
                        <a:t> cf. lexique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Le quoi ?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Il a compris qu’existent d’autres gestes adaptés à un engin et à une cible et il sait l’expliquer en développant des phrases de plus en plus riches pour décrire ses actions et expliquer ses émotions. </a:t>
                      </a:r>
                    </a:p>
                    <a:p>
                      <a:endParaRPr lang="fr-FR" sz="1400" kern="150" dirty="0">
                        <a:effectLst/>
                      </a:endParaRPr>
                    </a:p>
                    <a:p>
                      <a:r>
                        <a:rPr lang="fr-FR" sz="1400" kern="150" dirty="0">
                          <a:effectLst/>
                        </a:rPr>
                        <a:t>Cf./ lexique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Le comment ?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400" kern="150" dirty="0">
                          <a:effectLst/>
                        </a:rPr>
                        <a:t>L’élève  a compris l’intérêt d’ utiliser un geste en fonction d’une cible, d’une  distance et d’un l’engin. </a:t>
                      </a:r>
                    </a:p>
                    <a:p>
                      <a:pPr algn="l"/>
                      <a:r>
                        <a:rPr lang="fr-FR" sz="1400" kern="150" dirty="0">
                          <a:effectLst/>
                        </a:rPr>
                        <a:t>Il  construit des phrases complexes pour décrire des enchaînements d'actions et expliquer comment il  fait.</a:t>
                      </a:r>
                      <a:br>
                        <a:rPr lang="fr-FR" sz="1400" kern="150" dirty="0">
                          <a:effectLst/>
                        </a:rPr>
                      </a:br>
                      <a:r>
                        <a:rPr lang="fr-FR" sz="1400" kern="150" dirty="0" err="1">
                          <a:effectLst/>
                        </a:rPr>
                        <a:t>Cf</a:t>
                      </a:r>
                      <a:r>
                        <a:rPr lang="fr-FR" sz="1400" kern="150" dirty="0">
                          <a:effectLst/>
                        </a:rPr>
                        <a:t> : lexique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39572417"/>
                  </a:ext>
                </a:extLst>
              </a:tr>
              <a:tr h="2237068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La réussite est accompagnée d’une vignette ou d'une photo dans le cahier multimédias (EPS : je deviens un champion</a:t>
                      </a:r>
                      <a:r>
                        <a:rPr lang="fr-FR" sz="1600" kern="150" dirty="0">
                          <a:effectLst/>
                        </a:rPr>
                        <a:t>)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 anchor="ctr"/>
                </a:tc>
                <a:tc>
                  <a:txBody>
                    <a:bodyPr/>
                    <a:lstStyle/>
                    <a:p>
                      <a:pPr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1400" kern="150" dirty="0">
                          <a:effectLst/>
                        </a:rPr>
                        <a:t>Je fais (qui traduit je réponds à la consigne, je m’engage, je réalise)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J’adapte mon geste en fonction de l’engin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Je sais comment lancer loin, précis...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5173" marR="65173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548120297"/>
                  </a:ext>
                </a:extLst>
              </a:tr>
            </a:tbl>
          </a:graphicData>
        </a:graphic>
      </p:graphicFrame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D6FD6542-7AB4-3245-98E9-F9AC5C3C3598}"/>
              </a:ext>
            </a:extLst>
          </p:cNvPr>
          <p:cNvSpPr txBox="1"/>
          <p:nvPr/>
        </p:nvSpPr>
        <p:spPr>
          <a:xfrm>
            <a:off x="2569296" y="331007"/>
            <a:ext cx="63273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3200" dirty="0"/>
              <a:t>Les indicateurs de « compréhension » </a:t>
            </a:r>
          </a:p>
        </p:txBody>
      </p:sp>
    </p:spTree>
    <p:extLst>
      <p:ext uri="{BB962C8B-B14F-4D97-AF65-F5344CB8AC3E}">
        <p14:creationId xmlns:p14="http://schemas.microsoft.com/office/powerpoint/2010/main" xmlns="" val="1082989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2">
            <a:extLst>
              <a:ext uri="{FF2B5EF4-FFF2-40B4-BE49-F238E27FC236}">
                <a16:creationId xmlns:a16="http://schemas.microsoft.com/office/drawing/2014/main" xmlns="" id="{21FB6B27-DC0A-DE46-A525-2DA37E386618}"/>
              </a:ext>
            </a:extLst>
          </p:cNvPr>
          <p:cNvSpPr txBox="1">
            <a:spLocks/>
          </p:cNvSpPr>
          <p:nvPr/>
        </p:nvSpPr>
        <p:spPr>
          <a:xfrm>
            <a:off x="685800" y="2510367"/>
            <a:ext cx="10131425" cy="3649133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fr-FR" sz="2400" dirty="0"/>
              <a:t>Pour l’étape 1</a:t>
            </a:r>
          </a:p>
          <a:p>
            <a:pPr algn="ctr"/>
            <a:r>
              <a:rPr lang="fr-FR" sz="2400" dirty="0"/>
              <a:t>Pour l’étape 2</a:t>
            </a:r>
          </a:p>
          <a:p>
            <a:pPr algn="ctr"/>
            <a:r>
              <a:rPr lang="fr-FR" sz="2400" dirty="0"/>
              <a:t>Pour l’étape 3</a:t>
            </a:r>
          </a:p>
        </p:txBody>
      </p:sp>
      <p:sp>
        <p:nvSpPr>
          <p:cNvPr id="3" name="Titre 1">
            <a:extLst>
              <a:ext uri="{FF2B5EF4-FFF2-40B4-BE49-F238E27FC236}">
                <a16:creationId xmlns:a16="http://schemas.microsoft.com/office/drawing/2014/main" xmlns="" id="{FDFFA140-A520-E74C-AECF-7B4740E1E6DA}"/>
              </a:ext>
            </a:extLst>
          </p:cNvPr>
          <p:cNvSpPr txBox="1">
            <a:spLocks/>
          </p:cNvSpPr>
          <p:nvPr/>
        </p:nvSpPr>
        <p:spPr>
          <a:xfrm>
            <a:off x="685800" y="1066800"/>
            <a:ext cx="10131425" cy="145626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dirty="0"/>
              <a:t>Une proposition d’unité d’apprentissage</a:t>
            </a:r>
          </a:p>
        </p:txBody>
      </p:sp>
    </p:spTree>
    <p:extLst>
      <p:ext uri="{BB962C8B-B14F-4D97-AF65-F5344CB8AC3E}">
        <p14:creationId xmlns:p14="http://schemas.microsoft.com/office/powerpoint/2010/main" xmlns="" val="36622579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B5C64E4-1AF6-684A-B49C-BD1B6EA65F4D}"/>
              </a:ext>
            </a:extLst>
          </p:cNvPr>
          <p:cNvSpPr txBox="1"/>
          <p:nvPr/>
        </p:nvSpPr>
        <p:spPr>
          <a:xfrm>
            <a:off x="2159409" y="3084615"/>
            <a:ext cx="78731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cap="all" dirty="0"/>
              <a:t>Etape 1 :Situation de découverte et de familiarisation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7286462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CF39FD34-E383-4D41-8F28-C86303E6646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579143769"/>
              </p:ext>
            </p:extLst>
          </p:nvPr>
        </p:nvGraphicFramePr>
        <p:xfrm>
          <a:off x="345688" y="281007"/>
          <a:ext cx="11195824" cy="8712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95824">
                  <a:extLst>
                    <a:ext uri="{9D8B030D-6E8A-4147-A177-3AD203B41FA5}">
                      <a16:colId xmlns:a16="http://schemas.microsoft.com/office/drawing/2014/main" xmlns="" val="3664961934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Étape 1 (2 /3 ans)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8646303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Situations de découverte de familiarisation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Objectif : se séparer de l’engin, lancer à distance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3856064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B3D3D6CD-A18E-8446-B16E-E16D6379F7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292424"/>
              </p:ext>
            </p:extLst>
          </p:nvPr>
        </p:nvGraphicFramePr>
        <p:xfrm>
          <a:off x="345688" y="1222077"/>
          <a:ext cx="11128918" cy="51043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40665">
                  <a:extLst>
                    <a:ext uri="{9D8B030D-6E8A-4147-A177-3AD203B41FA5}">
                      <a16:colId xmlns:a16="http://schemas.microsoft.com/office/drawing/2014/main" xmlns="" val="1892718210"/>
                    </a:ext>
                  </a:extLst>
                </a:gridCol>
                <a:gridCol w="4338193">
                  <a:extLst>
                    <a:ext uri="{9D8B030D-6E8A-4147-A177-3AD203B41FA5}">
                      <a16:colId xmlns:a16="http://schemas.microsoft.com/office/drawing/2014/main" xmlns="" val="3634728219"/>
                    </a:ext>
                  </a:extLst>
                </a:gridCol>
                <a:gridCol w="2074127">
                  <a:extLst>
                    <a:ext uri="{9D8B030D-6E8A-4147-A177-3AD203B41FA5}">
                      <a16:colId xmlns:a16="http://schemas.microsoft.com/office/drawing/2014/main" xmlns="" val="1609241353"/>
                    </a:ext>
                  </a:extLst>
                </a:gridCol>
                <a:gridCol w="2575933">
                  <a:extLst>
                    <a:ext uri="{9D8B030D-6E8A-4147-A177-3AD203B41FA5}">
                      <a16:colId xmlns:a16="http://schemas.microsoft.com/office/drawing/2014/main" xmlns="" val="538889049"/>
                    </a:ext>
                  </a:extLst>
                </a:gridCol>
              </a:tblGrid>
              <a:tr h="781746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Mon ballon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Faire découvrir un engin à travers différentes actions </a:t>
                      </a:r>
                    </a:p>
                    <a:p>
                      <a:pPr algn="ctr"/>
                      <a:endParaRPr lang="fr-FR" sz="1400" kern="150" dirty="0">
                        <a:effectLst/>
                      </a:endParaRPr>
                    </a:p>
                  </a:txBody>
                  <a:tcPr marL="24694" marR="27718" marT="27718" marB="27718" anchor="ctr"/>
                </a:tc>
                <a:tc>
                  <a:txBody>
                    <a:bodyPr/>
                    <a:lstStyle/>
                    <a:p>
                      <a:r>
                        <a:rPr lang="fr-FR" sz="1400" u="sng" kern="150" dirty="0">
                          <a:effectLst/>
                        </a:rPr>
                        <a:t>But </a:t>
                      </a:r>
                      <a:r>
                        <a:rPr lang="fr-FR" sz="1400" kern="150" dirty="0">
                          <a:effectLst/>
                        </a:rPr>
                        <a:t>: découvrir les actions possibles sur le ballon : le faire rouler, le jeter contre un mur, se promener avec...le mettre dans un carton.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 </a:t>
                      </a:r>
                      <a:r>
                        <a:rPr lang="fr-FR" sz="1400" u="sng" kern="150" dirty="0">
                          <a:effectLst/>
                        </a:rPr>
                        <a:t>Critère de réalisation</a:t>
                      </a:r>
                      <a:r>
                        <a:rPr lang="fr-FR" sz="1400" kern="150" dirty="0">
                          <a:effectLst/>
                        </a:rPr>
                        <a:t> : libre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On peut le faire avec d’autres objets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Ballon, anneaux...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extLst>
                  <a:ext uri="{0D108BD9-81ED-4DB2-BD59-A6C34878D82A}">
                    <a16:rowId xmlns:a16="http://schemas.microsoft.com/office/drawing/2014/main" xmlns="" val="949753527"/>
                  </a:ext>
                </a:extLst>
              </a:tr>
              <a:tr h="1216554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 Le jeu des déménageurs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Poursuivre le travail de découverte et amener l’élève à lancer l’engin.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 anchor="ctr"/>
                </a:tc>
                <a:tc>
                  <a:txBody>
                    <a:bodyPr/>
                    <a:lstStyle/>
                    <a:p>
                      <a:r>
                        <a:rPr lang="fr-FR" sz="1400" u="sng" kern="150" dirty="0">
                          <a:effectLst/>
                        </a:rPr>
                        <a:t>But </a:t>
                      </a:r>
                      <a:r>
                        <a:rPr lang="fr-FR" sz="1400" kern="150" dirty="0">
                          <a:effectLst/>
                        </a:rPr>
                        <a:t>: vider une réserve d’objets (engins) pour les déposer ou les lancer dans une zone le plus vite possible.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réussite</a:t>
                      </a:r>
                      <a:r>
                        <a:rPr lang="fr-FR" sz="1400" kern="150" dirty="0">
                          <a:effectLst/>
                        </a:rPr>
                        <a:t> : le jeu s’arrête quand la réserve est vide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réalisation </a:t>
                      </a:r>
                      <a:r>
                        <a:rPr lang="fr-FR" sz="1400" kern="150" dirty="0">
                          <a:effectLst/>
                        </a:rPr>
                        <a:t>: libre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Changer les zones de réception: plus loin, plus grande…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Des projectiles divers : ballon, balle, cerceau...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extLst>
                  <a:ext uri="{0D108BD9-81ED-4DB2-BD59-A6C34878D82A}">
                    <a16:rowId xmlns:a16="http://schemas.microsoft.com/office/drawing/2014/main" xmlns="" val="756802854"/>
                  </a:ext>
                </a:extLst>
              </a:tr>
              <a:tr h="1216554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  Les balles brûlantes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Amener l’élève à lancer l’engin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 anchor="ctr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 </a:t>
                      </a:r>
                      <a:r>
                        <a:rPr lang="fr-FR" sz="1400" u="sng" kern="150" dirty="0">
                          <a:effectLst/>
                        </a:rPr>
                        <a:t>But</a:t>
                      </a:r>
                      <a:r>
                        <a:rPr lang="fr-FR" sz="1400" kern="150" dirty="0">
                          <a:effectLst/>
                        </a:rPr>
                        <a:t> : lancer au-delà d’un banc.</a:t>
                      </a:r>
                      <a:br>
                        <a:rPr lang="fr-FR" sz="1400" kern="150" dirty="0">
                          <a:effectLst/>
                        </a:rPr>
                      </a:br>
                      <a:r>
                        <a:rPr lang="fr-FR" sz="1400" kern="150" dirty="0">
                          <a:effectLst/>
                        </a:rPr>
                        <a:t>Une réserve de balles placée d’un côté du banc et le plus vite possible passer toutes les balles de l’autre côté du banc.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réussite</a:t>
                      </a:r>
                      <a:r>
                        <a:rPr lang="fr-FR" sz="1400" kern="150" dirty="0">
                          <a:effectLst/>
                        </a:rPr>
                        <a:t> : lancer toutes les balles le plus vite possible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Varier les engins, les objets.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Balles mousse et un banc;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4694" marR="27718" marT="27718" marB="27718"/>
                </a:tc>
                <a:extLst>
                  <a:ext uri="{0D108BD9-81ED-4DB2-BD59-A6C34878D82A}">
                    <a16:rowId xmlns:a16="http://schemas.microsoft.com/office/drawing/2014/main" xmlns="" val="3333183481"/>
                  </a:ext>
                </a:extLst>
              </a:tr>
              <a:tr h="1216554">
                <a:tc>
                  <a:txBody>
                    <a:bodyPr/>
                    <a:lstStyle/>
                    <a:p>
                      <a:pPr algn="ctr"/>
                      <a:r>
                        <a:rPr lang="fr-FR" sz="1200" kern="150" dirty="0">
                          <a:effectLst/>
                        </a:rPr>
                        <a:t> </a:t>
                      </a:r>
                      <a:r>
                        <a:rPr lang="fr-FR" sz="1400" kern="150" dirty="0">
                          <a:effectLst/>
                        </a:rPr>
                        <a:t>Varier les cibles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Amener l’élève à lancer de différentes façons.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 anchor="ctr"/>
                </a:tc>
                <a:tc>
                  <a:txBody>
                    <a:bodyPr/>
                    <a:lstStyle/>
                    <a:p>
                      <a:r>
                        <a:rPr lang="fr-FR" sz="1400" u="sng" kern="150" dirty="0">
                          <a:effectLst/>
                        </a:rPr>
                        <a:t>But :</a:t>
                      </a:r>
                      <a:r>
                        <a:rPr lang="fr-FR" sz="1400" kern="150" dirty="0">
                          <a:effectLst/>
                        </a:rPr>
                        <a:t> Atteindre les différentes cibles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« le jeu de quilles » avec un ballon 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« le jeu de massacre » avec des boîte de conserves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«  le lancer de balles » cerceaux placés en hauteur.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réussite</a:t>
                      </a:r>
                      <a:r>
                        <a:rPr lang="fr-FR" sz="1400" kern="150" dirty="0">
                          <a:effectLst/>
                        </a:rPr>
                        <a:t> : Abattre et/ou atteindre les cibles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Varier les zones de lancer, les distances...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/>
                </a:tc>
                <a:tc>
                  <a:txBody>
                    <a:bodyPr/>
                    <a:lstStyle/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kern="150" dirty="0">
                          <a:effectLst/>
                        </a:rPr>
                        <a:t>Quilles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kern="150" dirty="0">
                          <a:effectLst/>
                        </a:rPr>
                        <a:t>Boîtes de conserve</a:t>
                      </a:r>
                    </a:p>
                    <a:p>
                      <a:pPr marL="285750" indent="-285750" algn="l">
                        <a:buFontTx/>
                        <a:buChar char="-"/>
                      </a:pPr>
                      <a:r>
                        <a:rPr lang="fr-FR" sz="1400" kern="150" dirty="0">
                          <a:effectLst/>
                        </a:rPr>
                        <a:t>Cerceaux</a:t>
                      </a:r>
                    </a:p>
                    <a:p>
                      <a:pPr marL="285750" indent="-285750">
                        <a:buFontTx/>
                        <a:buChar char="-"/>
                      </a:pP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marL="285750" indent="-285750">
                        <a:buFontTx/>
                        <a:buChar char="-"/>
                      </a:pPr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  <a:hlinkClick r:id="" action="ppaction://noaction"/>
                        </a:rPr>
                        <a:t>&lt;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/>
                </a:tc>
                <a:extLst>
                  <a:ext uri="{0D108BD9-81ED-4DB2-BD59-A6C34878D82A}">
                    <a16:rowId xmlns:a16="http://schemas.microsoft.com/office/drawing/2014/main" xmlns="" val="5454411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141456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AE20EEC7-9CE1-254E-B0CF-95E4A5B1D927}"/>
              </a:ext>
            </a:extLst>
          </p:cNvPr>
          <p:cNvSpPr txBox="1"/>
          <p:nvPr/>
        </p:nvSpPr>
        <p:spPr>
          <a:xfrm>
            <a:off x="1195642" y="1766797"/>
            <a:ext cx="7203688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cap="all" dirty="0"/>
              <a:t>Etape 2: Découvrir et maîtriser le geste adapté à un engin</a:t>
            </a:r>
          </a:p>
          <a:p>
            <a:endParaRPr lang="fr-FR" sz="2400" cap="all" dirty="0"/>
          </a:p>
          <a:p>
            <a:r>
              <a:rPr lang="fr-FR" sz="2400" cap="all" dirty="0"/>
              <a:t>Situation de familiarisation</a:t>
            </a:r>
          </a:p>
          <a:p>
            <a:r>
              <a:rPr lang="fr-FR" sz="2400" cap="all" dirty="0"/>
              <a:t>Situation de  référence</a:t>
            </a:r>
          </a:p>
          <a:p>
            <a:r>
              <a:rPr lang="fr-FR" sz="2400" cap="all" dirty="0"/>
              <a:t>Situation d’apprentissage</a:t>
            </a:r>
          </a:p>
          <a:p>
            <a:r>
              <a:rPr lang="fr-FR" sz="2400" cap="all" dirty="0"/>
              <a:t>Situation d’évaluation</a:t>
            </a:r>
          </a:p>
        </p:txBody>
      </p:sp>
    </p:spTree>
    <p:extLst>
      <p:ext uri="{BB962C8B-B14F-4D97-AF65-F5344CB8AC3E}">
        <p14:creationId xmlns:p14="http://schemas.microsoft.com/office/powerpoint/2010/main" xmlns="" val="330121834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8F5D058C-51B1-D34D-99B2-A3840EF16D7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848176516"/>
              </p:ext>
            </p:extLst>
          </p:nvPr>
        </p:nvGraphicFramePr>
        <p:xfrm>
          <a:off x="401444" y="178906"/>
          <a:ext cx="10850136" cy="135001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136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339189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Situations de familiarisation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Il est possible de reprendre des situations de l’étape 1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Stabiliser les actions travaillées lors de la 1</a:t>
                      </a:r>
                      <a:r>
                        <a:rPr lang="fr-FR" sz="2000" kern="150" baseline="30000" dirty="0">
                          <a:effectLst/>
                        </a:rPr>
                        <a:t>ère</a:t>
                      </a:r>
                      <a:r>
                        <a:rPr lang="fr-FR" sz="2000" kern="150" dirty="0">
                          <a:effectLst/>
                        </a:rPr>
                        <a:t> étape</a:t>
                      </a:r>
                    </a:p>
                    <a:p>
                      <a:pPr algn="ctr"/>
                      <a:r>
                        <a:rPr lang="fr-FR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24DD0CAE-48E0-7640-95CF-8F853F2640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532524849"/>
              </p:ext>
            </p:extLst>
          </p:nvPr>
        </p:nvGraphicFramePr>
        <p:xfrm>
          <a:off x="401444" y="2136702"/>
          <a:ext cx="10850136" cy="448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405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4535854">
                  <a:extLst>
                    <a:ext uri="{9D8B030D-6E8A-4147-A177-3AD203B41FA5}">
                      <a16:colId xmlns:a16="http://schemas.microsoft.com/office/drawing/2014/main" xmlns="" val="2354507315"/>
                    </a:ext>
                  </a:extLst>
                </a:gridCol>
                <a:gridCol w="2241736">
                  <a:extLst>
                    <a:ext uri="{9D8B030D-6E8A-4147-A177-3AD203B41FA5}">
                      <a16:colId xmlns:a16="http://schemas.microsoft.com/office/drawing/2014/main" xmlns="" val="4033696183"/>
                    </a:ext>
                  </a:extLst>
                </a:gridCol>
                <a:gridCol w="2199141">
                  <a:extLst>
                    <a:ext uri="{9D8B030D-6E8A-4147-A177-3AD203B41FA5}">
                      <a16:colId xmlns:a16="http://schemas.microsoft.com/office/drawing/2014/main" xmlns="" val="2600482371"/>
                    </a:ext>
                  </a:extLst>
                </a:gridCol>
              </a:tblGrid>
              <a:tr h="2000763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Le chasseur et les lapins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 anchor="ctr"/>
                </a:tc>
                <a:tc>
                  <a:txBody>
                    <a:bodyPr/>
                    <a:lstStyle/>
                    <a:p>
                      <a:r>
                        <a:rPr lang="fr-FR" sz="1400" u="sng" kern="150" dirty="0">
                          <a:effectLst/>
                        </a:rPr>
                        <a:t>But : </a:t>
                      </a:r>
                      <a:r>
                        <a:rPr lang="fr-FR" sz="1400" kern="150" dirty="0">
                          <a:effectLst/>
                        </a:rPr>
                        <a:t>Un chasseur muni d’un javelot mousse va essayer d’éliminer les « lapins » qui eux tentent d’échapper au chasseur en courant à l’intérieur d’un espace délimité. La partie dure : 30’’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Critères de réussite :</a:t>
                      </a:r>
                      <a:r>
                        <a:rPr lang="fr-FR" sz="1400" kern="150" dirty="0">
                          <a:effectLst/>
                        </a:rPr>
                        <a:t> Ne pas se faire toucher pour les lapins ou toucher pour les chasseurs.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réalisation </a:t>
                      </a:r>
                      <a:r>
                        <a:rPr lang="fr-FR" sz="1400" kern="150" dirty="0">
                          <a:effectLst/>
                        </a:rPr>
                        <a:t>: Lancer le javelot à une main en visant l’adversaire.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- la durée de la partie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le nombre de chasseurs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l’espace de jeu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400" kern="150">
                          <a:effectLst/>
                        </a:rPr>
                        <a:t>Des javelots ou des balles mousse</a:t>
                      </a:r>
                      <a:endParaRPr lang="fr-FR" sz="14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  <a:tr h="2486925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Le ballon chronomètre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 anchor="ctr"/>
                </a:tc>
                <a:tc>
                  <a:txBody>
                    <a:bodyPr/>
                    <a:lstStyle/>
                    <a:p>
                      <a:r>
                        <a:rPr lang="fr-FR" sz="1400" u="sng" kern="150" dirty="0">
                          <a:effectLst/>
                        </a:rPr>
                        <a:t>But : </a:t>
                      </a:r>
                      <a:r>
                        <a:rPr lang="fr-FR" sz="1400" kern="150" dirty="0">
                          <a:effectLst/>
                        </a:rPr>
                        <a:t>Pour les joueurs placés dans le cercle : réaliser le maximum de tours en se passant le ballon.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Pour les autres joueurs placés en file indienne courir le plus vite possible autour du cercle en se relayant.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réussite</a:t>
                      </a:r>
                      <a:r>
                        <a:rPr lang="fr-FR" sz="1400" kern="150" dirty="0">
                          <a:effectLst/>
                        </a:rPr>
                        <a:t> : faire le maximum de tour pendant le déplacement des coureurs.</a:t>
                      </a:r>
                    </a:p>
                    <a:p>
                      <a:r>
                        <a:rPr lang="fr-FR" sz="1400" u="sng" kern="150" dirty="0">
                          <a:effectLst/>
                        </a:rPr>
                        <a:t>Critère de réalisation</a:t>
                      </a:r>
                      <a:r>
                        <a:rPr lang="fr-FR" sz="1400" kern="150" dirty="0">
                          <a:effectLst/>
                        </a:rPr>
                        <a:t> : faire des passes dans les mains de son partenaire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- Varier le nombre de manches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Varier la distance entre les joueurs.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Varier la distance de course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Un ballon</a:t>
                      </a: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13538108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468261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2B294CEB-B1EE-164D-A4C9-3AF3CFB6D1B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668984457"/>
              </p:ext>
            </p:extLst>
          </p:nvPr>
        </p:nvGraphicFramePr>
        <p:xfrm>
          <a:off x="401444" y="457200"/>
          <a:ext cx="10850136" cy="1339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136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339189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de référence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Identifier des niveaux d’habiletés</a:t>
                      </a:r>
                    </a:p>
                    <a:p>
                      <a:pPr algn="ctr"/>
                      <a:r>
                        <a:rPr lang="fr-FR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D8E1A854-943C-3C4B-8BBD-D586648FCF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310138"/>
              </p:ext>
            </p:extLst>
          </p:nvPr>
        </p:nvGraphicFramePr>
        <p:xfrm>
          <a:off x="401444" y="2136702"/>
          <a:ext cx="10850136" cy="448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73405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4535854">
                  <a:extLst>
                    <a:ext uri="{9D8B030D-6E8A-4147-A177-3AD203B41FA5}">
                      <a16:colId xmlns:a16="http://schemas.microsoft.com/office/drawing/2014/main" xmlns="" val="2354507315"/>
                    </a:ext>
                  </a:extLst>
                </a:gridCol>
                <a:gridCol w="4440877">
                  <a:extLst>
                    <a:ext uri="{9D8B030D-6E8A-4147-A177-3AD203B41FA5}">
                      <a16:colId xmlns:a16="http://schemas.microsoft.com/office/drawing/2014/main" xmlns="" val="4033696183"/>
                    </a:ext>
                  </a:extLst>
                </a:gridCol>
              </a:tblGrid>
              <a:tr h="4487688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 Le « Quadrathlon »</a:t>
                      </a:r>
                    </a:p>
                  </a:txBody>
                  <a:tcPr marL="25075" marR="28145" marT="28145" marB="28145" anchor="ctr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B</a:t>
                      </a:r>
                      <a:r>
                        <a:rPr lang="fr-FR" sz="1600" u="sng" kern="150" dirty="0">
                          <a:effectLst/>
                        </a:rPr>
                        <a:t>ut</a:t>
                      </a:r>
                      <a:r>
                        <a:rPr lang="fr-FR" sz="1600" kern="150" dirty="0">
                          <a:effectLst/>
                        </a:rPr>
                        <a:t> 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 à l’aide d’un engin.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 4 engins différents : un gros ballon, un cerceau, un vortex et une petite balle (tennis).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4 cibles 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carton, une cible au mur, un piquet, une zone atteindre  derrière un élastique haut ( 1,5 mètre environ)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 </a:t>
                      </a:r>
                      <a:r>
                        <a:rPr lang="fr-FR" sz="1600" kern="150" dirty="0">
                          <a:effectLst/>
                        </a:rPr>
                        <a:t>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Forme de lancer proposée par les élèves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élèves vont se tester sur différents engins et sur différentes cibles.</a:t>
                      </a: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L’enseignant observe et note avec les élèves les formes de lancer utilisées.</a:t>
                      </a: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    </a:t>
                      </a: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9814002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57502753-9256-DF40-B093-48BE4960F815}"/>
              </a:ext>
            </a:extLst>
          </p:cNvPr>
          <p:cNvSpPr txBox="1">
            <a:spLocks/>
          </p:cNvSpPr>
          <p:nvPr/>
        </p:nvSpPr>
        <p:spPr>
          <a:xfrm>
            <a:off x="685801" y="609600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Une interaction entre  « agir, s’exprimer et comprendre »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xmlns="" id="{4859B801-6E0E-4C41-87E5-FBD3827C091F}"/>
              </a:ext>
            </a:extLst>
          </p:cNvPr>
          <p:cNvSpPr txBox="1">
            <a:spLocks/>
          </p:cNvSpPr>
          <p:nvPr/>
        </p:nvSpPr>
        <p:spPr>
          <a:xfrm>
            <a:off x="685801" y="2065867"/>
            <a:ext cx="10131425" cy="4182533"/>
          </a:xfrm>
          <a:prstGeom prst="rect">
            <a:avLst/>
          </a:prstGeom>
        </p:spPr>
        <p:txBody>
          <a:bodyPr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fr-FR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 </a:t>
            </a:r>
            <a:r>
              <a:rPr lang="fr-FR" sz="1900" dirty="0"/>
              <a:t>A la naissance l’enfant n’a pas la notion de son corps, il est morcelé en différentes parties qui ne sont pas reliées entre-elles.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/>
              <a:t>L’acquisition de la motricité consiste à apprendre à utiliser son corps afin de se l’approprier pour n’en faire qu’un. Cette motricité sera travaillée à travers des situations ludiques et apportant du plaisir aux élèves.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>
                <a:solidFill>
                  <a:schemeClr val="accent1"/>
                </a:solidFill>
              </a:rPr>
              <a:t>       « Un enfant qui joue, qui bouge, qui parle, pense, imagine, crée et communique 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b="1" dirty="0">
                <a:solidFill>
                  <a:schemeClr val="accent1"/>
                </a:solidFill>
              </a:rPr>
              <a:t>                                              A.S </a:t>
            </a:r>
            <a:r>
              <a:rPr lang="fr-FR" sz="1900" b="1" dirty="0" err="1">
                <a:solidFill>
                  <a:schemeClr val="accent1"/>
                </a:solidFill>
              </a:rPr>
              <a:t>Kellam</a:t>
            </a:r>
            <a:r>
              <a:rPr lang="fr-FR" sz="1900" b="1" dirty="0">
                <a:solidFill>
                  <a:schemeClr val="accent1"/>
                </a:solidFill>
              </a:rPr>
              <a:t>. Psychomotricienne.</a:t>
            </a:r>
            <a:endParaRPr lang="fr-FR" sz="1900" dirty="0">
              <a:solidFill>
                <a:schemeClr val="accent1"/>
              </a:solidFill>
            </a:endParaRP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b="1" dirty="0"/>
              <a:t> </a:t>
            </a:r>
            <a:endParaRPr lang="fr-FR" sz="1900" dirty="0"/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/>
              <a:t> C’est l’action qui aide l’intelligence à se construire…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>
                <a:solidFill>
                  <a:schemeClr val="accent1"/>
                </a:solidFill>
              </a:rPr>
              <a:t>                    « Le dialogue tonique précède le dialogue verbal. »   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sz="1900" dirty="0">
                <a:solidFill>
                  <a:schemeClr val="accent1"/>
                </a:solidFill>
              </a:rPr>
              <a:t>                                                            </a:t>
            </a:r>
            <a:r>
              <a:rPr lang="fr-FR" sz="1900" b="1" dirty="0">
                <a:solidFill>
                  <a:schemeClr val="accent1"/>
                </a:solidFill>
              </a:rPr>
              <a:t>Henri Wallon</a:t>
            </a:r>
            <a:endParaRPr lang="fr-FR" sz="1900" dirty="0">
              <a:solidFill>
                <a:schemeClr val="accent1"/>
              </a:solidFill>
            </a:endParaRPr>
          </a:p>
          <a:p>
            <a:pPr marL="0" indent="0">
              <a:buNone/>
            </a:pPr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102269009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1700A7DD-A9E3-0544-9282-244CD0EE1ED0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4212819116"/>
              </p:ext>
            </p:extLst>
          </p:nvPr>
        </p:nvGraphicFramePr>
        <p:xfrm>
          <a:off x="401444" y="228600"/>
          <a:ext cx="10850136" cy="98425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136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826477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d’apprentissage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Identifier des niveaux d’habiletés.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 </a:t>
                      </a:r>
                      <a:endParaRPr lang="fr-FR" sz="20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20C12854-E5FB-A64E-AB24-31A136BF45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97255678"/>
              </p:ext>
            </p:extLst>
          </p:nvPr>
        </p:nvGraphicFramePr>
        <p:xfrm>
          <a:off x="401444" y="1423866"/>
          <a:ext cx="10850136" cy="503480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63587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4686300">
                  <a:extLst>
                    <a:ext uri="{9D8B030D-6E8A-4147-A177-3AD203B41FA5}">
                      <a16:colId xmlns:a16="http://schemas.microsoft.com/office/drawing/2014/main" xmlns="" val="2354507315"/>
                    </a:ext>
                  </a:extLst>
                </a:gridCol>
                <a:gridCol w="3499338">
                  <a:extLst>
                    <a:ext uri="{9D8B030D-6E8A-4147-A177-3AD203B41FA5}">
                      <a16:colId xmlns:a16="http://schemas.microsoft.com/office/drawing/2014/main" xmlns="" val="4033696183"/>
                    </a:ext>
                  </a:extLst>
                </a:gridCol>
                <a:gridCol w="1500911">
                  <a:extLst>
                    <a:ext uri="{9D8B030D-6E8A-4147-A177-3AD203B41FA5}">
                      <a16:colId xmlns:a16="http://schemas.microsoft.com/office/drawing/2014/main" xmlns="" val="2808385480"/>
                    </a:ext>
                  </a:extLst>
                </a:gridCol>
              </a:tblGrid>
              <a:tr h="1130606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Guillaume 1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u="sng" kern="150" dirty="0">
                          <a:effectLst/>
                        </a:rPr>
                        <a:t>But :</a:t>
                      </a:r>
                      <a:r>
                        <a:rPr lang="fr-FR" sz="1200" kern="150" dirty="0">
                          <a:effectLst/>
                        </a:rPr>
                        <a:t> Atteindre la cible la plus éloignée.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Dispositif : 4 zones rectangulaires alignées servant de cibles  numérotées de 1 à 4 ; la zone 1 étant la plus proche  et rapporte un point.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Type d’engin : sacs de graines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réussite</a:t>
                      </a:r>
                      <a:r>
                        <a:rPr lang="fr-FR" sz="1200" kern="150" dirty="0">
                          <a:effectLst/>
                        </a:rPr>
                        <a:t> : lancer le plus loin possible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réalisation </a:t>
                      </a:r>
                      <a:r>
                        <a:rPr lang="fr-FR" sz="1200" kern="150" dirty="0">
                          <a:effectLst/>
                        </a:rPr>
                        <a:t>: Utiliser le lancer à la cuillère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Varier les engins avec le même dispositif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fr-FR" sz="1200" b="0" i="0" u="none" strike="noStrike" kern="15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effectLst/>
                        </a:rPr>
                        <a:t>Sacs de graines,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 anneaux, cerceaux, balles...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Des plots pour délimiter les espaces.</a:t>
                      </a:r>
                      <a:endParaRPr kumimoji="0" lang="fr-FR" sz="1200" b="0" i="0" u="none" strike="noStrike" kern="15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  <a:tr h="1309845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Guillaume 2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u="sng" kern="150" dirty="0">
                          <a:effectLst/>
                        </a:rPr>
                        <a:t>But : </a:t>
                      </a:r>
                      <a:r>
                        <a:rPr lang="fr-FR" sz="1200" kern="150" dirty="0">
                          <a:effectLst/>
                        </a:rPr>
                        <a:t>Atteindre les cibles</a:t>
                      </a:r>
                      <a:r>
                        <a:rPr lang="fr-FR" sz="1200" u="sng" kern="150" dirty="0">
                          <a:effectLst/>
                        </a:rPr>
                        <a:t> </a:t>
                      </a:r>
                      <a:endParaRPr lang="fr-FR" sz="1200" kern="150" dirty="0">
                        <a:effectLst/>
                      </a:endParaRPr>
                    </a:p>
                    <a:p>
                      <a:r>
                        <a:rPr lang="fr-FR" sz="1200" u="none" strike="noStrike" kern="150" dirty="0">
                          <a:effectLst/>
                        </a:rPr>
                        <a:t> </a:t>
                      </a:r>
                      <a:endParaRPr lang="fr-FR" sz="1200" kern="150" dirty="0">
                        <a:effectLst/>
                      </a:endParaRPr>
                    </a:p>
                    <a:p>
                      <a:r>
                        <a:rPr lang="fr-FR" sz="1200" u="sng" kern="150" dirty="0">
                          <a:effectLst/>
                        </a:rPr>
                        <a:t>Dispositif : </a:t>
                      </a:r>
                      <a:r>
                        <a:rPr lang="fr-FR" sz="1200" kern="150" dirty="0">
                          <a:effectLst/>
                        </a:rPr>
                        <a:t>Des cerceaux et des  cibles accrochés au mur.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 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réussite</a:t>
                      </a:r>
                      <a:r>
                        <a:rPr lang="fr-FR" sz="1200" kern="150" dirty="0">
                          <a:effectLst/>
                        </a:rPr>
                        <a:t> : Atteindre les cibles.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Critères de réalisation</a:t>
                      </a:r>
                      <a:r>
                        <a:rPr lang="fr-FR" sz="1200" kern="150" dirty="0">
                          <a:effectLst/>
                        </a:rPr>
                        <a:t> : Adapter son geste à l’engin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effectLst/>
                        </a:rPr>
                        <a:t>Varier les zones de tir 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Varier Les engins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Diminuer la taille des cibles.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Sacs de graines et toutes sortes d’engin.</a:t>
                      </a: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085052991"/>
                  </a:ext>
                </a:extLst>
              </a:tr>
              <a:tr h="1309845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Les balles brûlantes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u="sng" kern="150" dirty="0">
                          <a:effectLst/>
                        </a:rPr>
                        <a:t>But :</a:t>
                      </a:r>
                      <a:r>
                        <a:rPr lang="fr-FR" sz="1200" kern="150" dirty="0">
                          <a:effectLst/>
                        </a:rPr>
                        <a:t> Lancer le plus de balles au-dessus d’un élastique placé en hauteur.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Une réserve de balles placée de chaque côté de l’élastique. Au signal, les élèves placés de chaque côté de l’élastique doivent lancer les balles au-dessus de celui-ci ; A la fin du jeu, on compte le nombre de balles dans chaque camp.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réussite</a:t>
                      </a:r>
                      <a:r>
                        <a:rPr lang="fr-FR" sz="1200" kern="150" dirty="0">
                          <a:effectLst/>
                        </a:rPr>
                        <a:t> : Avoir le moins de balle possible dans son camp.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réalisation :</a:t>
                      </a:r>
                      <a:r>
                        <a:rPr lang="fr-FR" sz="1200" kern="150" dirty="0">
                          <a:effectLst/>
                        </a:rPr>
                        <a:t> Lancer à bras cassé.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effectLst/>
                        </a:rPr>
                        <a:t>Varier la hauteur de l’élastique.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Placer une zone interdite dans chaque camp.</a:t>
                      </a:r>
                    </a:p>
                    <a:p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20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Balles mousse</a:t>
                      </a: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4206655622"/>
                  </a:ext>
                </a:extLst>
              </a:tr>
              <a:tr h="1234941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Varier les cibles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u="sng" kern="150" dirty="0">
                          <a:effectLst/>
                        </a:rPr>
                        <a:t>But </a:t>
                      </a:r>
                      <a:r>
                        <a:rPr lang="fr-FR" sz="1200" kern="150" dirty="0">
                          <a:effectLst/>
                        </a:rPr>
                        <a:t>: Atteindre les cibles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- l »e jeu de quilles » avec un ballon 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- « le jeu de massacre » avec des boîte de conserves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- lancer dans des cerceaux fixés à un montant du but.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réussite :</a:t>
                      </a:r>
                      <a:r>
                        <a:rPr lang="fr-FR" sz="1200" kern="150" dirty="0">
                          <a:effectLst/>
                        </a:rPr>
                        <a:t> atteindre les cibles.</a:t>
                      </a:r>
                    </a:p>
                    <a:p>
                      <a:r>
                        <a:rPr lang="fr-FR" sz="1200" u="sng" kern="150" dirty="0">
                          <a:effectLst/>
                        </a:rPr>
                        <a:t>Critère de réalisation</a:t>
                      </a:r>
                      <a:r>
                        <a:rPr lang="fr-FR" sz="1200" kern="150" dirty="0">
                          <a:effectLst/>
                        </a:rPr>
                        <a:t> : Utiliser différents gestes en fonction des engins.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effectLst/>
                        </a:rPr>
                        <a:t>Varier les zones de lancer, les distances…</a:t>
                      </a:r>
                    </a:p>
                    <a:p>
                      <a:r>
                        <a:rPr lang="fr-FR" sz="1200" kern="150" dirty="0">
                          <a:effectLst/>
                        </a:rPr>
                        <a:t>Varier les engins.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20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Quilles</a:t>
                      </a:r>
                    </a:p>
                    <a:p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Boites de conserve</a:t>
                      </a:r>
                    </a:p>
                    <a:p>
                      <a:r>
                        <a:rPr lang="fr-FR" sz="12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Cerceaux</a:t>
                      </a:r>
                    </a:p>
                    <a:p>
                      <a:endParaRPr lang="fr-FR" sz="12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7392253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78503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906222EC-0D7A-3447-9696-4CB4D6619F83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25162668"/>
              </p:ext>
            </p:extLst>
          </p:nvPr>
        </p:nvGraphicFramePr>
        <p:xfrm>
          <a:off x="401444" y="457200"/>
          <a:ext cx="10850136" cy="1230923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850136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230923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d’évaluation.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 Valider la maîtrise des gestes en relation avec les engins.</a:t>
                      </a:r>
                    </a:p>
                    <a:p>
                      <a:pPr algn="ctr"/>
                      <a:r>
                        <a:rPr lang="fr-FR" sz="20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Reprise de la situation de référence avec l’apport d’une  nouvelle contrainte.</a:t>
                      </a:r>
                    </a:p>
                  </a:txBody>
                  <a:tcPr marL="3111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76D3BE39-31E1-244A-8C02-048300460D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20840956"/>
              </p:ext>
            </p:extLst>
          </p:nvPr>
        </p:nvGraphicFramePr>
        <p:xfrm>
          <a:off x="401444" y="2136703"/>
          <a:ext cx="10850136" cy="361095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089508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8760628">
                  <a:extLst>
                    <a:ext uri="{9D8B030D-6E8A-4147-A177-3AD203B41FA5}">
                      <a16:colId xmlns:a16="http://schemas.microsoft.com/office/drawing/2014/main" xmlns="" val="2354507315"/>
                    </a:ext>
                  </a:extLst>
                </a:gridCol>
              </a:tblGrid>
              <a:tr h="3610954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</a:t>
                      </a:r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 Les 3 lancers </a:t>
                      </a:r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»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B</a:t>
                      </a:r>
                      <a:r>
                        <a:rPr lang="fr-FR" sz="1600" u="sng" kern="150" dirty="0">
                          <a:effectLst/>
                        </a:rPr>
                        <a:t>ut</a:t>
                      </a:r>
                      <a:r>
                        <a:rPr lang="fr-FR" sz="1600" kern="150" dirty="0">
                          <a:effectLst/>
                        </a:rPr>
                        <a:t> 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 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3 engins sont proposés aux élèves: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Une balle de tennis face à une cible haute et éloignée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cerceau face à un piquet (à entourer) placé à 2-3 mètres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gros ballon à envoyer dans un carton à 2-3 mètres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Ils doivent atteindre la cible et l’enseignant valide le geste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Ex bras cassé pour un lancer avec une balle de tennis sur une cible haute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 </a:t>
                      </a:r>
                      <a:r>
                        <a:rPr lang="fr-FR" sz="1600" kern="150" dirty="0">
                          <a:effectLst/>
                        </a:rPr>
                        <a:t>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 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Utiliser le bon geste</a:t>
                      </a: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4576095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B1639243-0E45-D448-935A-5D3BA3B80E6A}"/>
              </a:ext>
            </a:extLst>
          </p:cNvPr>
          <p:cNvSpPr txBox="1"/>
          <p:nvPr/>
        </p:nvSpPr>
        <p:spPr>
          <a:xfrm>
            <a:off x="2494156" y="2265561"/>
            <a:ext cx="720368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400" cap="all" dirty="0"/>
              <a:t>Etape 3: Faire émerger les règles d’efficacité pour affiner le geste et construire un projet d’actions</a:t>
            </a:r>
          </a:p>
          <a:p>
            <a:endParaRPr lang="fr-FR" sz="2400" cap="all" dirty="0"/>
          </a:p>
          <a:p>
            <a:r>
              <a:rPr lang="fr-FR" sz="2400" cap="all" dirty="0"/>
              <a:t>Situation de familiarisation</a:t>
            </a:r>
          </a:p>
          <a:p>
            <a:r>
              <a:rPr lang="fr-FR" sz="2400" cap="all" dirty="0"/>
              <a:t>Situation de  référence</a:t>
            </a:r>
          </a:p>
          <a:p>
            <a:r>
              <a:rPr lang="fr-FR" sz="2400" cap="all" dirty="0"/>
              <a:t>Situation d’apprentissage</a:t>
            </a:r>
          </a:p>
          <a:p>
            <a:r>
              <a:rPr lang="fr-FR" sz="2400" cap="all" dirty="0"/>
              <a:t>Situation d’évaluation.   </a:t>
            </a:r>
          </a:p>
        </p:txBody>
      </p:sp>
    </p:spTree>
    <p:extLst>
      <p:ext uri="{BB962C8B-B14F-4D97-AF65-F5344CB8AC3E}">
        <p14:creationId xmlns:p14="http://schemas.microsoft.com/office/powerpoint/2010/main" xmlns="" val="68737034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2ACE361D-FB87-9248-8AA9-FB0E4820A3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8655236"/>
              </p:ext>
            </p:extLst>
          </p:nvPr>
        </p:nvGraphicFramePr>
        <p:xfrm>
          <a:off x="2552700" y="533400"/>
          <a:ext cx="7086600" cy="86233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086600">
                  <a:extLst>
                    <a:ext uri="{9D8B030D-6E8A-4147-A177-3AD203B41FA5}">
                      <a16:colId xmlns:a16="http://schemas.microsoft.com/office/drawing/2014/main" xmlns="" val="2145195798"/>
                    </a:ext>
                  </a:extLst>
                </a:gridCol>
              </a:tblGrid>
              <a:tr h="361315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de familiarisation 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stabiliser les actions travaillées lors de l’étape 2</a:t>
                      </a:r>
                    </a:p>
                    <a:p>
                      <a:pPr algn="ctr"/>
                      <a:r>
                        <a:rPr lang="fr-FR" sz="1200" kern="150" dirty="0">
                          <a:effectLst/>
                        </a:rPr>
                        <a:t> </a:t>
                      </a:r>
                      <a:endParaRPr lang="fr-FR" sz="12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730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11964939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0D8D1DD5-3920-A046-8D02-64990E60117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4245830"/>
              </p:ext>
            </p:extLst>
          </p:nvPr>
        </p:nvGraphicFramePr>
        <p:xfrm>
          <a:off x="394138" y="1614888"/>
          <a:ext cx="11351172" cy="408062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180566">
                  <a:extLst>
                    <a:ext uri="{9D8B030D-6E8A-4147-A177-3AD203B41FA5}">
                      <a16:colId xmlns:a16="http://schemas.microsoft.com/office/drawing/2014/main" xmlns="" val="3768888761"/>
                    </a:ext>
                  </a:extLst>
                </a:gridCol>
                <a:gridCol w="5371117">
                  <a:extLst>
                    <a:ext uri="{9D8B030D-6E8A-4147-A177-3AD203B41FA5}">
                      <a16:colId xmlns:a16="http://schemas.microsoft.com/office/drawing/2014/main" xmlns="" val="4251426242"/>
                    </a:ext>
                  </a:extLst>
                </a:gridCol>
                <a:gridCol w="2332193">
                  <a:extLst>
                    <a:ext uri="{9D8B030D-6E8A-4147-A177-3AD203B41FA5}">
                      <a16:colId xmlns:a16="http://schemas.microsoft.com/office/drawing/2014/main" xmlns="" val="1990026475"/>
                    </a:ext>
                  </a:extLst>
                </a:gridCol>
                <a:gridCol w="1467296">
                  <a:extLst>
                    <a:ext uri="{9D8B030D-6E8A-4147-A177-3AD203B41FA5}">
                      <a16:colId xmlns:a16="http://schemas.microsoft.com/office/drawing/2014/main" xmlns="" val="2961170837"/>
                    </a:ext>
                  </a:extLst>
                </a:gridCol>
              </a:tblGrid>
              <a:tr h="1824831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Biathlon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Adapter son geste et atteindre la cible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u="sng" kern="150" dirty="0">
                          <a:effectLst/>
                        </a:rPr>
                        <a:t>But :</a:t>
                      </a:r>
                      <a:r>
                        <a:rPr lang="fr-FR" sz="1600" kern="150" dirty="0">
                          <a:effectLst/>
                        </a:rPr>
                        <a:t> Toucher les cibles 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 :</a:t>
                      </a:r>
                      <a:r>
                        <a:rPr lang="fr-FR" sz="1600" kern="150" dirty="0">
                          <a:effectLst/>
                        </a:rPr>
                        <a:t> Deux équipes s’affrontent chacune leur tour 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Les élèves en relais doivent durant 3 minutes enchainer une course autour d’un circuit et un tir sur cible. Chaque plot touché rapporte un point.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 la fin des 3 minutes on comptabilise le nombre de point, l’équipe suivante doit tenter de battre ce score.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 </a:t>
                      </a:r>
                      <a:r>
                        <a:rPr lang="fr-FR" sz="1600" u="sng" kern="150" dirty="0">
                          <a:effectLst/>
                        </a:rPr>
                        <a:t>Critère de réussite :</a:t>
                      </a:r>
                      <a:r>
                        <a:rPr lang="fr-FR" sz="1600" kern="150" dirty="0">
                          <a:effectLst/>
                        </a:rPr>
                        <a:t> Marquer le maximum de points.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 (attendu) :</a:t>
                      </a:r>
                      <a:r>
                        <a:rPr lang="fr-FR" sz="1600" kern="150" dirty="0">
                          <a:effectLst/>
                        </a:rPr>
                        <a:t> Utiliser le lancer à bras cassé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- Des plots à 1 point, des plots à 2 points selon la distance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Un circuit plus ou moins long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kern="150">
                          <a:effectLst/>
                        </a:rPr>
                        <a:t>Plots et balles en mousse</a:t>
                      </a:r>
                      <a:endParaRPr lang="fr-FR" sz="1600" kern="15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extLst>
                  <a:ext uri="{0D108BD9-81ED-4DB2-BD59-A6C34878D82A}">
                    <a16:rowId xmlns:a16="http://schemas.microsoft.com/office/drawing/2014/main" xmlns="" val="3554135780"/>
                  </a:ext>
                </a:extLst>
              </a:tr>
              <a:tr h="1824831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Balles brûlantes 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Adapter son geste.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u="sng" kern="150" dirty="0">
                          <a:effectLst/>
                        </a:rPr>
                        <a:t>But : </a:t>
                      </a:r>
                      <a:r>
                        <a:rPr lang="fr-FR" sz="1600" kern="150" dirty="0">
                          <a:effectLst/>
                        </a:rPr>
                        <a:t>Se débarrasser de toutes les balles dans un temps imparti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 : </a:t>
                      </a:r>
                      <a:r>
                        <a:rPr lang="fr-FR" sz="1600" kern="150" dirty="0">
                          <a:effectLst/>
                        </a:rPr>
                        <a:t>Même principe que pour l’étape 1 mais on varie les engins et on comptabilise le nombre d’engins à la fin de la partie. 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 :</a:t>
                      </a:r>
                      <a:r>
                        <a:rPr lang="fr-FR" sz="1600" kern="150" dirty="0">
                          <a:effectLst/>
                        </a:rPr>
                        <a:t> Avoir le moins d’engin dans son camp.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 (attendu) :</a:t>
                      </a:r>
                      <a:r>
                        <a:rPr lang="fr-FR" sz="1600" kern="150" dirty="0">
                          <a:effectLst/>
                        </a:rPr>
                        <a:t> adapter son geste à l’engin.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- les zones de lancer, les engins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 varier la hauteur de l’élastique et imposer une zone de tir interdite pour imposer un lancer loin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Différents engins  </a:t>
                      </a:r>
                    </a:p>
                    <a:p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3938" marR="30618" marT="30618" marB="30618"/>
                </a:tc>
                <a:extLst>
                  <a:ext uri="{0D108BD9-81ED-4DB2-BD59-A6C34878D82A}">
                    <a16:rowId xmlns:a16="http://schemas.microsoft.com/office/drawing/2014/main" xmlns="" val="25706662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735178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2F6E53AF-14EC-3C4B-A9E5-299DE25742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35035194"/>
              </p:ext>
            </p:extLst>
          </p:nvPr>
        </p:nvGraphicFramePr>
        <p:xfrm>
          <a:off x="401444" y="457200"/>
          <a:ext cx="11249272" cy="1339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272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339189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de référence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Objectif : Identifier les niveaux d’habiletés</a:t>
                      </a:r>
                    </a:p>
                    <a:p>
                      <a:pPr algn="ctr"/>
                      <a:r>
                        <a:rPr lang="fr-FR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87A37BD1-E916-044A-B562-5F9D8BBEF76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37440093"/>
              </p:ext>
            </p:extLst>
          </p:nvPr>
        </p:nvGraphicFramePr>
        <p:xfrm>
          <a:off x="401443" y="2136702"/>
          <a:ext cx="11249273" cy="448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942321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5242113">
                  <a:extLst>
                    <a:ext uri="{9D8B030D-6E8A-4147-A177-3AD203B41FA5}">
                      <a16:colId xmlns:a16="http://schemas.microsoft.com/office/drawing/2014/main" xmlns="" val="2354507315"/>
                    </a:ext>
                  </a:extLst>
                </a:gridCol>
                <a:gridCol w="4064839">
                  <a:extLst>
                    <a:ext uri="{9D8B030D-6E8A-4147-A177-3AD203B41FA5}">
                      <a16:colId xmlns:a16="http://schemas.microsoft.com/office/drawing/2014/main" xmlns="" val="4033696183"/>
                    </a:ext>
                  </a:extLst>
                </a:gridCol>
              </a:tblGrid>
              <a:tr h="4487688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 Le quadrathlon »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B</a:t>
                      </a:r>
                      <a:r>
                        <a:rPr lang="fr-FR" sz="1600" u="sng" kern="150" dirty="0">
                          <a:effectLst/>
                        </a:rPr>
                        <a:t>ut</a:t>
                      </a:r>
                      <a:r>
                        <a:rPr lang="fr-FR" sz="1600" kern="150" dirty="0">
                          <a:effectLst/>
                        </a:rPr>
                        <a:t> 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 à l’aide d’un engin.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 4 engins différents : un gros ballon, un cerceau, un vortex et une petite balle (tennis).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4 cibles 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carton, une cible au mur, un piquet, une zone à atteindre derrière un élastique haut ( 1,5 mètre environ)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Les cibles sont placées et les engins sont mis à disposition des élèves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 </a:t>
                      </a:r>
                      <a:r>
                        <a:rPr lang="fr-FR" sz="1600" kern="150" dirty="0">
                          <a:effectLst/>
                        </a:rPr>
                        <a:t>: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atteindre la cible.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 </a:t>
                      </a:r>
                      <a:r>
                        <a:rPr lang="fr-FR" sz="1600" kern="150" dirty="0">
                          <a:effectLst/>
                        </a:rPr>
                        <a:t>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Forme de lancer adaptée.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élèves vont choisir l’engin en fonction de la cible à atteindre</a:t>
                      </a: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L’enseignant observe et note avec les élèves les choix effectués.</a:t>
                      </a: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157594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au 1">
            <a:extLst>
              <a:ext uri="{FF2B5EF4-FFF2-40B4-BE49-F238E27FC236}">
                <a16:creationId xmlns:a16="http://schemas.microsoft.com/office/drawing/2014/main" xmlns="" id="{4EA9EE0B-26A4-6B4E-B5C8-A4BD39D29FE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67630145"/>
              </p:ext>
            </p:extLst>
          </p:nvPr>
        </p:nvGraphicFramePr>
        <p:xfrm>
          <a:off x="678122" y="936012"/>
          <a:ext cx="10578661" cy="4985976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159750">
                  <a:extLst>
                    <a:ext uri="{9D8B030D-6E8A-4147-A177-3AD203B41FA5}">
                      <a16:colId xmlns:a16="http://schemas.microsoft.com/office/drawing/2014/main" xmlns="" val="949911952"/>
                    </a:ext>
                  </a:extLst>
                </a:gridCol>
                <a:gridCol w="2805056">
                  <a:extLst>
                    <a:ext uri="{9D8B030D-6E8A-4147-A177-3AD203B41FA5}">
                      <a16:colId xmlns:a16="http://schemas.microsoft.com/office/drawing/2014/main" xmlns="" val="2627524053"/>
                    </a:ext>
                  </a:extLst>
                </a:gridCol>
                <a:gridCol w="1613855">
                  <a:extLst>
                    <a:ext uri="{9D8B030D-6E8A-4147-A177-3AD203B41FA5}">
                      <a16:colId xmlns:a16="http://schemas.microsoft.com/office/drawing/2014/main" xmlns="" val="216895195"/>
                    </a:ext>
                  </a:extLst>
                </a:gridCol>
              </a:tblGrid>
              <a:tr h="1025876">
                <a:tc gridSpan="3">
                  <a:txBody>
                    <a:bodyPr/>
                    <a:lstStyle/>
                    <a:p>
                      <a:pPr algn="ctr"/>
                      <a:r>
                        <a:rPr lang="fr-FR" sz="1800" kern="150" dirty="0">
                          <a:effectLst/>
                        </a:rPr>
                        <a:t>Situation d’apprentissage</a:t>
                      </a:r>
                    </a:p>
                    <a:p>
                      <a:pPr algn="ctr"/>
                      <a:r>
                        <a:rPr lang="fr-FR" sz="1800" kern="150" dirty="0">
                          <a:effectLst/>
                        </a:rPr>
                        <a:t>Affiner le geste en variant l’angle d’envol pour construire une trajectoire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2930" marR="29330" marT="29330" marB="29330">
                    <a:solidFill>
                      <a:srgbClr val="92D05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46683830"/>
                  </a:ext>
                </a:extLst>
              </a:tr>
              <a:tr h="3905577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 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But : </a:t>
                      </a:r>
                      <a:r>
                        <a:rPr lang="fr-FR" sz="1600" kern="150" dirty="0">
                          <a:effectLst/>
                        </a:rPr>
                        <a:t>Lancer loin au-dessus ou en dessous des obstacles.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 : </a:t>
                      </a:r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La même zone de tir pour les 3 lancers 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4 zones de réception du plus près au plus éloignées (1 point, 2 points, 3 points et 4 points).</a:t>
                      </a:r>
                      <a:br>
                        <a:rPr lang="fr-FR" sz="1600" kern="150" dirty="0">
                          <a:effectLst/>
                        </a:rPr>
                      </a:br>
                      <a:r>
                        <a:rPr lang="fr-FR" sz="1600" kern="150" dirty="0">
                          <a:effectLst/>
                        </a:rPr>
                        <a:t>- 3 obstacles différents 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Lancer au-dessus du but de football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Lancer au-dessus de l’élastique haut (45°)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Lancer en dessous de l’élastique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 : </a:t>
                      </a:r>
                      <a:r>
                        <a:rPr lang="fr-FR" sz="1600" kern="150" dirty="0">
                          <a:effectLst/>
                        </a:rPr>
                        <a:t>réussir à lancer le plus loin en passant au dessus de l’élastique.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 (attendu) :</a:t>
                      </a:r>
                      <a:r>
                        <a:rPr lang="fr-FR" sz="1600" kern="150" dirty="0">
                          <a:effectLst/>
                        </a:rPr>
                        <a:t> lancer à bras cassé à 45 °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 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2930" marR="29330" marT="29330" marB="29330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Un élastique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but de football.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2930" marR="29330" marT="29330" marB="29330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Balles ; sacs de graines...</a:t>
                      </a:r>
                    </a:p>
                    <a:p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2930" marR="29330" marT="29330" marB="29330"/>
                </a:tc>
                <a:extLst>
                  <a:ext uri="{0D108BD9-81ED-4DB2-BD59-A6C34878D82A}">
                    <a16:rowId xmlns:a16="http://schemas.microsoft.com/office/drawing/2014/main" xmlns="" val="228420087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618426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3D61A498-8D6A-5D47-9682-0C5A627E906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625374428"/>
              </p:ext>
            </p:extLst>
          </p:nvPr>
        </p:nvGraphicFramePr>
        <p:xfrm>
          <a:off x="401444" y="457200"/>
          <a:ext cx="11249272" cy="14109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249272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339189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d’apprentissage</a:t>
                      </a:r>
                    </a:p>
                    <a:p>
                      <a:pPr algn="ctr"/>
                      <a:r>
                        <a:rPr lang="fr-FR" sz="2000" kern="150" dirty="0">
                          <a:effectLst/>
                        </a:rPr>
                        <a:t>Affiner le geste : Construction d’un lancer avec pieds décalés.</a:t>
                      </a:r>
                    </a:p>
                    <a:p>
                      <a:pPr algn="ctr"/>
                      <a:endParaRPr lang="fr-FR" sz="2400" kern="150" dirty="0">
                        <a:effectLst/>
                      </a:endParaRPr>
                    </a:p>
                    <a:p>
                      <a:pPr algn="ctr"/>
                      <a:r>
                        <a:rPr lang="fr-FR" sz="2400" kern="150" dirty="0">
                          <a:effectLst/>
                        </a:rPr>
                        <a:t> </a:t>
                      </a:r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50CFBA49-8F3E-5048-A8F4-965D4755AF3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74392238"/>
              </p:ext>
            </p:extLst>
          </p:nvPr>
        </p:nvGraphicFramePr>
        <p:xfrm>
          <a:off x="401443" y="2136702"/>
          <a:ext cx="11249273" cy="377536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592217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3592217">
                  <a:extLst>
                    <a:ext uri="{9D8B030D-6E8A-4147-A177-3AD203B41FA5}">
                      <a16:colId xmlns:a16="http://schemas.microsoft.com/office/drawing/2014/main" xmlns="" val="1095215936"/>
                    </a:ext>
                  </a:extLst>
                </a:gridCol>
                <a:gridCol w="4064839">
                  <a:extLst>
                    <a:ext uri="{9D8B030D-6E8A-4147-A177-3AD203B41FA5}">
                      <a16:colId xmlns:a16="http://schemas.microsoft.com/office/drawing/2014/main" xmlns="" val="4033696183"/>
                    </a:ext>
                  </a:extLst>
                </a:gridCol>
              </a:tblGrid>
              <a:tr h="3775367">
                <a:tc>
                  <a:txBody>
                    <a:bodyPr/>
                    <a:lstStyle/>
                    <a:p>
                      <a:pPr algn="l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« Bon pied , bon œil »</a:t>
                      </a: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pPr algn="l"/>
                      <a:r>
                        <a:rPr lang="fr-FR" sz="1600" u="sng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But</a:t>
                      </a:r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:Lancer le plus loin possible</a:t>
                      </a:r>
                    </a:p>
                    <a:p>
                      <a:pPr algn="l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Dispositif :3 façons de lancer:</a:t>
                      </a:r>
                    </a:p>
                    <a:p>
                      <a:pPr algn="l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-Les 2 pieds sur le même plan</a:t>
                      </a:r>
                    </a:p>
                    <a:p>
                      <a:pPr algn="l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-Bras et pied du même côté.</a:t>
                      </a:r>
                    </a:p>
                    <a:p>
                      <a:pPr algn="l"/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-Bras et pied opposé.</a:t>
                      </a:r>
                    </a:p>
                    <a:p>
                      <a:pPr algn="l"/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l"/>
                      <a:r>
                        <a:rPr lang="fr-FR" sz="1600" u="sng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Critère de réussite:</a:t>
                      </a:r>
                    </a:p>
                    <a:p>
                      <a:pPr algn="l"/>
                      <a:r>
                        <a:rPr lang="fr-FR" sz="1600" u="none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Atteindre la cible</a:t>
                      </a:r>
                    </a:p>
                    <a:p>
                      <a:pPr algn="l"/>
                      <a:endParaRPr lang="fr-FR" sz="1600" u="none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l"/>
                      <a:r>
                        <a:rPr lang="fr-FR" sz="1600" u="sng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Critère de réalisation:</a:t>
                      </a:r>
                    </a:p>
                    <a:p>
                      <a:pPr algn="l"/>
                      <a:r>
                        <a:rPr lang="fr-FR" sz="1600" u="none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Adopter le geste bras et pied opposé</a:t>
                      </a:r>
                    </a:p>
                    <a:p>
                      <a:pPr marL="342900" indent="-342900" algn="l">
                        <a:buFontTx/>
                        <a:buChar char="-"/>
                      </a:pP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25075" marR="28145" marT="28145" marB="28145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Varier les engins, la distance et la zone de tir.</a:t>
                      </a: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Balles ,sacs de graines, vortex, ballon…</a:t>
                      </a: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fr-FR" sz="1600" kern="150" dirty="0">
                        <a:solidFill>
                          <a:schemeClr val="dk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25075" marR="28145" marT="28145" marB="28145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20150890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48EC863C-A7CF-2148-A4D5-D4D160526F1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564952296"/>
              </p:ext>
            </p:extLst>
          </p:nvPr>
        </p:nvGraphicFramePr>
        <p:xfrm>
          <a:off x="401443" y="457200"/>
          <a:ext cx="11123149" cy="133918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123149">
                  <a:extLst>
                    <a:ext uri="{9D8B030D-6E8A-4147-A177-3AD203B41FA5}">
                      <a16:colId xmlns:a16="http://schemas.microsoft.com/office/drawing/2014/main" xmlns="" val="839661191"/>
                    </a:ext>
                  </a:extLst>
                </a:gridCol>
              </a:tblGrid>
              <a:tr h="1339189">
                <a:tc>
                  <a:txBody>
                    <a:bodyPr/>
                    <a:lstStyle/>
                    <a:p>
                      <a:pPr algn="ctr"/>
                      <a:r>
                        <a:rPr lang="fr-FR" sz="2000" kern="150" dirty="0">
                          <a:effectLst/>
                        </a:rPr>
                        <a:t>Situation d’évaluation</a:t>
                      </a:r>
                    </a:p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000" kern="150" dirty="0">
                          <a:effectLst/>
                        </a:rPr>
                        <a:t>Objectif :  </a:t>
                      </a:r>
                      <a:r>
                        <a:rPr lang="fr-FR" sz="2000" dirty="0"/>
                        <a:t>Faire émerger les règles d’efficacité pour affiner le geste et construire un projet d’actions.</a:t>
                      </a:r>
                    </a:p>
                    <a:p>
                      <a:pPr algn="ctr"/>
                      <a:endParaRPr lang="fr-FR" sz="24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111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70771976"/>
                  </a:ext>
                </a:extLst>
              </a:tr>
            </a:tbl>
          </a:graphicData>
        </a:graphic>
      </p:graphicFrame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C1142262-05F8-9A44-93E9-481FC85A4E8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425680767"/>
              </p:ext>
            </p:extLst>
          </p:nvPr>
        </p:nvGraphicFramePr>
        <p:xfrm>
          <a:off x="401444" y="2136702"/>
          <a:ext cx="11123148" cy="448768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546455">
                  <a:extLst>
                    <a:ext uri="{9D8B030D-6E8A-4147-A177-3AD203B41FA5}">
                      <a16:colId xmlns:a16="http://schemas.microsoft.com/office/drawing/2014/main" xmlns="" val="1631052988"/>
                    </a:ext>
                  </a:extLst>
                </a:gridCol>
                <a:gridCol w="6013687">
                  <a:extLst>
                    <a:ext uri="{9D8B030D-6E8A-4147-A177-3AD203B41FA5}">
                      <a16:colId xmlns:a16="http://schemas.microsoft.com/office/drawing/2014/main" xmlns="" val="1907670239"/>
                    </a:ext>
                  </a:extLst>
                </a:gridCol>
                <a:gridCol w="3563006">
                  <a:extLst>
                    <a:ext uri="{9D8B030D-6E8A-4147-A177-3AD203B41FA5}">
                      <a16:colId xmlns:a16="http://schemas.microsoft.com/office/drawing/2014/main" xmlns="" val="689237366"/>
                    </a:ext>
                  </a:extLst>
                </a:gridCol>
              </a:tblGrid>
              <a:tr h="4487688">
                <a:tc>
                  <a:txBody>
                    <a:bodyPr/>
                    <a:lstStyle/>
                    <a:p>
                      <a:pPr algn="ctr"/>
                      <a:r>
                        <a:rPr lang="fr-FR" sz="1600" kern="150" dirty="0">
                          <a:effectLst/>
                        </a:rPr>
                        <a:t>« Défi lancer » 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1809" marR="15104" marT="15104" marB="15104"/>
                </a:tc>
                <a:tc>
                  <a:txBody>
                    <a:bodyPr/>
                    <a:lstStyle/>
                    <a:p>
                      <a:r>
                        <a:rPr lang="fr-FR" sz="1600" u="sng" kern="150" dirty="0">
                          <a:effectLst/>
                        </a:rPr>
                        <a:t>But : </a:t>
                      </a:r>
                      <a:r>
                        <a:rPr lang="fr-FR" sz="1600" kern="150" dirty="0">
                          <a:effectLst/>
                        </a:rPr>
                        <a:t>Marquer le plus de points par équipe.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u="sng" kern="150" dirty="0">
                          <a:effectLst/>
                        </a:rPr>
                        <a:t>Dispositif :</a:t>
                      </a:r>
                      <a:r>
                        <a:rPr lang="fr-FR" sz="1600" kern="150" dirty="0">
                          <a:effectLst/>
                        </a:rPr>
                        <a:t> Equipes de 4  constituées par l’enseignant, elles doivent être homogènes entre elles et hétérogènes en leur sein.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Chaque équipe a à sa disposition 4 engins.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Les cibles sont installées :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carton à 2 mètres-Un carton à 3 mètres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 piquet à 2 mètres et un piquet à 3 mètres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Une  cible haute à 2 mètres et une à 3 mètres.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Les cibles proches rapportent deux points et les cibles éloignées rapportent 3 points.</a:t>
                      </a:r>
                    </a:p>
                    <a:p>
                      <a:endParaRPr lang="fr-FR" sz="1600" kern="150" dirty="0">
                        <a:effectLst/>
                      </a:endParaRPr>
                    </a:p>
                    <a:p>
                      <a:r>
                        <a:rPr lang="fr-FR" sz="1600" kern="150" dirty="0">
                          <a:effectLst/>
                        </a:rPr>
                        <a:t> </a:t>
                      </a:r>
                      <a:r>
                        <a:rPr lang="fr-FR" sz="1600" u="sng" kern="150" dirty="0">
                          <a:effectLst/>
                        </a:rPr>
                        <a:t>Critère de réussite : </a:t>
                      </a:r>
                      <a:r>
                        <a:rPr lang="fr-FR" sz="1600" kern="150" dirty="0">
                          <a:effectLst/>
                        </a:rPr>
                        <a:t>Marquer le plus de points possible pour l’équipe.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Critères de réalisation :</a:t>
                      </a:r>
                      <a:r>
                        <a:rPr lang="fr-FR" sz="1600" kern="150" dirty="0">
                          <a:effectLst/>
                        </a:rPr>
                        <a:t> Adapter son geste à l’engin, pieds décalés et trajectoire haute.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11809" marR="15104" marT="15104" marB="15104"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solidFill>
                            <a:srgbClr val="000000"/>
                          </a:solidFill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 </a:t>
                      </a:r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Les élèves vont choisir l’engin en fonction de la cible à atteindre</a:t>
                      </a: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L’enseignant observe et note avec les élèves les choix effectués et le respect des règles d’efficacité </a:t>
                      </a:r>
                    </a:p>
                    <a:p>
                      <a:r>
                        <a:rPr lang="fr-FR" sz="16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(Cf. critères de réalisation)</a:t>
                      </a:r>
                    </a:p>
                  </a:txBody>
                  <a:tcPr marL="11809" marR="15104" marT="15104" marB="15104"/>
                </a:tc>
                <a:extLst>
                  <a:ext uri="{0D108BD9-81ED-4DB2-BD59-A6C34878D82A}">
                    <a16:rowId xmlns:a16="http://schemas.microsoft.com/office/drawing/2014/main" xmlns="" val="22489901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947339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xmlns="" id="{648AA2D7-76A6-FC41-8262-B8155CD43918}"/>
              </a:ext>
            </a:extLst>
          </p:cNvPr>
          <p:cNvSpPr txBox="1"/>
          <p:nvPr/>
        </p:nvSpPr>
        <p:spPr>
          <a:xfrm>
            <a:off x="3604847" y="237392"/>
            <a:ext cx="31229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400" dirty="0"/>
              <a:t>Une séance à l’ étape 2</a:t>
            </a:r>
            <a:endParaRPr lang="fr-FR" dirty="0"/>
          </a:p>
        </p:txBody>
      </p:sp>
      <p:graphicFrame>
        <p:nvGraphicFramePr>
          <p:cNvPr id="3" name="Tableau 4">
            <a:extLst>
              <a:ext uri="{FF2B5EF4-FFF2-40B4-BE49-F238E27FC236}">
                <a16:creationId xmlns:a16="http://schemas.microsoft.com/office/drawing/2014/main" xmlns="" id="{BB3D5CFD-04C7-784D-A410-477F6E664A8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23402393"/>
              </p:ext>
            </p:extLst>
          </p:nvPr>
        </p:nvGraphicFramePr>
        <p:xfrm>
          <a:off x="307732" y="861804"/>
          <a:ext cx="11599320" cy="5904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1126">
                  <a:extLst>
                    <a:ext uri="{9D8B030D-6E8A-4147-A177-3AD203B41FA5}">
                      <a16:colId xmlns:a16="http://schemas.microsoft.com/office/drawing/2014/main" xmlns="" val="2284834350"/>
                    </a:ext>
                  </a:extLst>
                </a:gridCol>
                <a:gridCol w="2203216">
                  <a:extLst>
                    <a:ext uri="{9D8B030D-6E8A-4147-A177-3AD203B41FA5}">
                      <a16:colId xmlns:a16="http://schemas.microsoft.com/office/drawing/2014/main" xmlns="" val="3286203270"/>
                    </a:ext>
                  </a:extLst>
                </a:gridCol>
                <a:gridCol w="2534380">
                  <a:extLst>
                    <a:ext uri="{9D8B030D-6E8A-4147-A177-3AD203B41FA5}">
                      <a16:colId xmlns:a16="http://schemas.microsoft.com/office/drawing/2014/main" xmlns="" val="34797763"/>
                    </a:ext>
                  </a:extLst>
                </a:gridCol>
                <a:gridCol w="2206869">
                  <a:extLst>
                    <a:ext uri="{9D8B030D-6E8A-4147-A177-3AD203B41FA5}">
                      <a16:colId xmlns:a16="http://schemas.microsoft.com/office/drawing/2014/main" xmlns="" val="4077058968"/>
                    </a:ext>
                  </a:extLst>
                </a:gridCol>
                <a:gridCol w="2903729">
                  <a:extLst>
                    <a:ext uri="{9D8B030D-6E8A-4147-A177-3AD203B41FA5}">
                      <a16:colId xmlns:a16="http://schemas.microsoft.com/office/drawing/2014/main" xmlns="" val="368021851"/>
                    </a:ext>
                  </a:extLst>
                </a:gridCol>
              </a:tblGrid>
              <a:tr h="354103">
                <a:tc>
                  <a:txBody>
                    <a:bodyPr/>
                    <a:lstStyle/>
                    <a:p>
                      <a:r>
                        <a:rPr lang="fr-FR" dirty="0"/>
                        <a:t>Travail en classe.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Echauffement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Corps de la séance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Fin de séance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dirty="0"/>
                        <a:t>Après la séance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1527587"/>
                  </a:ext>
                </a:extLst>
              </a:tr>
              <a:tr h="5264025">
                <a:tc>
                  <a:txBody>
                    <a:bodyPr/>
                    <a:lstStyle/>
                    <a:p>
                      <a:r>
                        <a:rPr lang="fr-FR" sz="1600" dirty="0"/>
                        <a:t> Construire un lexique de mots liés :</a:t>
                      </a:r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 -Aux objets : cerceau, anneau, fusée en mousse, cibles, carton, mur…    </a:t>
                      </a:r>
                    </a:p>
                    <a:p>
                      <a:r>
                        <a:rPr lang="fr-FR" sz="1600" dirty="0"/>
                        <a:t>-Aux  verbes : lancer, jeter.</a:t>
                      </a:r>
                    </a:p>
                    <a:p>
                      <a:r>
                        <a:rPr lang="fr-FR" sz="1600" dirty="0"/>
                        <a:t>-Aux « petits mots utilisés »: sur, dans, vers…</a:t>
                      </a:r>
                    </a:p>
                    <a:p>
                      <a:endParaRPr lang="fr-FR" sz="1600" dirty="0"/>
                    </a:p>
                    <a:p>
                      <a:r>
                        <a:rPr lang="fr-FR" sz="1600" dirty="0"/>
                        <a:t>Fixer le lexique, la syntaxe à partir  des carnets de motricité.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50" dirty="0">
                          <a:effectLst/>
                        </a:rPr>
                        <a:t>Situation 1 : Le chasseur et les lapins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600" kern="150" dirty="0">
                          <a:effectLst/>
                        </a:rPr>
                        <a:t>Un chasseur muni d’un javelot mousse va essayer d’éliminer les « lapins » qui eux tentent d’échapper au chasseur en courant à l’intérieur d’un espace délimité. La partie dure : 30’’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But : Faire découvrir le lancer à la cuillère.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Dispositif : 4 zones rectangulaires alignées numérotées de 4 à 1 ; la zone 1 étant la plus proche.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Type d’engin</a:t>
                      </a:r>
                      <a:r>
                        <a:rPr lang="fr-FR" sz="1600" kern="150" dirty="0">
                          <a:effectLst/>
                        </a:rPr>
                        <a:t> : sacs de graines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réussite </a:t>
                      </a:r>
                      <a:r>
                        <a:rPr lang="fr-FR" sz="1600" kern="150" dirty="0">
                          <a:effectLst/>
                        </a:rPr>
                        <a:t>: lancer le plus loin possible</a:t>
                      </a:r>
                    </a:p>
                    <a:p>
                      <a:r>
                        <a:rPr lang="fr-FR" sz="1600" u="sng" kern="150" dirty="0">
                          <a:effectLst/>
                        </a:rPr>
                        <a:t>Critère de réalisation </a:t>
                      </a:r>
                      <a:r>
                        <a:rPr lang="fr-FR" sz="1600" kern="150" dirty="0">
                          <a:effectLst/>
                        </a:rPr>
                        <a:t>: faire expérimenter, tester différents gestes et faire découvrir le Lancer à la cuillère.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b="0" dirty="0"/>
                        <a:t>Retour au calme.</a:t>
                      </a:r>
                    </a:p>
                    <a:p>
                      <a:endParaRPr lang="fr-FR" sz="1600" b="0" dirty="0"/>
                    </a:p>
                    <a:p>
                      <a:r>
                        <a:rPr lang="fr-FR" sz="1600" kern="150" dirty="0">
                          <a:effectLst/>
                        </a:rPr>
                        <a:t>-verbalisation: lien entre le lexique et l’action pour comprendre.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-travail de relaxation</a:t>
                      </a:r>
                      <a:endParaRPr lang="fr-FR" sz="1600" kern="150" dirty="0">
                        <a:solidFill>
                          <a:srgbClr val="000000"/>
                        </a:solidFill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endParaRPr lang="fr-FR" sz="1600" b="0" dirty="0"/>
                    </a:p>
                    <a:p>
                      <a:endParaRPr lang="fr-FR" sz="16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50" dirty="0">
                          <a:effectLst/>
                        </a:rPr>
                        <a:t>On mémorise ce lexique: utilisation du langage d’évocation,.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 On  enrichit  ce lexique, en utilisant  des photos prises pendant la séance de motricité.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On montre une photo et un élève  commente ce que l’autre réalise.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On donne une phrase, un élève doit rechercher la photo correspondante.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On construit un parcours moteur avec du matériel « Asco » et l’élève indique les tâches à réaliser et décrit celles  qui restent à faire. </a:t>
                      </a:r>
                    </a:p>
                    <a:p>
                      <a:r>
                        <a:rPr lang="fr-FR" sz="1600" kern="150" dirty="0">
                          <a:effectLst/>
                        </a:rPr>
                        <a:t>L’enseignant valide à l’aide de vignette, photo, image ce que l’élève a compris.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7788965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497839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xmlns="" id="{78809D3D-EECB-3D46-937D-5A15906B8C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837473B0-CC2E-450A-ABE3-18F120FF3D39}">
                <a1611:picAttrSrcUrl xmlns:a1611="http://schemas.microsoft.com/office/drawing/2016/11/main" xmlns="" r:id="rId3"/>
              </a:ext>
            </a:extLst>
          </a:blip>
          <a:stretch>
            <a:fillRect/>
          </a:stretch>
        </p:blipFill>
        <p:spPr>
          <a:xfrm>
            <a:off x="2612348" y="918051"/>
            <a:ext cx="6521570" cy="3657600"/>
          </a:xfrm>
          <a:prstGeom prst="rect">
            <a:avLst/>
          </a:prstGeom>
        </p:spPr>
      </p:pic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F79BBD7F-FC0E-254C-A0AF-B2D1822A151F}"/>
              </a:ext>
            </a:extLst>
          </p:cNvPr>
          <p:cNvSpPr txBox="1"/>
          <p:nvPr/>
        </p:nvSpPr>
        <p:spPr>
          <a:xfrm>
            <a:off x="620485" y="5052951"/>
            <a:ext cx="10019602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sz="2000" dirty="0">
                <a:solidFill>
                  <a:schemeClr val="accent3"/>
                </a:solidFill>
              </a:rPr>
              <a:t>Document extrait de :</a:t>
            </a:r>
          </a:p>
          <a:p>
            <a:r>
              <a:rPr lang="fr-FR" sz="2000" dirty="0">
                <a:solidFill>
                  <a:schemeClr val="accent3"/>
                </a:solidFill>
              </a:rPr>
              <a:t>« agir, s’exprimer , comprendre à travers les activités physiques à l’école maternelle Juin 2021 »</a:t>
            </a:r>
          </a:p>
        </p:txBody>
      </p:sp>
    </p:spTree>
    <p:extLst>
      <p:ext uri="{BB962C8B-B14F-4D97-AF65-F5344CB8AC3E}">
        <p14:creationId xmlns:p14="http://schemas.microsoft.com/office/powerpoint/2010/main" xmlns="" val="31475261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ce réservé du contenu 3">
            <a:extLst>
              <a:ext uri="{FF2B5EF4-FFF2-40B4-BE49-F238E27FC236}">
                <a16:creationId xmlns:a16="http://schemas.microsoft.com/office/drawing/2014/main" xmlns="" id="{22E0AF58-E484-AD40-8C47-E99EFA18270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955675585"/>
              </p:ext>
            </p:extLst>
          </p:nvPr>
        </p:nvGraphicFramePr>
        <p:xfrm>
          <a:off x="887507" y="929253"/>
          <a:ext cx="10399058" cy="4759027"/>
        </p:xfrm>
        <a:graphic>
          <a:graphicData uri="http://schemas.openxmlformats.org/drawingml/2006/table">
            <a:tbl>
              <a:tblPr firstRow="1" firstCol="1" bandRow="1">
                <a:tableStyleId>{69CF1AB2-1976-4502-BF36-3FF5EA218861}</a:tableStyleId>
              </a:tblPr>
              <a:tblGrid>
                <a:gridCol w="1509099">
                  <a:extLst>
                    <a:ext uri="{9D8B030D-6E8A-4147-A177-3AD203B41FA5}">
                      <a16:colId xmlns:a16="http://schemas.microsoft.com/office/drawing/2014/main" xmlns="" val="52293529"/>
                    </a:ext>
                  </a:extLst>
                </a:gridCol>
                <a:gridCol w="8889959">
                  <a:extLst>
                    <a:ext uri="{9D8B030D-6E8A-4147-A177-3AD203B41FA5}">
                      <a16:colId xmlns:a16="http://schemas.microsoft.com/office/drawing/2014/main" xmlns="" val="507116982"/>
                    </a:ext>
                  </a:extLst>
                </a:gridCol>
              </a:tblGrid>
              <a:tr h="510047">
                <a:tc>
                  <a:txBody>
                    <a:bodyPr/>
                    <a:lstStyle/>
                    <a:p>
                      <a:pPr marL="457200" fontAlgn="base"/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621" marR="45621" marT="0" marB="0"/>
                </a:tc>
                <a:tc>
                  <a:txBody>
                    <a:bodyPr/>
                    <a:lstStyle/>
                    <a:p>
                      <a:pPr algn="ctr"/>
                      <a:endParaRPr lang="fr-FR" sz="1400" kern="150" dirty="0">
                        <a:effectLst/>
                      </a:endParaRP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Cette interaction s’appuie sur une progressivité tant au niveau moteur, langagier que sur ce qu’il y a à comprendre.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45621" marR="45621" marT="0" marB="0"/>
                </a:tc>
                <a:extLst>
                  <a:ext uri="{0D108BD9-81ED-4DB2-BD59-A6C34878D82A}">
                    <a16:rowId xmlns:a16="http://schemas.microsoft.com/office/drawing/2014/main" xmlns="" val="3552637110"/>
                  </a:ext>
                </a:extLst>
              </a:tr>
              <a:tr h="4248980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endParaRPr lang="fr-FR" sz="1400" kern="150" dirty="0">
                        <a:effectLst/>
                      </a:endParaRP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Agir.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fr-FR" sz="1400" kern="15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S’exprimer.</a:t>
                      </a: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  <a:p>
                      <a:pPr algn="ctr"/>
                      <a:r>
                        <a:rPr lang="fr-FR" sz="1400" kern="150" dirty="0">
                          <a:effectLst/>
                          <a:latin typeface="Liberation Serif"/>
                          <a:ea typeface="SimSun" panose="02010600030101010101" pitchFamily="2" charset="-122"/>
                          <a:cs typeface="Mangal" panose="02040503050203030202" pitchFamily="18" charset="0"/>
                        </a:rPr>
                        <a:t>Comprendre.</a:t>
                      </a:r>
                    </a:p>
                  </a:txBody>
                  <a:tcPr marL="45621" marR="45621" marT="0" marB="0"/>
                </a:tc>
                <a:tc>
                  <a:txBody>
                    <a:bodyPr/>
                    <a:lstStyle/>
                    <a:p>
                      <a:pPr>
                        <a:tabLst>
                          <a:tab pos="1157605" algn="l"/>
                        </a:tabLst>
                      </a:pPr>
                      <a:endParaRPr lang="fr-FR" sz="1400" kern="150" dirty="0">
                        <a:effectLst/>
                      </a:endParaRPr>
                    </a:p>
                    <a:p>
                      <a:pPr algn="ctr">
                        <a:tabLst>
                          <a:tab pos="1157605" algn="l"/>
                        </a:tabLst>
                      </a:pPr>
                      <a:r>
                        <a:rPr lang="fr-FR" sz="1400" u="sng" kern="150" dirty="0">
                          <a:effectLst/>
                        </a:rPr>
                        <a:t>Sur le plan moteur :</a:t>
                      </a:r>
                      <a:endParaRPr lang="fr-FR" sz="1400" kern="150" dirty="0">
                        <a:effectLst/>
                      </a:endParaRPr>
                    </a:p>
                    <a:p>
                      <a:pPr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- Il découvre une action dans la 1ère étape.</a:t>
                      </a:r>
                    </a:p>
                    <a:p>
                      <a:pPr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- Dans une 2ème étape, il continue d’explorer et affiner par l’apport de variables.</a:t>
                      </a:r>
                    </a:p>
                    <a:p>
                      <a:pPr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- Il affine, ajuste, enchaîne grâce à la construction de règles d’efficacité dans la  3ème étape.</a:t>
                      </a:r>
                    </a:p>
                    <a:p>
                      <a:pPr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 </a:t>
                      </a:r>
                    </a:p>
                    <a:p>
                      <a:pPr algn="ctr">
                        <a:tabLst>
                          <a:tab pos="1157605" algn="l"/>
                        </a:tabLst>
                      </a:pPr>
                      <a:r>
                        <a:rPr lang="fr-FR" sz="1400" u="sng" kern="150" dirty="0">
                          <a:effectLst/>
                        </a:rPr>
                        <a:t>Sur le plan du langage :</a:t>
                      </a:r>
                    </a:p>
                    <a:p>
                      <a:pPr algn="ctr"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Il va construire de manière progressive également un lexique de mots qu’il va utiliser pour nommer, expliciter, expliquer une tâche qu’il réalise, qu’il a déjà effectuée en salle de motricité et en classe.</a:t>
                      </a:r>
                    </a:p>
                    <a:p>
                      <a:pPr marL="285750" indent="-285750">
                        <a:buFontTx/>
                        <a:buChar char="-"/>
                        <a:tabLst>
                          <a:tab pos="1157605" algn="l"/>
                        </a:tabLst>
                      </a:pPr>
                      <a:endParaRPr lang="fr-FR" sz="1400" kern="150" dirty="0">
                        <a:effectLst/>
                      </a:endParaRPr>
                    </a:p>
                    <a:p>
                      <a:pPr algn="ctr">
                        <a:tabLst>
                          <a:tab pos="1157605" algn="l"/>
                        </a:tabLst>
                      </a:pPr>
                      <a:r>
                        <a:rPr lang="fr-FR" sz="1400" u="sng" kern="150" dirty="0">
                          <a:effectLst/>
                        </a:rPr>
                        <a:t>Sur le « comprendre » :</a:t>
                      </a:r>
                      <a:endParaRPr lang="fr-FR" sz="1400" kern="150" dirty="0">
                        <a:effectLst/>
                      </a:endParaRPr>
                    </a:p>
                    <a:p>
                      <a:pPr marL="285750" indent="-285750">
                        <a:buFontTx/>
                        <a:buChar char="-"/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Le « comprendre » amène cette plus-value recherchée ; c’est bien par le croisement, l’interaction entre « agir, s’exprimer » que la démarche favorise l’apprentissage : Le quoi ? Le comment ? Le pourquoi ?</a:t>
                      </a:r>
                    </a:p>
                    <a:p>
                      <a:pPr marL="285750" indent="-285750">
                        <a:buFontTx/>
                        <a:buChar char="-"/>
                        <a:tabLst>
                          <a:tab pos="1157605" algn="l"/>
                        </a:tabLst>
                      </a:pPr>
                      <a:r>
                        <a:rPr lang="fr-FR" sz="1400" kern="150" dirty="0">
                          <a:effectLst/>
                        </a:rPr>
                        <a:t>L’organisation en séances de durée suffisante permet aux élèves de disposer d’un temps qui garantisse une véritable exploration.</a:t>
                      </a:r>
                      <a:r>
                        <a:rPr lang="fr-FR" sz="1400" kern="150" baseline="0" dirty="0">
                          <a:effectLst/>
                        </a:rPr>
                        <a:t> Cela</a:t>
                      </a:r>
                      <a:r>
                        <a:rPr lang="fr-FR" sz="1400" kern="150" dirty="0">
                          <a:effectLst/>
                        </a:rPr>
                        <a:t> contribue à la construction de conquêtes motrices significatives qui s’appuient sur le langage pour passer de... « l’enfant parle de... » à « l’enfant parle sur... ».</a:t>
                      </a:r>
                      <a:br>
                        <a:rPr lang="fr-FR" sz="1400" kern="150" dirty="0">
                          <a:effectLst/>
                        </a:rPr>
                      </a:br>
                      <a:r>
                        <a:rPr lang="fr-FR" sz="1400" kern="150" dirty="0">
                          <a:effectLst/>
                        </a:rPr>
                        <a:t>- Il s’agit d’amener l’enfant à acquérir un regard réflexif sur ses actions en situation motrice (langage d’action) et différées (langage d’évocation).</a:t>
                      </a:r>
                    </a:p>
                    <a:p>
                      <a:pPr marL="0" indent="0">
                        <a:buFontTx/>
                        <a:buNone/>
                        <a:tabLst>
                          <a:tab pos="1157605" algn="l"/>
                        </a:tabLst>
                      </a:pPr>
                      <a:endParaRPr lang="fr-FR" sz="1400" kern="150" dirty="0">
                        <a:effectLst/>
                      </a:endParaRPr>
                    </a:p>
                  </a:txBody>
                  <a:tcPr marL="45621" marR="45621" marT="0" marB="0"/>
                </a:tc>
                <a:extLst>
                  <a:ext uri="{0D108BD9-81ED-4DB2-BD59-A6C34878D82A}">
                    <a16:rowId xmlns:a16="http://schemas.microsoft.com/office/drawing/2014/main" xmlns="" val="18555603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05754029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013A21C7-7974-E74C-AD59-DB73F0B7CB19}"/>
              </a:ext>
            </a:extLst>
          </p:cNvPr>
          <p:cNvSpPr txBox="1">
            <a:spLocks/>
          </p:cNvSpPr>
          <p:nvPr/>
        </p:nvSpPr>
        <p:spPr>
          <a:xfrm>
            <a:off x="1030287" y="769874"/>
            <a:ext cx="10131425" cy="694749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Des repères et connaissances pour l’enseignant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5FBBD845-0FBE-2C42-A5DD-1DEA2D619E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624551921"/>
              </p:ext>
            </p:extLst>
          </p:nvPr>
        </p:nvGraphicFramePr>
        <p:xfrm>
          <a:off x="725654" y="1828801"/>
          <a:ext cx="10740692" cy="4582126"/>
        </p:xfrm>
        <a:graphic>
          <a:graphicData uri="http://schemas.openxmlformats.org/drawingml/2006/table">
            <a:tbl>
              <a:tblPr>
                <a:tableStyleId>{69CF1AB2-1976-4502-BF36-3FF5EA218861}</a:tableStyleId>
              </a:tblPr>
              <a:tblGrid>
                <a:gridCol w="1422286">
                  <a:extLst>
                    <a:ext uri="{9D8B030D-6E8A-4147-A177-3AD203B41FA5}">
                      <a16:colId xmlns:a16="http://schemas.microsoft.com/office/drawing/2014/main" xmlns="" val="3193171195"/>
                    </a:ext>
                  </a:extLst>
                </a:gridCol>
                <a:gridCol w="2020530">
                  <a:extLst>
                    <a:ext uri="{9D8B030D-6E8A-4147-A177-3AD203B41FA5}">
                      <a16:colId xmlns:a16="http://schemas.microsoft.com/office/drawing/2014/main" xmlns="" val="2706092927"/>
                    </a:ext>
                  </a:extLst>
                </a:gridCol>
                <a:gridCol w="3839976">
                  <a:extLst>
                    <a:ext uri="{9D8B030D-6E8A-4147-A177-3AD203B41FA5}">
                      <a16:colId xmlns:a16="http://schemas.microsoft.com/office/drawing/2014/main" xmlns="" val="3032021536"/>
                    </a:ext>
                  </a:extLst>
                </a:gridCol>
                <a:gridCol w="3457900">
                  <a:extLst>
                    <a:ext uri="{9D8B030D-6E8A-4147-A177-3AD203B41FA5}">
                      <a16:colId xmlns:a16="http://schemas.microsoft.com/office/drawing/2014/main" xmlns="" val="3198246994"/>
                    </a:ext>
                  </a:extLst>
                </a:gridCol>
              </a:tblGrid>
              <a:tr h="1139506">
                <a:tc>
                  <a:txBody>
                    <a:bodyPr/>
                    <a:lstStyle/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1 </a:t>
                      </a:r>
                      <a:r>
                        <a:rPr lang="fr-FR" sz="1400" b="0" kern="150" dirty="0">
                          <a:effectLst/>
                        </a:rPr>
                        <a:t>: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2-3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Découvrir. 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2 : 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3-4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Explorer. 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3 : 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5 ans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      Affiner, ajuster, enchaîner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  Construire un projet d’actions.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438838711"/>
                  </a:ext>
                </a:extLst>
              </a:tr>
              <a:tr h="2734814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 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Ce que l’élève est capable de faire…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Reconnaître et Accepter de se déplacer dans des espaces délimités pour atteindre une cible définie.</a:t>
                      </a:r>
                    </a:p>
                    <a:p>
                      <a:endParaRPr lang="fr-FR" sz="1400" kern="150" dirty="0">
                        <a:effectLst/>
                      </a:endParaRPr>
                    </a:p>
                    <a:p>
                      <a:r>
                        <a:rPr lang="fr-FR" sz="1400" kern="150" dirty="0">
                          <a:effectLst/>
                        </a:rPr>
                        <a:t> Respecter une règle simple,  connaître le but du jeu et le résultat de « son » action.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Accepter des règles de plus en plus contraignantes.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Participer à l’évolution des règles.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Connaitre  le but et le résultat de chaque équipe. Comparer les résultats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Accepter de se mettre en danger, je peux me faire toucher…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Découvrir la notion de partenaire et d’adversaire.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Utiliser un espace libre, varier sa vitesse, modifier sa trajectoire et  mettre en place des stratégies pour éviter l’adversaire.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Exercer des rôles différents.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Coopérer avec les partenaires pour atteindre un but opposé à celui des autres.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Apprécier un espace de jeu orienté, limité et interpénétré. 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Connaitre  et accepter  les règles d’arbitrage. Mettre en place  différentes solutions ou stratégies pour atteindre le but.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026967839"/>
                  </a:ext>
                </a:extLst>
              </a:tr>
              <a:tr h="707806">
                <a:tc>
                  <a:txBody>
                    <a:bodyPr/>
                    <a:lstStyle/>
                    <a:p>
                      <a:pPr algn="ctr"/>
                      <a:r>
                        <a:rPr lang="fr-FR" sz="1400" kern="150" dirty="0">
                          <a:effectLst/>
                        </a:rPr>
                        <a:t>L’élève peut jouer à …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Le jeu des déménageurs en tenant un rôle.</a:t>
                      </a:r>
                      <a:r>
                        <a:rPr lang="fr-FR" sz="1400" kern="150" dirty="0">
                          <a:effectLst/>
                          <a:hlinkClick r:id="rId2" action="ppaction://hlinksldjump"/>
                        </a:rPr>
                        <a:t>+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Des jeux avec interaction avec des rôles définis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Lapins et chasseurs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Des jeux avec des rôles réversibles :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Ballon-Capitaine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403061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35334260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C5E492C8-7841-0447-A8E1-EE8C401D942B}"/>
              </a:ext>
            </a:extLst>
          </p:cNvPr>
          <p:cNvSpPr txBox="1">
            <a:spLocks/>
          </p:cNvSpPr>
          <p:nvPr/>
        </p:nvSpPr>
        <p:spPr>
          <a:xfrm>
            <a:off x="685801" y="247860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Travail sur le lexique. </a:t>
            </a:r>
          </a:p>
        </p:txBody>
      </p:sp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5D931A3F-7F04-4442-A095-1B2AB228F04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708616758"/>
              </p:ext>
            </p:extLst>
          </p:nvPr>
        </p:nvGraphicFramePr>
        <p:xfrm>
          <a:off x="277587" y="1839686"/>
          <a:ext cx="11397342" cy="4169228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47758">
                  <a:extLst>
                    <a:ext uri="{9D8B030D-6E8A-4147-A177-3AD203B41FA5}">
                      <a16:colId xmlns:a16="http://schemas.microsoft.com/office/drawing/2014/main" xmlns="" val="3819822548"/>
                    </a:ext>
                  </a:extLst>
                </a:gridCol>
                <a:gridCol w="2820158">
                  <a:extLst>
                    <a:ext uri="{9D8B030D-6E8A-4147-A177-3AD203B41FA5}">
                      <a16:colId xmlns:a16="http://schemas.microsoft.com/office/drawing/2014/main" xmlns="" val="2625131508"/>
                    </a:ext>
                  </a:extLst>
                </a:gridCol>
                <a:gridCol w="3127413">
                  <a:extLst>
                    <a:ext uri="{9D8B030D-6E8A-4147-A177-3AD203B41FA5}">
                      <a16:colId xmlns:a16="http://schemas.microsoft.com/office/drawing/2014/main" xmlns="" val="1565880521"/>
                    </a:ext>
                  </a:extLst>
                </a:gridCol>
                <a:gridCol w="3602013">
                  <a:extLst>
                    <a:ext uri="{9D8B030D-6E8A-4147-A177-3AD203B41FA5}">
                      <a16:colId xmlns:a16="http://schemas.microsoft.com/office/drawing/2014/main" xmlns="" val="1460134152"/>
                    </a:ext>
                  </a:extLst>
                </a:gridCol>
              </a:tblGrid>
              <a:tr h="873296">
                <a:tc rowSpan="3"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S’exprimer à partir d’un vocabulaire appris afin d’expliquer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1 </a:t>
                      </a:r>
                      <a:r>
                        <a:rPr lang="fr-FR" sz="1400" kern="150" dirty="0">
                          <a:effectLst/>
                        </a:rPr>
                        <a:t>; Autour de 2-3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Découvrir.</a:t>
                      </a:r>
                    </a:p>
                  </a:txBody>
                  <a:tcPr marL="34925" marR="34925" marT="34925" marB="34925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2 </a:t>
                      </a:r>
                      <a:r>
                        <a:rPr lang="fr-FR" sz="1400" kern="150" dirty="0">
                          <a:effectLst/>
                        </a:rPr>
                        <a:t>: Autour de 3-4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Explorer</a:t>
                      </a:r>
                    </a:p>
                  </a:txBody>
                  <a:tcPr marL="34925" marR="34925" marT="34925" marB="34925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3 </a:t>
                      </a:r>
                      <a:r>
                        <a:rPr lang="fr-FR" sz="1400" kern="150" dirty="0">
                          <a:effectLst/>
                        </a:rPr>
                        <a:t>: Autour de 5 ans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     Affiner, ajuster, enchaîner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 Construire un projet d’actions</a:t>
                      </a:r>
                    </a:p>
                  </a:txBody>
                  <a:tcPr marL="34925" marR="34925" marT="34925" marB="34925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67059965"/>
                  </a:ext>
                </a:extLst>
              </a:tr>
              <a:tr h="873296">
                <a:tc vMerge="1">
                  <a:txBody>
                    <a:bodyPr/>
                    <a:lstStyle/>
                    <a:p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 anchor="ctr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Construire un lexique lié à l’action et à son environnement.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Construire un lexique lié aux actions menées par les uns et les autres.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Construire un lexique lié à une interaction : action, environnement, acteurs.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9795960"/>
                  </a:ext>
                </a:extLst>
              </a:tr>
              <a:tr h="2422636">
                <a:tc v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-Par rapport à l’action : je, Pierre, il porte, je transporte, je marche, je cours…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-Par rapport aux objets : balle, anneaux…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-Par rapport à la cible : vers, dans...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- « le loup attrape le mouton »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« je ne dois pas sortir de la maison »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« Le mouton évite le loup »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« J’ai peur d’être attrapé »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- « j’évite le loup en courant vite, en changeant de direction »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 « je me lance, j’ose et j’essaie de ne pas être attrapé en allant dans un espace libre »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- « nous, les moutons partons tous ensemble en groupe et avant de rencontrer le loup, on se sépare.»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4925" marR="34925" marT="34925" marB="34925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1803629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283532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xmlns="" id="{3A2614F4-B94C-9243-AFEF-EE02A76B0C8D}"/>
              </a:ext>
            </a:extLst>
          </p:cNvPr>
          <p:cNvSpPr txBox="1">
            <a:spLocks/>
          </p:cNvSpPr>
          <p:nvPr/>
        </p:nvSpPr>
        <p:spPr>
          <a:xfrm>
            <a:off x="1404257" y="320713"/>
            <a:ext cx="10131425" cy="1456267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 Les indicateurs de compréhension</a:t>
            </a:r>
          </a:p>
        </p:txBody>
      </p:sp>
      <p:graphicFrame>
        <p:nvGraphicFramePr>
          <p:cNvPr id="3" name="Espace réservé du contenu 3">
            <a:extLst>
              <a:ext uri="{FF2B5EF4-FFF2-40B4-BE49-F238E27FC236}">
                <a16:creationId xmlns:a16="http://schemas.microsoft.com/office/drawing/2014/main" xmlns="" id="{9B5D7CC1-281D-BB4C-B459-16F6AD4E5B1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245243939"/>
              </p:ext>
            </p:extLst>
          </p:nvPr>
        </p:nvGraphicFramePr>
        <p:xfrm>
          <a:off x="1247094" y="1776980"/>
          <a:ext cx="9540649" cy="356691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475711">
                  <a:extLst>
                    <a:ext uri="{9D8B030D-6E8A-4147-A177-3AD203B41FA5}">
                      <a16:colId xmlns:a16="http://schemas.microsoft.com/office/drawing/2014/main" xmlns="" val="3200341067"/>
                    </a:ext>
                  </a:extLst>
                </a:gridCol>
                <a:gridCol w="2322724">
                  <a:extLst>
                    <a:ext uri="{9D8B030D-6E8A-4147-A177-3AD203B41FA5}">
                      <a16:colId xmlns:a16="http://schemas.microsoft.com/office/drawing/2014/main" xmlns="" val="2535982917"/>
                    </a:ext>
                  </a:extLst>
                </a:gridCol>
                <a:gridCol w="2695498">
                  <a:extLst>
                    <a:ext uri="{9D8B030D-6E8A-4147-A177-3AD203B41FA5}">
                      <a16:colId xmlns:a16="http://schemas.microsoft.com/office/drawing/2014/main" xmlns="" val="1546926518"/>
                    </a:ext>
                  </a:extLst>
                </a:gridCol>
                <a:gridCol w="3046716">
                  <a:extLst>
                    <a:ext uri="{9D8B030D-6E8A-4147-A177-3AD203B41FA5}">
                      <a16:colId xmlns:a16="http://schemas.microsoft.com/office/drawing/2014/main" xmlns="" val="277550329"/>
                    </a:ext>
                  </a:extLst>
                </a:gridCol>
              </a:tblGrid>
              <a:tr h="1126538">
                <a:tc>
                  <a:txBody>
                    <a:bodyPr/>
                    <a:lstStyle/>
                    <a:p>
                      <a:pPr algn="ctr"/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1</a:t>
                      </a:r>
                      <a:r>
                        <a:rPr lang="fr-FR" sz="1400" kern="150" dirty="0">
                          <a:effectLst/>
                        </a:rPr>
                        <a:t> :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2-3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Découvrir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33381" marR="33381" marT="0" marB="0"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2</a:t>
                      </a:r>
                      <a:r>
                        <a:rPr lang="fr-FR" sz="1400" kern="150" dirty="0">
                          <a:effectLst/>
                        </a:rPr>
                        <a:t> : 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3-4 ans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Explorer</a:t>
                      </a:r>
                    </a:p>
                  </a:txBody>
                  <a:tcPr marL="33381" marR="33381" marT="0" marB="0" anchor="ctr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Étape 3 </a:t>
                      </a:r>
                      <a:r>
                        <a:rPr lang="fr-FR" sz="1400" kern="150" dirty="0">
                          <a:effectLst/>
                        </a:rPr>
                        <a:t>: </a:t>
                      </a:r>
                    </a:p>
                    <a:p>
                      <a:pPr algn="ctr"/>
                      <a:r>
                        <a:rPr lang="fr-FR" sz="1400" kern="150" dirty="0">
                          <a:effectLst/>
                        </a:rPr>
                        <a:t>Autour de 5 ans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   Affiner, ajuster, enchaîner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         Construire un projet d’actions</a:t>
                      </a:r>
                    </a:p>
                  </a:txBody>
                  <a:tcPr marL="33381" marR="33381" marT="0" marB="0" anchor="ctr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635067472"/>
                  </a:ext>
                </a:extLst>
              </a:tr>
              <a:tr h="1313841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Comprendre.</a:t>
                      </a:r>
                    </a:p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Quoi ?</a:t>
                      </a:r>
                      <a:endParaRPr lang="fr-FR" sz="14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L’élève applique une règle par rapport à l’espace qui est  délimité et par rapport à l’action qu’il doit réaliser .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Son ou ses rôles (loup, mouton...)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400" kern="150" dirty="0">
                          <a:effectLst/>
                        </a:rPr>
                        <a:t>Je mets en place des stratégies individuelles  puis collectives pour atteindre un but précis.</a:t>
                      </a:r>
                    </a:p>
                    <a:p>
                      <a:r>
                        <a:rPr lang="fr-FR" sz="1400" kern="150" dirty="0">
                          <a:effectLst/>
                        </a:rPr>
                        <a:t> 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35755846"/>
                  </a:ext>
                </a:extLst>
              </a:tr>
              <a:tr h="1126538">
                <a:tc>
                  <a:txBody>
                    <a:bodyPr/>
                    <a:lstStyle/>
                    <a:p>
                      <a:pPr algn="ctr"/>
                      <a:r>
                        <a:rPr lang="fr-FR" sz="1400" b="1" kern="150" dirty="0">
                          <a:effectLst/>
                        </a:rPr>
                        <a:t>Ce qu’il dit et/ou ce qu’il fait.</a:t>
                      </a:r>
                      <a:endParaRPr lang="fr-FR" sz="1400" b="1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fontAlgn="auto">
                        <a:spcBef>
                          <a:spcPts val="500"/>
                        </a:spcBef>
                        <a:spcAft>
                          <a:spcPts val="500"/>
                        </a:spcAft>
                      </a:pPr>
                      <a:r>
                        <a:rPr lang="fr-FR" sz="1400" kern="15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Je transporte un objet d’un camp à un autre. </a:t>
                      </a:r>
                    </a:p>
                  </a:txBody>
                  <a:tcPr marL="68580" marR="68580" marT="0" marB="0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fr-FR" sz="1400" kern="150" dirty="0">
                          <a:effectLst/>
                        </a:rPr>
                        <a:t>Moi mouton je réussis à éviter le loup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fontAlgn="auto"/>
                      <a:r>
                        <a:rPr lang="fr-FR" sz="1400" kern="150" dirty="0">
                          <a:effectLst/>
                        </a:rPr>
                        <a:t> Je propose à mon groupe de moutons de partir groupé vers le loup puis de s’écarter au dernier moment pour ne pas se faire toucher.</a:t>
                      </a:r>
                      <a:endParaRPr lang="fr-FR" sz="1400" kern="150" dirty="0">
                        <a:effectLst/>
                        <a:latin typeface="Liberation Serif"/>
                        <a:ea typeface="SimSun" panose="02010600030101010101" pitchFamily="2" charset="-122"/>
                        <a:cs typeface="Mangal" panose="02040503050203030202" pitchFamily="18" charset="0"/>
                      </a:endParaRPr>
                    </a:p>
                  </a:txBody>
                  <a:tcPr marL="68580" marR="68580" marT="0" marB="0"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1855315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1402578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oneTexte 2">
            <a:extLst>
              <a:ext uri="{FF2B5EF4-FFF2-40B4-BE49-F238E27FC236}">
                <a16:creationId xmlns:a16="http://schemas.microsoft.com/office/drawing/2014/main" xmlns="" id="{E57AC275-D551-344F-B60F-C315F9907C81}"/>
              </a:ext>
            </a:extLst>
          </p:cNvPr>
          <p:cNvSpPr txBox="1"/>
          <p:nvPr/>
        </p:nvSpPr>
        <p:spPr>
          <a:xfrm>
            <a:off x="5421086" y="1583871"/>
            <a:ext cx="388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>
                <a:solidFill>
                  <a:schemeClr val="accent3"/>
                </a:solidFill>
              </a:rPr>
              <a:t>Programme de l’école maternelle 2021</a:t>
            </a:r>
            <a:endParaRPr lang="fr-FR" dirty="0">
              <a:solidFill>
                <a:schemeClr val="accent3"/>
              </a:solidFill>
            </a:endParaRPr>
          </a:p>
          <a:p>
            <a:r>
              <a:rPr lang="fr-FR" b="1" dirty="0">
                <a:solidFill>
                  <a:schemeClr val="accent3"/>
                </a:solidFill>
              </a:rPr>
              <a:t>Tableau des jalons de progressivité </a:t>
            </a:r>
            <a:endParaRPr lang="fr-FR" dirty="0">
              <a:solidFill>
                <a:schemeClr val="accent3"/>
              </a:solidFill>
            </a:endParaRPr>
          </a:p>
        </p:txBody>
      </p:sp>
      <p:pic>
        <p:nvPicPr>
          <p:cNvPr id="5" name="Image1">
            <a:extLst>
              <a:ext uri="{FF2B5EF4-FFF2-40B4-BE49-F238E27FC236}">
                <a16:creationId xmlns:a16="http://schemas.microsoft.com/office/drawing/2014/main" xmlns="" id="{DD2C407F-06C9-4641-AE45-99BBDA8C7F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076359" y="945646"/>
            <a:ext cx="2226310" cy="1532890"/>
          </a:xfrm>
          <a:prstGeom prst="rect">
            <a:avLst/>
          </a:prstGeom>
        </p:spPr>
      </p:pic>
      <p:graphicFrame>
        <p:nvGraphicFramePr>
          <p:cNvPr id="7" name="Tableau 6">
            <a:extLst>
              <a:ext uri="{FF2B5EF4-FFF2-40B4-BE49-F238E27FC236}">
                <a16:creationId xmlns:a16="http://schemas.microsoft.com/office/drawing/2014/main" xmlns="" id="{0BF7D7B0-84F5-0A4E-B879-E7DEB24DCF0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60140914"/>
              </p:ext>
            </p:extLst>
          </p:nvPr>
        </p:nvGraphicFramePr>
        <p:xfrm>
          <a:off x="1471612" y="3007300"/>
          <a:ext cx="9248775" cy="344932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850263">
                  <a:extLst>
                    <a:ext uri="{9D8B030D-6E8A-4147-A177-3AD203B41FA5}">
                      <a16:colId xmlns:a16="http://schemas.microsoft.com/office/drawing/2014/main" xmlns="" val="3024807191"/>
                    </a:ext>
                  </a:extLst>
                </a:gridCol>
                <a:gridCol w="1850263">
                  <a:extLst>
                    <a:ext uri="{9D8B030D-6E8A-4147-A177-3AD203B41FA5}">
                      <a16:colId xmlns:a16="http://schemas.microsoft.com/office/drawing/2014/main" xmlns="" val="2999904574"/>
                    </a:ext>
                  </a:extLst>
                </a:gridCol>
                <a:gridCol w="1850263">
                  <a:extLst>
                    <a:ext uri="{9D8B030D-6E8A-4147-A177-3AD203B41FA5}">
                      <a16:colId xmlns:a16="http://schemas.microsoft.com/office/drawing/2014/main" xmlns="" val="2699651317"/>
                    </a:ext>
                  </a:extLst>
                </a:gridCol>
                <a:gridCol w="1850263">
                  <a:extLst>
                    <a:ext uri="{9D8B030D-6E8A-4147-A177-3AD203B41FA5}">
                      <a16:colId xmlns:a16="http://schemas.microsoft.com/office/drawing/2014/main" xmlns="" val="2361400918"/>
                    </a:ext>
                  </a:extLst>
                </a:gridCol>
                <a:gridCol w="1847723">
                  <a:extLst>
                    <a:ext uri="{9D8B030D-6E8A-4147-A177-3AD203B41FA5}">
                      <a16:colId xmlns:a16="http://schemas.microsoft.com/office/drawing/2014/main" xmlns="" val="351149833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</a:rPr>
                        <a:t>AGIR, S’EXPRIMER, COMPRENDRE À TRAVERS LES ACTIVITES PHYSIQUES</a:t>
                      </a:r>
                      <a:endParaRPr lang="fr-FR" sz="1600" kern="100" dirty="0">
                        <a:solidFill>
                          <a:schemeClr val="accent3"/>
                        </a:solidFill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1796162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</a:rPr>
                        <a:t>3 ans</a:t>
                      </a:r>
                      <a:endParaRPr lang="fr-FR" sz="1600" kern="100" dirty="0">
                        <a:solidFill>
                          <a:schemeClr val="accent3"/>
                        </a:solidFill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</a:rPr>
                        <a:t>4 ans</a:t>
                      </a:r>
                      <a:endParaRPr lang="fr-FR" sz="1600" kern="100" dirty="0">
                        <a:solidFill>
                          <a:schemeClr val="accent3"/>
                        </a:solidFill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</a:rPr>
                        <a:t>5 ans </a:t>
                      </a:r>
                      <a:endParaRPr lang="fr-FR" sz="1600" kern="100" dirty="0">
                        <a:solidFill>
                          <a:schemeClr val="accent3"/>
                        </a:solidFill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 gridSpan="2">
                  <a:txBody>
                    <a:bodyPr/>
                    <a:lstStyle/>
                    <a:p>
                      <a:r>
                        <a:rPr lang="fr-FR" sz="1600" kern="100">
                          <a:effectLst/>
                        </a:rPr>
                        <a:t> </a:t>
                      </a:r>
                      <a:endParaRPr lang="fr-FR" sz="1600" kern="10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78421966"/>
                  </a:ext>
                </a:extLst>
              </a:tr>
              <a:tr h="0">
                <a:tc gridSpan="2"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À leur arrivée à l’école maternelle, tous les enfants ne sont pas au même niveau de développement moteur. </a:t>
                      </a:r>
                    </a:p>
                    <a:p>
                      <a:r>
                        <a:rPr lang="fr-FR" sz="1600" kern="100" dirty="0">
                          <a:effectLst/>
                        </a:rPr>
                        <a:t>Ils n’ont pas réalisé les mêmes expériences corporelles et celles-ci ont pris des sens différents en fonction des contextes dans lesquels elles se sont déroulées. 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 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 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200" kern="100">
                          <a:effectLst/>
                        </a:rPr>
                        <a:t> </a:t>
                      </a:r>
                      <a:endParaRPr lang="fr-FR" sz="1200" kern="10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2535455785"/>
                  </a:ext>
                </a:extLst>
              </a:tr>
              <a:tr h="0">
                <a:tc gridSpan="4"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Le choix des activités physiques variées, prenant toujours des formes adaptées à l’âge des enfants, relève de l’enseignant, dans le cadre d’une programmation de classe et de cycle pour permettre d’atteindre les quatre objectifs caractéristiques de ce domaine d’apprentissage. 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sz="1200" kern="100" dirty="0">
                          <a:effectLst/>
                        </a:rPr>
                        <a:t> </a:t>
                      </a:r>
                      <a:endParaRPr lang="fr-FR" sz="12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xmlns="" val="11711777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2615076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au 2">
            <a:extLst>
              <a:ext uri="{FF2B5EF4-FFF2-40B4-BE49-F238E27FC236}">
                <a16:creationId xmlns:a16="http://schemas.microsoft.com/office/drawing/2014/main" xmlns="" id="{EB154012-7263-6E46-8850-6EF0142A329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213412243"/>
              </p:ext>
            </p:extLst>
          </p:nvPr>
        </p:nvGraphicFramePr>
        <p:xfrm>
          <a:off x="498764" y="2106386"/>
          <a:ext cx="10913424" cy="368427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456712">
                  <a:extLst>
                    <a:ext uri="{9D8B030D-6E8A-4147-A177-3AD203B41FA5}">
                      <a16:colId xmlns:a16="http://schemas.microsoft.com/office/drawing/2014/main" xmlns="" val="1711470832"/>
                    </a:ext>
                  </a:extLst>
                </a:gridCol>
                <a:gridCol w="1802969">
                  <a:extLst>
                    <a:ext uri="{9D8B030D-6E8A-4147-A177-3AD203B41FA5}">
                      <a16:colId xmlns:a16="http://schemas.microsoft.com/office/drawing/2014/main" xmlns="" val="3671217837"/>
                    </a:ext>
                  </a:extLst>
                </a:gridCol>
                <a:gridCol w="3653743">
                  <a:extLst>
                    <a:ext uri="{9D8B030D-6E8A-4147-A177-3AD203B41FA5}">
                      <a16:colId xmlns:a16="http://schemas.microsoft.com/office/drawing/2014/main" xmlns="" val="865760517"/>
                    </a:ext>
                  </a:extLst>
                </a:gridCol>
              </a:tblGrid>
              <a:tr h="236119"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  <a:latin typeface="Liberation Serif"/>
                          <a:ea typeface="Songti SC" panose="02010600040101010101" pitchFamily="2" charset="-122"/>
                          <a:cs typeface="Arial Unicode MS" panose="020B0604020202020204" pitchFamily="34" charset="-128"/>
                        </a:rPr>
                        <a:t>2 ans-3 ans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  <a:latin typeface="Liberation Serif"/>
                          <a:ea typeface="Songti SC" panose="02010600040101010101" pitchFamily="2" charset="-122"/>
                          <a:cs typeface="Arial Unicode MS" panose="020B0604020202020204" pitchFamily="34" charset="-128"/>
                        </a:rPr>
                        <a:t>4 ans</a:t>
                      </a: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sz="1600" kern="100" dirty="0">
                          <a:solidFill>
                            <a:schemeClr val="accent3"/>
                          </a:solidFill>
                          <a:effectLst/>
                          <a:latin typeface="Liberation Serif"/>
                          <a:ea typeface="Songti SC" panose="02010600040101010101" pitchFamily="2" charset="-122"/>
                          <a:cs typeface="Arial Unicode MS" panose="020B0604020202020204" pitchFamily="34" charset="-128"/>
                        </a:rPr>
                        <a:t>5 ans</a:t>
                      </a: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2819099818"/>
                  </a:ext>
                </a:extLst>
              </a:tr>
              <a:tr h="236119">
                <a:tc>
                  <a:txBody>
                    <a:bodyPr/>
                    <a:lstStyle/>
                    <a:p>
                      <a:r>
                        <a:rPr lang="fr-FR" sz="2000" kern="100" dirty="0">
                          <a:solidFill>
                            <a:schemeClr val="accent3"/>
                          </a:solidFill>
                          <a:effectLst/>
                        </a:rPr>
                        <a:t>Agir dans l’espace, dans la durée et sur les objets</a:t>
                      </a:r>
                      <a:endParaRPr lang="fr-FR" sz="2000" kern="100" dirty="0">
                        <a:solidFill>
                          <a:schemeClr val="accent3"/>
                        </a:solidFill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 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600" kern="100">
                          <a:effectLst/>
                        </a:rPr>
                        <a:t> </a:t>
                      </a:r>
                      <a:endParaRPr lang="fr-FR" sz="1600" kern="10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845279248"/>
                  </a:ext>
                </a:extLst>
              </a:tr>
              <a:tr h="2017127"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Peu à peu, parce qu’il est sollicité par l’enseignant pour constater les résultats de ses actions, l’enfant prend plaisir à s’investir plus longuement dans les situations d’apprentissage qui lui sont proposées. 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 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tc>
                  <a:txBody>
                    <a:bodyPr/>
                    <a:lstStyle/>
                    <a:p>
                      <a:r>
                        <a:rPr lang="fr-FR" sz="1600" kern="100" dirty="0">
                          <a:effectLst/>
                        </a:rPr>
                        <a:t>En agissant sur et avec des objets de tailles, de formes ou de poids différents (balles, ballons, sacs de graines, anneaux, etc.), l’enfant en expérimente les propriétés, découvre des</a:t>
                      </a:r>
                    </a:p>
                    <a:p>
                      <a:r>
                        <a:rPr lang="fr-FR" sz="1600" kern="100" dirty="0">
                          <a:effectLst/>
                        </a:rPr>
                        <a:t> utilisations possibles (lancer, attraper, faire rouler, etc.), essaie de reproduire un effet qu’il a obtenu au hasard des tâtonnements.</a:t>
                      </a:r>
                    </a:p>
                    <a:p>
                      <a:r>
                        <a:rPr lang="fr-FR" sz="1600" kern="100" dirty="0">
                          <a:effectLst/>
                        </a:rPr>
                        <a:t> Il progresse dans la perception et l’anticipation de la trajectoire d’un objet dans l’espace qui sont, même après l’âge de cinq ans, encore difficiles.</a:t>
                      </a:r>
                      <a:endParaRPr lang="fr-FR" sz="1600" kern="100" dirty="0">
                        <a:effectLst/>
                        <a:latin typeface="Liberation Serif"/>
                        <a:ea typeface="Songti SC" panose="02010600040101010101" pitchFamily="2" charset="-122"/>
                        <a:cs typeface="Arial Unicode MS" panose="020B0604020202020204" pitchFamily="34" charset="-128"/>
                      </a:endParaRPr>
                    </a:p>
                  </a:txBody>
                  <a:tcPr marL="34925" marR="34925" marT="34925" marB="34925"/>
                </a:tc>
                <a:extLst>
                  <a:ext uri="{0D108BD9-81ED-4DB2-BD59-A6C34878D82A}">
                    <a16:rowId xmlns:a16="http://schemas.microsoft.com/office/drawing/2014/main" xmlns="" val="3900182722"/>
                  </a:ext>
                </a:extLst>
              </a:tr>
            </a:tbl>
          </a:graphicData>
        </a:graphic>
      </p:graphicFrame>
      <p:pic>
        <p:nvPicPr>
          <p:cNvPr id="5" name="Image1">
            <a:extLst>
              <a:ext uri="{FF2B5EF4-FFF2-40B4-BE49-F238E27FC236}">
                <a16:creationId xmlns:a16="http://schemas.microsoft.com/office/drawing/2014/main" xmlns="" id="{CFED4152-F634-3D40-92ED-6A93B8A00C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2615202" y="370330"/>
            <a:ext cx="2226310" cy="1532890"/>
          </a:xfrm>
          <a:prstGeom prst="rect">
            <a:avLst/>
          </a:prstGeom>
        </p:spPr>
      </p:pic>
      <p:sp>
        <p:nvSpPr>
          <p:cNvPr id="7" name="ZoneTexte 6">
            <a:extLst>
              <a:ext uri="{FF2B5EF4-FFF2-40B4-BE49-F238E27FC236}">
                <a16:creationId xmlns:a16="http://schemas.microsoft.com/office/drawing/2014/main" xmlns="" id="{24CA5069-8ED7-4544-A681-7D54382247E0}"/>
              </a:ext>
            </a:extLst>
          </p:cNvPr>
          <p:cNvSpPr txBox="1"/>
          <p:nvPr/>
        </p:nvSpPr>
        <p:spPr>
          <a:xfrm>
            <a:off x="5689708" y="849672"/>
            <a:ext cx="38870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FR" b="1" dirty="0"/>
              <a:t>Programme de l’école maternelle 2021</a:t>
            </a:r>
            <a:endParaRPr lang="fr-FR" dirty="0"/>
          </a:p>
          <a:p>
            <a:r>
              <a:rPr lang="fr-FR" b="1" dirty="0"/>
              <a:t>Tableau des jalons de progressivité 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xmlns="" val="5605544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4">
            <a:extLst>
              <a:ext uri="{FF2B5EF4-FFF2-40B4-BE49-F238E27FC236}">
                <a16:creationId xmlns:a16="http://schemas.microsoft.com/office/drawing/2014/main" xmlns="" id="{02F918E3-4B26-564F-8E77-3BCA2F2FE922}"/>
              </a:ext>
            </a:extLst>
          </p:cNvPr>
          <p:cNvSpPr txBox="1">
            <a:spLocks/>
          </p:cNvSpPr>
          <p:nvPr/>
        </p:nvSpPr>
        <p:spPr>
          <a:xfrm>
            <a:off x="527537" y="1779716"/>
            <a:ext cx="10131425" cy="189866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120000"/>
              </a:lnSpc>
              <a:spcBef>
                <a:spcPts val="10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20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8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6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400" kern="1200" cap="all" baseline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fr-FR" sz="1600" dirty="0"/>
              <a:t>L’objectif est de faire émerger des savoirs à partir de points de comparaison. Nous nous servirons des critères d’observation, d’analyse des résultats pour guider les élèves.</a:t>
            </a:r>
          </a:p>
          <a:p>
            <a:r>
              <a:rPr lang="fr-FR" sz="1600" dirty="0"/>
              <a:t>Cette démarche est mise en place sur les étapes 2 et 3 « puisque l’étape 1 reste une étape de découverte du lieu, des objets… »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FR" dirty="0"/>
              <a:t> </a:t>
            </a:r>
          </a:p>
          <a:p>
            <a:endParaRPr lang="fr-FR" dirty="0"/>
          </a:p>
        </p:txBody>
      </p:sp>
      <p:graphicFrame>
        <p:nvGraphicFramePr>
          <p:cNvPr id="3" name="Tableau 5">
            <a:extLst>
              <a:ext uri="{FF2B5EF4-FFF2-40B4-BE49-F238E27FC236}">
                <a16:creationId xmlns:a16="http://schemas.microsoft.com/office/drawing/2014/main" xmlns="" id="{DEF02DFE-673F-604B-8109-97C1E4A509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568923691"/>
              </p:ext>
            </p:extLst>
          </p:nvPr>
        </p:nvGraphicFramePr>
        <p:xfrm>
          <a:off x="527537" y="3289465"/>
          <a:ext cx="10709032" cy="337667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4516">
                  <a:extLst>
                    <a:ext uri="{9D8B030D-6E8A-4147-A177-3AD203B41FA5}">
                      <a16:colId xmlns:a16="http://schemas.microsoft.com/office/drawing/2014/main" xmlns="" val="3895778147"/>
                    </a:ext>
                  </a:extLst>
                </a:gridCol>
                <a:gridCol w="5354516">
                  <a:extLst>
                    <a:ext uri="{9D8B030D-6E8A-4147-A177-3AD203B41FA5}">
                      <a16:colId xmlns:a16="http://schemas.microsoft.com/office/drawing/2014/main" xmlns="" val="4102278517"/>
                    </a:ext>
                  </a:extLst>
                </a:gridCol>
              </a:tblGrid>
              <a:tr h="387009">
                <a:tc>
                  <a:txBody>
                    <a:bodyPr/>
                    <a:lstStyle/>
                    <a:p>
                      <a:r>
                        <a:rPr lang="fr-FR" sz="1600" dirty="0"/>
                        <a:t>Etape 2</a:t>
                      </a:r>
                    </a:p>
                    <a:p>
                      <a:r>
                        <a:rPr lang="fr-FR" sz="1600" dirty="0"/>
                        <a:t>« Une gestuelle adaptée à l’engin »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Etape 3</a:t>
                      </a:r>
                    </a:p>
                    <a:p>
                      <a:r>
                        <a:rPr lang="fr-FR" sz="1600" dirty="0"/>
                        <a:t>« Viser,, doser son geste et affiner la posture :pieds décalés »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24909847"/>
                  </a:ext>
                </a:extLst>
              </a:tr>
              <a:tr h="2797557">
                <a:tc>
                  <a:txBody>
                    <a:bodyPr/>
                    <a:lstStyle/>
                    <a:p>
                      <a:r>
                        <a:rPr lang="fr-FR" sz="1600" b="1" dirty="0"/>
                        <a:t>Lancer d’une balle (</a:t>
                      </a:r>
                      <a:r>
                        <a:rPr lang="fr-FR" sz="1600" dirty="0"/>
                        <a:t>dans un premier temps)</a:t>
                      </a:r>
                    </a:p>
                    <a:p>
                      <a:r>
                        <a:rPr lang="fr-FR" sz="1600" dirty="0"/>
                        <a:t>Une aire de réception découpée en 4 zones rapportant de 1 à 4 points.</a:t>
                      </a:r>
                    </a:p>
                    <a:p>
                      <a:r>
                        <a:rPr lang="fr-FR" sz="1600" dirty="0"/>
                        <a:t> Prise et comparaison  de performance :Pierre a lancé dans la zone qui lui rapporte deux points en lançant à la cuillère.</a:t>
                      </a:r>
                    </a:p>
                    <a:p>
                      <a:r>
                        <a:rPr lang="fr-FR" sz="1600" dirty="0"/>
                        <a:t>L’enseignant proposera 4 types de lancer :</a:t>
                      </a:r>
                    </a:p>
                    <a:p>
                      <a:r>
                        <a:rPr lang="fr-FR" sz="1600" dirty="0"/>
                        <a:t> à la cuillère, bras tendu, à 2 mains et avec le bras cassé.</a:t>
                      </a:r>
                    </a:p>
                    <a:p>
                      <a:r>
                        <a:rPr lang="fr-FR" sz="1600" dirty="0"/>
                        <a:t>L’objectif est de faire découvrir  à l’élève le geste le plus adapté en le laissant , tester, comparer les résultats, observer. </a:t>
                      </a:r>
                    </a:p>
                    <a:p>
                      <a:r>
                        <a:rPr lang="fr-FR" sz="1600" dirty="0"/>
                        <a:t>on variera les engins.</a:t>
                      </a: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1600" dirty="0"/>
                        <a:t>Même dispositif que pour l’étape 2 ; L’enseignant apportera des  indicateurs d’observation supplémentaires</a:t>
                      </a:r>
                    </a:p>
                    <a:p>
                      <a:r>
                        <a:rPr lang="fr-FR" sz="1600" dirty="0"/>
                        <a:t>Les élèves testeront toutes les possibilités:</a:t>
                      </a:r>
                    </a:p>
                    <a:p>
                      <a:r>
                        <a:rPr lang="fr-FR" sz="1600" dirty="0"/>
                        <a:t>- lancer sans viser, lancer en se servant du bras libre comme viseur…</a:t>
                      </a:r>
                    </a:p>
                    <a:p>
                      <a:r>
                        <a:rPr lang="fr-FR" sz="1600" dirty="0"/>
                        <a:t>- Lancer avec un bras tendu, lancer avec un bras mou…</a:t>
                      </a:r>
                    </a:p>
                    <a:p>
                      <a:r>
                        <a:rPr lang="fr-FR" sz="1600" dirty="0"/>
                        <a:t>- Lancer avec les deux pieds devant, lancer en décalant les pieds (bras lanceur et pied opposé…) </a:t>
                      </a:r>
                    </a:p>
                    <a:p>
                      <a:r>
                        <a:rPr lang="fr-FR" sz="1600" dirty="0"/>
                        <a:t>Les élèves testeront toutes ses possibilités et établiront des règles d’efficacité.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511019"/>
                  </a:ext>
                </a:extLst>
              </a:tr>
            </a:tbl>
          </a:graphicData>
        </a:graphic>
      </p:graphicFrame>
      <p:sp>
        <p:nvSpPr>
          <p:cNvPr id="4" name="Titre 1">
            <a:extLst>
              <a:ext uri="{FF2B5EF4-FFF2-40B4-BE49-F238E27FC236}">
                <a16:creationId xmlns:a16="http://schemas.microsoft.com/office/drawing/2014/main" xmlns="" id="{82E9D8D2-6E92-4B48-BAB5-986C35F1DC41}"/>
              </a:ext>
            </a:extLst>
          </p:cNvPr>
          <p:cNvSpPr txBox="1">
            <a:spLocks/>
          </p:cNvSpPr>
          <p:nvPr/>
        </p:nvSpPr>
        <p:spPr>
          <a:xfrm>
            <a:off x="685801" y="609600"/>
            <a:ext cx="10131425" cy="815439"/>
          </a:xfrm>
          <a:prstGeom prst="rect">
            <a:avLst/>
          </a:prstGeom>
        </p:spPr>
        <p:txBody>
          <a:bodyPr>
            <a:normAutofit fontScale="92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 cap="all" baseline="0">
                <a:solidFill>
                  <a:schemeClr val="tx1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fr-FR" sz="3200" dirty="0"/>
              <a:t>La démarche.</a:t>
            </a:r>
          </a:p>
          <a:p>
            <a:r>
              <a:rPr lang="fr-FR" sz="3200" dirty="0"/>
              <a:t>Illustration « Le lancer »</a:t>
            </a:r>
          </a:p>
        </p:txBody>
      </p:sp>
    </p:spTree>
    <p:extLst>
      <p:ext uri="{BB962C8B-B14F-4D97-AF65-F5344CB8AC3E}">
        <p14:creationId xmlns:p14="http://schemas.microsoft.com/office/powerpoint/2010/main" xmlns="" val="2959045979"/>
      </p:ext>
    </p:extLst>
  </p:cSld>
  <p:clrMapOvr>
    <a:masterClrMapping/>
  </p:clrMapOvr>
</p:sld>
</file>

<file path=ppt/theme/theme1.xml><?xml version="1.0" encoding="utf-8"?>
<a:theme xmlns:a="http://schemas.openxmlformats.org/drawingml/2006/main" name="Ronds dans l’eau">
  <a:themeElements>
    <a:clrScheme name="Ronds dans l’eau">
      <a:dk1>
        <a:sysClr val="windowText" lastClr="000000"/>
      </a:dk1>
      <a:lt1>
        <a:sysClr val="window" lastClr="FFFFFF"/>
      </a:lt1>
      <a:dk2>
        <a:srgbClr val="27537E"/>
      </a:dk2>
      <a:lt2>
        <a:srgbClr val="AABED7"/>
      </a:lt2>
      <a:accent1>
        <a:srgbClr val="E34B7A"/>
      </a:accent1>
      <a:accent2>
        <a:srgbClr val="AC339A"/>
      </a:accent2>
      <a:accent3>
        <a:srgbClr val="6953B7"/>
      </a:accent3>
      <a:accent4>
        <a:srgbClr val="1D7EAB"/>
      </a:accent4>
      <a:accent5>
        <a:srgbClr val="43AFD6"/>
      </a:accent5>
      <a:accent6>
        <a:srgbClr val="DE85E1"/>
      </a:accent6>
      <a:hlink>
        <a:srgbClr val="ED87A6"/>
      </a:hlink>
      <a:folHlink>
        <a:srgbClr val="C99EAC"/>
      </a:folHlink>
    </a:clrScheme>
    <a:fontScheme name="Ronds dans l’eau">
      <a:maj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onds dans l’eau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78000"/>
                <a:shade val="100000"/>
                <a:hueMod val="136000"/>
                <a:satMod val="160000"/>
                <a:lumMod val="105000"/>
              </a:schemeClr>
            </a:gs>
            <a:gs pos="100000">
              <a:schemeClr val="phClr">
                <a:shade val="92000"/>
                <a:satMod val="170000"/>
                <a:lumMod val="96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Droplet" id="{8984A317-299A-4E50-B45D-BFC9EDE2337A}" vid="{C71B277C-C29A-4BA0-A7BA-43502DF21AB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{B5DA2FC9-5E20-9446-B6CA-2F8E371E665F}tf10001073</Template>
  <TotalTime>60</TotalTime>
  <Words>2482</Words>
  <Application>Microsoft Macintosh PowerPoint</Application>
  <PresentationFormat>Personnalisé</PresentationFormat>
  <Paragraphs>575</Paragraphs>
  <Slides>29</Slides>
  <Notes>0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29</vt:i4>
      </vt:variant>
    </vt:vector>
  </HeadingPairs>
  <TitlesOfParts>
    <vt:vector size="30" baseType="lpstr">
      <vt:lpstr>Ronds dans l’eau</vt:lpstr>
      <vt:lpstr>Repères et étapes de progressivité</vt:lpstr>
      <vt:lpstr>Diapositive 2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  <vt:lpstr>Diapositive 13</vt:lpstr>
      <vt:lpstr>Diapositive 14</vt:lpstr>
      <vt:lpstr>Diapositive 15</vt:lpstr>
      <vt:lpstr>Diapositive 16</vt:lpstr>
      <vt:lpstr>Diapositive 17</vt:lpstr>
      <vt:lpstr>Diapositive 18</vt:lpstr>
      <vt:lpstr>Diapositive 19</vt:lpstr>
      <vt:lpstr>Diapositive 20</vt:lpstr>
      <vt:lpstr>Diapositive 21</vt:lpstr>
      <vt:lpstr>Diapositive 22</vt:lpstr>
      <vt:lpstr>Diapositive 23</vt:lpstr>
      <vt:lpstr>Diapositive 24</vt:lpstr>
      <vt:lpstr>Diapositive 25</vt:lpstr>
      <vt:lpstr>Diapositive 26</vt:lpstr>
      <vt:lpstr>Diapositive 27</vt:lpstr>
      <vt:lpstr>Diapositive 28</vt:lpstr>
      <vt:lpstr>Diapositive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Repères et étapes de progressivité</dc:title>
  <dc:creator>Nathalie statnik</dc:creator>
  <cp:lastModifiedBy>Nicolas</cp:lastModifiedBy>
  <cp:revision>4</cp:revision>
  <dcterms:created xsi:type="dcterms:W3CDTF">2021-09-27T08:12:18Z</dcterms:created>
  <dcterms:modified xsi:type="dcterms:W3CDTF">2022-02-03T12:22:16Z</dcterms:modified>
</cp:coreProperties>
</file>